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6" r:id="rId2"/>
    <p:sldId id="267" r:id="rId3"/>
    <p:sldId id="268" r:id="rId4"/>
    <p:sldId id="270" r:id="rId5"/>
    <p:sldId id="271" r:id="rId6"/>
    <p:sldId id="269" r:id="rId7"/>
    <p:sldId id="257" r:id="rId8"/>
    <p:sldId id="258" r:id="rId9"/>
    <p:sldId id="259" r:id="rId10"/>
    <p:sldId id="260" r:id="rId11"/>
    <p:sldId id="261" r:id="rId12"/>
    <p:sldId id="272" r:id="rId13"/>
    <p:sldId id="262" r:id="rId14"/>
    <p:sldId id="263" r:id="rId15"/>
    <p:sldId id="264" r:id="rId16"/>
    <p:sldId id="273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61D4F-8728-4F6A-BD40-21D4C7F09833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774C3-083E-48D5-A712-2BC8A1599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25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02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26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95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84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59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83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00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66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38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DAAC5-5C61-0E84-624B-E3E7F01A5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B49CDD-7C2A-4BDF-2404-3D7BDCCC4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1531D-BE18-2871-8FD7-7BF525D50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DBCB-448E-470C-9368-788AD3723D42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E01F5-6F18-0C53-E83A-081E8DFE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EA6BA-D973-5320-C499-B9F320C33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D06DA-AA4F-45D4-8850-0C5F32EDC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12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A3D83-B208-B2FA-40D3-75A603228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69A18-89FE-85A7-6753-6EF64ED01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ABD71-64E5-B1C7-3859-E6409A897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DBCB-448E-470C-9368-788AD3723D42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3DE8C-58C4-8818-1EEF-539AEE923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CBE30-F515-CDD4-055F-1BB16F712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D06DA-AA4F-45D4-8850-0C5F32EDC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45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0FB2FA-6E88-3777-167D-AC8114BE11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A63B86-ABDF-6A37-BDD4-E08AADE53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2ABC8-24C4-995A-527A-142E689AA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DBCB-448E-470C-9368-788AD3723D42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A3423-0FF9-A423-4669-06E7FFB9B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1ADD0-51A7-69FC-5052-09F8CA05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D06DA-AA4F-45D4-8850-0C5F32EDC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63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3A5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21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60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97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55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F5EE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8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80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70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8E1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68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72B6D-2137-E6F1-73BF-E9D543A80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C41AF-C881-94E7-BE3C-E7E240CB6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2EA57-ADAC-B182-3500-E3C64FD66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DBCB-448E-470C-9368-788AD3723D42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A5C04-8329-4229-2E78-BF5C77900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DF308-22E3-41DA-F34F-22BC575AC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D06DA-AA4F-45D4-8850-0C5F32EDC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72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5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5A4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7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72AE-9565-3023-B541-718A5DFF7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1DE04-C7AD-5A72-05EB-9EE0720CE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03676-0AA0-1642-DDED-0F2E30A5B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DBCB-448E-470C-9368-788AD3723D42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C80F8-EF7E-8BAB-7786-E0FBFFADC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F6748-609F-C69F-7C1A-AC7DD7EB6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D06DA-AA4F-45D4-8850-0C5F32EDC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83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9EB51-E09A-88D9-92D7-CE5F9C244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5DD9B-B4DB-0D3F-54F8-678F60AF2A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6A2889-8B07-1C13-9C91-CE5F283C7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615AA-82BA-CF40-FAB9-2EE18702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DBCB-448E-470C-9368-788AD3723D42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3CDD8-606F-B5D6-F35B-61C37C2A2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91F359-09FA-A34A-586E-C31877D54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D06DA-AA4F-45D4-8850-0C5F32EDC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66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7F36A-759C-1903-D982-54C61ADA7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07016-0846-2320-99EC-243333582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2CCBDE-06EB-C203-AC2D-988039A5C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A14BA3-109F-4850-D10E-52E4E6531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F668C3-98E1-E5E3-9F8F-A8D5F7DCF6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8D18BD-3712-14B3-2BED-253C2092F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DBCB-448E-470C-9368-788AD3723D42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6797D0-59E6-65A4-5CF8-61637B361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A51452-244C-C7DA-86F4-4C482B78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D06DA-AA4F-45D4-8850-0C5F32EDC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8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11683-5380-86D2-08A5-917A63709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DACD2B-A68B-87CF-8760-2CAED2021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DBCB-448E-470C-9368-788AD3723D42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286545-6776-AD89-EED8-833B296C1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D60A9-3E88-2CD5-2640-C850B0A54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D06DA-AA4F-45D4-8850-0C5F32EDC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56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1C2F93-6222-F74D-EA6A-7E2BB10A7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DBCB-448E-470C-9368-788AD3723D42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E68187-8E48-73D3-42CA-4BDFF396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E97F79-8B54-364B-A0D8-C341878E5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D06DA-AA4F-45D4-8850-0C5F32EDC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9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5CE2-BC88-5836-82F9-1F083D363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FD613-92DC-3881-B7D0-EA3AE9EFF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81212-3906-3CC9-0CA9-22194E058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E42225-EA0F-F33B-D264-FCF847984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DBCB-448E-470C-9368-788AD3723D42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AB8A9C-6E6F-FF1E-269F-BFEA76BD5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7758B2-7F04-6CBA-C2D7-C80E797FA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D06DA-AA4F-45D4-8850-0C5F32EDC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09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9EDBA-BC2E-E8AA-4C0E-F2DB2A4A5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EF707-A1E0-E166-E5EF-A38BE4A377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8D71FC-5672-CEF5-A8AB-416540382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D338E-A738-8F8C-5E4B-7FC7F6CC6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DBCB-448E-470C-9368-788AD3723D42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B17FD-561B-88ED-6A16-8F62A8ECD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63705A-A0AB-BE66-6102-5076A8B27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D06DA-AA4F-45D4-8850-0C5F32EDC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11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86A88A-6626-CFDB-6FF5-8A8AAFB0B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AFE75-1C24-51CE-1FFC-CEA23F8A3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DA73D-98C9-8B5A-8822-0260DB2260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9DBCB-448E-470C-9368-788AD3723D42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02B39-72BD-D9F2-6DC4-88DE2A593B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F5937-A801-B99C-F551-45F654718C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D06DA-AA4F-45D4-8850-0C5F32EDC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5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ankarbairagi251182@gmail.co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913CEE-5839-3D01-64C9-2C1AD9A12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61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714453" y="561976"/>
            <a:ext cx="4762996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625"/>
              </a:lnSpc>
            </a:pPr>
            <a:r>
              <a:rPr lang="en-US" sz="3708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সামাজিকিকরণের প্রক্রিয়া</a:t>
            </a:r>
            <a:endParaRPr lang="en-US" sz="3708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21" y="1530648"/>
            <a:ext cx="10520858" cy="3947914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0455" y="2536253"/>
            <a:ext cx="543446" cy="54344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9336279" y="4367325"/>
            <a:ext cx="1586862" cy="6113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375"/>
              </a:lnSpc>
            </a:pPr>
            <a:r>
              <a:rPr lang="en-US" sz="166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Rule Following</a:t>
            </a:r>
            <a:endParaRPr lang="en-US" sz="1667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0934" y="2537271"/>
            <a:ext cx="543446" cy="543446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7336398" y="4367325"/>
            <a:ext cx="1586862" cy="6113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375"/>
              </a:lnSpc>
            </a:pPr>
            <a:r>
              <a:rPr lang="en-US" sz="166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Habit</a:t>
            </a:r>
            <a:r>
              <a:rPr lang="en-US" sz="1125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 </a:t>
            </a:r>
            <a:r>
              <a:rPr lang="en-US" sz="166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Formation</a:t>
            </a:r>
            <a:endParaRPr lang="en-US" sz="1667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1923" y="2537271"/>
            <a:ext cx="543446" cy="543446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5347387" y="4520169"/>
            <a:ext cx="1586862" cy="3056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375"/>
              </a:lnSpc>
            </a:pPr>
            <a:r>
              <a:rPr lang="en-US" sz="166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Practice</a:t>
            </a:r>
            <a:endParaRPr lang="en-US" sz="1667" dirty="0"/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2911" y="2537271"/>
            <a:ext cx="543446" cy="543446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3358375" y="4520169"/>
            <a:ext cx="1586862" cy="3056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375"/>
              </a:lnSpc>
            </a:pPr>
            <a:r>
              <a:rPr lang="en-US" sz="166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Observation</a:t>
            </a:r>
            <a:endParaRPr lang="en-US" sz="1667" dirty="0"/>
          </a:p>
        </p:txBody>
      </p:sp>
      <p:pic>
        <p:nvPicPr>
          <p:cNvPr id="12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3030" y="2537271"/>
            <a:ext cx="543446" cy="543446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1325887" y="4520169"/>
            <a:ext cx="1586862" cy="3056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375"/>
              </a:lnSpc>
            </a:pPr>
            <a:r>
              <a:rPr lang="en-US" sz="166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Imitation</a:t>
            </a:r>
            <a:endParaRPr lang="en-US" sz="1667" dirty="0"/>
          </a:p>
        </p:txBody>
      </p:sp>
      <p:sp>
        <p:nvSpPr>
          <p:cNvPr id="14" name="Text 6"/>
          <p:cNvSpPr/>
          <p:nvPr/>
        </p:nvSpPr>
        <p:spPr>
          <a:xfrm>
            <a:off x="661492" y="5691188"/>
            <a:ext cx="10869018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375"/>
              </a:lnSpc>
            </a:pPr>
            <a:r>
              <a:rPr lang="en-US" sz="2000" dirty="0">
                <a:solidFill>
                  <a:srgbClr val="404155"/>
                </a:solidFill>
                <a:latin typeface="NikoshBAN" panose="02000000000000000000" pitchFamily="2" charset="0"/>
                <a:ea typeface="Nobile" pitchFamily="34" charset="-122"/>
                <a:cs typeface="NikoshBAN" panose="02000000000000000000" pitchFamily="2" charset="0"/>
              </a:rPr>
              <a:t>সামাজিকিকরণ একটি ধারাবাহিক প্রক্রিয়া যা অনুকরণের মাধ্যমে শুরু হয়ে অভ্যাস গঠন এবং সামাজিক নিয়ম মেনে চলার মধ্য দিয়ে সম্পন্ন হয়। এটি জীবনের প্রতিটি পর্যায়ে চলতে থাকে।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7A4D0C-5D58-A629-B9F8-0066C4D57779}"/>
              </a:ext>
            </a:extLst>
          </p:cNvPr>
          <p:cNvSpPr/>
          <p:nvPr/>
        </p:nvSpPr>
        <p:spPr>
          <a:xfrm>
            <a:off x="10733690" y="6428589"/>
            <a:ext cx="1458310" cy="4204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শংকর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বৈরাগী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17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9" grpId="0" animBg="1"/>
      <p:bldP spid="11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75581" y="820589"/>
            <a:ext cx="5354043" cy="59064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none" lIns="0" tIns="0" rIns="0" bIns="0" rtlCol="0" anchor="t"/>
          <a:lstStyle/>
          <a:p>
            <a:pPr algn="ctr">
              <a:lnSpc>
                <a:spcPts val="4625"/>
              </a:lnSpc>
            </a:pPr>
            <a:r>
              <a:rPr lang="en-US" sz="3333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সামাজিকিকরণের প্রকারভেদ</a:t>
            </a:r>
            <a:endParaRPr lang="en-US" sz="3333" dirty="0"/>
          </a:p>
        </p:txBody>
      </p:sp>
      <p:sp>
        <p:nvSpPr>
          <p:cNvPr id="3" name="Shape 1"/>
          <p:cNvSpPr/>
          <p:nvPr/>
        </p:nvSpPr>
        <p:spPr>
          <a:xfrm>
            <a:off x="654576" y="2472084"/>
            <a:ext cx="425252" cy="42525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725468" y="2507506"/>
            <a:ext cx="283468" cy="354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08"/>
              </a:lnSpc>
            </a:pPr>
            <a:r>
              <a:rPr lang="en-US" sz="266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667" dirty="0"/>
          </a:p>
        </p:txBody>
      </p:sp>
      <p:sp>
        <p:nvSpPr>
          <p:cNvPr id="5" name="Text 3"/>
          <p:cNvSpPr/>
          <p:nvPr/>
        </p:nvSpPr>
        <p:spPr>
          <a:xfrm>
            <a:off x="1268839" y="2507506"/>
            <a:ext cx="2835275" cy="354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66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প্রাথমিক সামাজিকিকরণ</a:t>
            </a:r>
            <a:endParaRPr lang="en-US" sz="2667" dirty="0"/>
          </a:p>
        </p:txBody>
      </p:sp>
      <p:sp>
        <p:nvSpPr>
          <p:cNvPr id="6" name="Text 4"/>
          <p:cNvSpPr/>
          <p:nvPr/>
        </p:nvSpPr>
        <p:spPr>
          <a:xfrm>
            <a:off x="1268839" y="2975322"/>
            <a:ext cx="4564403" cy="9048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2667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শৈশব ও কিশোরাবস্থায় </a:t>
            </a:r>
            <a:r>
              <a:rPr lang="en-US" sz="2667" dirty="0" err="1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পরিবার</a:t>
            </a:r>
            <a:r>
              <a:rPr lang="en-US" sz="2667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ও</a:t>
            </a:r>
          </a:p>
          <a:p>
            <a:pPr>
              <a:lnSpc>
                <a:spcPts val="2375"/>
              </a:lnSpc>
            </a:pPr>
            <a:r>
              <a:rPr lang="en-US" sz="2667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বন্ধুদের মাধ্যমে সম্পন্ন হয়।</a:t>
            </a:r>
            <a:endParaRPr lang="en-US" sz="2667" dirty="0"/>
          </a:p>
        </p:txBody>
      </p:sp>
      <p:sp>
        <p:nvSpPr>
          <p:cNvPr id="7" name="Shape 5"/>
          <p:cNvSpPr/>
          <p:nvPr/>
        </p:nvSpPr>
        <p:spPr>
          <a:xfrm>
            <a:off x="6207154" y="2472084"/>
            <a:ext cx="425252" cy="42525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6278047" y="2507506"/>
            <a:ext cx="283468" cy="354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08"/>
              </a:lnSpc>
            </a:pPr>
            <a:r>
              <a:rPr lang="en-US" sz="266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667" dirty="0"/>
          </a:p>
        </p:txBody>
      </p:sp>
      <p:sp>
        <p:nvSpPr>
          <p:cNvPr id="9" name="Text 7"/>
          <p:cNvSpPr/>
          <p:nvPr/>
        </p:nvSpPr>
        <p:spPr>
          <a:xfrm>
            <a:off x="6821418" y="2507506"/>
            <a:ext cx="2835275" cy="354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66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মাধ্যমিক সামাজিকিকরণ</a:t>
            </a:r>
            <a:endParaRPr lang="en-US" sz="2667" dirty="0"/>
          </a:p>
        </p:txBody>
      </p:sp>
      <p:sp>
        <p:nvSpPr>
          <p:cNvPr id="10" name="Text 8"/>
          <p:cNvSpPr/>
          <p:nvPr/>
        </p:nvSpPr>
        <p:spPr>
          <a:xfrm>
            <a:off x="6821418" y="2975322"/>
            <a:ext cx="4702175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2667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প্রাপ্তবয়স্ক জীবনে নতুন ভূমিকা ও পরিবেশের সাথে মানিয়ে চলার প্রক্রিয়া।</a:t>
            </a:r>
            <a:endParaRPr lang="en-US" sz="2667" dirty="0"/>
          </a:p>
        </p:txBody>
      </p:sp>
      <p:sp>
        <p:nvSpPr>
          <p:cNvPr id="11" name="Shape 9"/>
          <p:cNvSpPr/>
          <p:nvPr/>
        </p:nvSpPr>
        <p:spPr>
          <a:xfrm>
            <a:off x="654576" y="3958182"/>
            <a:ext cx="425252" cy="42525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725468" y="3993605"/>
            <a:ext cx="283468" cy="354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08"/>
              </a:lnSpc>
            </a:pPr>
            <a:r>
              <a:rPr lang="en-US" sz="266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2667" dirty="0"/>
          </a:p>
        </p:txBody>
      </p:sp>
      <p:sp>
        <p:nvSpPr>
          <p:cNvPr id="13" name="Text 11"/>
          <p:cNvSpPr/>
          <p:nvPr/>
        </p:nvSpPr>
        <p:spPr>
          <a:xfrm>
            <a:off x="1268839" y="3993605"/>
            <a:ext cx="3034507" cy="354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66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আনুষ্ঠানিক সামাজিকিকরণ</a:t>
            </a:r>
            <a:endParaRPr lang="en-US" sz="2667" dirty="0"/>
          </a:p>
        </p:txBody>
      </p:sp>
      <p:sp>
        <p:nvSpPr>
          <p:cNvPr id="14" name="Text 12"/>
          <p:cNvSpPr/>
          <p:nvPr/>
        </p:nvSpPr>
        <p:spPr>
          <a:xfrm>
            <a:off x="1268839" y="4461420"/>
            <a:ext cx="4702175" cy="9048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2667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বিদ্যালয় ও কর্মক্ষেত্রের মতো </a:t>
            </a:r>
            <a:r>
              <a:rPr lang="en-US" sz="2667" dirty="0" err="1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কাঠামোগত</a:t>
            </a:r>
            <a:r>
              <a:rPr lang="en-US" sz="2667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</a:p>
          <a:p>
            <a:pPr>
              <a:lnSpc>
                <a:spcPts val="2375"/>
              </a:lnSpc>
            </a:pPr>
            <a:r>
              <a:rPr lang="en-US" sz="2667" dirty="0" err="1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পরিবেশে</a:t>
            </a:r>
            <a:r>
              <a:rPr lang="en-US" sz="2667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ঘটে।</a:t>
            </a:r>
            <a:endParaRPr lang="en-US" sz="2667" dirty="0"/>
          </a:p>
        </p:txBody>
      </p:sp>
      <p:sp>
        <p:nvSpPr>
          <p:cNvPr id="15" name="Shape 13"/>
          <p:cNvSpPr/>
          <p:nvPr/>
        </p:nvSpPr>
        <p:spPr>
          <a:xfrm>
            <a:off x="6207154" y="3958182"/>
            <a:ext cx="425252" cy="42525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6278047" y="3993605"/>
            <a:ext cx="283468" cy="354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08"/>
              </a:lnSpc>
            </a:pPr>
            <a:r>
              <a:rPr lang="en-US" sz="266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4</a:t>
            </a:r>
            <a:endParaRPr lang="en-US" sz="2667" dirty="0"/>
          </a:p>
        </p:txBody>
      </p:sp>
      <p:sp>
        <p:nvSpPr>
          <p:cNvPr id="17" name="Text 15"/>
          <p:cNvSpPr/>
          <p:nvPr/>
        </p:nvSpPr>
        <p:spPr>
          <a:xfrm>
            <a:off x="6821417" y="3993605"/>
            <a:ext cx="3205957" cy="354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66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অনানুষ্ঠানিক সামাজিকিকরণ</a:t>
            </a:r>
            <a:endParaRPr lang="en-US" sz="2667" dirty="0"/>
          </a:p>
        </p:txBody>
      </p:sp>
      <p:sp>
        <p:nvSpPr>
          <p:cNvPr id="18" name="Text 16"/>
          <p:cNvSpPr/>
          <p:nvPr/>
        </p:nvSpPr>
        <p:spPr>
          <a:xfrm>
            <a:off x="6821418" y="4461420"/>
            <a:ext cx="4529755" cy="9048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2667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প্রতিবেশী, গণমাধ্যম এবং দৈনন্দিন </a:t>
            </a:r>
            <a:r>
              <a:rPr lang="en-US" sz="2667" dirty="0" err="1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অভিজ্ঞতার</a:t>
            </a:r>
            <a:r>
              <a:rPr lang="en-US" sz="2667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</a:p>
          <a:p>
            <a:pPr>
              <a:lnSpc>
                <a:spcPts val="2375"/>
              </a:lnSpc>
            </a:pPr>
            <a:r>
              <a:rPr lang="en-US" sz="2667" dirty="0" err="1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মাধ্যমে</a:t>
            </a:r>
            <a:r>
              <a:rPr lang="en-US" sz="2667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ঘটে।</a:t>
            </a:r>
            <a:endParaRPr lang="en-US" sz="2667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9333B75-1093-B24B-9646-02F5DB8A3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7415" y="4953000"/>
            <a:ext cx="1510862" cy="194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74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3549A7-60A9-39FA-E3BF-A495B08078AF}"/>
              </a:ext>
            </a:extLst>
          </p:cNvPr>
          <p:cNvSpPr txBox="1"/>
          <p:nvPr/>
        </p:nvSpPr>
        <p:spPr>
          <a:xfrm>
            <a:off x="4598275" y="2049518"/>
            <a:ext cx="2194035" cy="65665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67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6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67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67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469889-07B7-0D15-1717-885F759876AB}"/>
              </a:ext>
            </a:extLst>
          </p:cNvPr>
          <p:cNvSpPr txBox="1"/>
          <p:nvPr/>
        </p:nvSpPr>
        <p:spPr>
          <a:xfrm>
            <a:off x="2377966" y="3268927"/>
            <a:ext cx="6174828" cy="50276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67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667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সামাজিকীকরনের</a:t>
            </a:r>
            <a:r>
              <a:rPr lang="en-US" sz="266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67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266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67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266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67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66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67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667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E4CF40-C0A0-128C-E9E9-640609B46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1138" y="4953000"/>
            <a:ext cx="1510862" cy="194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2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69890" y="743844"/>
            <a:ext cx="6652121" cy="59064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none" lIns="0" tIns="0" rIns="0" bIns="0" rtlCol="0" anchor="t"/>
          <a:lstStyle/>
          <a:p>
            <a:pPr algn="ctr"/>
            <a:r>
              <a:rPr lang="en-US" sz="3667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সামাজিকিকরণের প্রভাব ও ফলাফল</a:t>
            </a:r>
            <a:endParaRPr lang="en-US" sz="3667" dirty="0"/>
          </a:p>
        </p:txBody>
      </p:sp>
      <p:sp>
        <p:nvSpPr>
          <p:cNvPr id="3" name="Text 1"/>
          <p:cNvSpPr/>
          <p:nvPr/>
        </p:nvSpPr>
        <p:spPr>
          <a:xfrm>
            <a:off x="661492" y="1788021"/>
            <a:ext cx="6330653" cy="1378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30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সামাজিকিকরণ ব্যক্তির মধ্যে দৃঢ় সামাজিক বন্ধন ও সম্পর্ক গঠনে সাহায্য করে। এর মাধ্যমে ব্যক্তি সমাজের অংশ হিসেবে নিজেকে দেখতে শুরু করে।</a:t>
            </a:r>
            <a:endParaRPr lang="en-US" sz="3000" dirty="0"/>
          </a:p>
        </p:txBody>
      </p:sp>
      <p:sp>
        <p:nvSpPr>
          <p:cNvPr id="4" name="Text 2"/>
          <p:cNvSpPr/>
          <p:nvPr/>
        </p:nvSpPr>
        <p:spPr>
          <a:xfrm>
            <a:off x="655241" y="3456299"/>
            <a:ext cx="6330653" cy="10894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30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এটি সামাজিক নিয়ম, নীতি ও মূল্যবোধের প্রতিফলন ঘটায়, যা একজন ব্যক্তিকে দায়িত্বশীল করে তোলে।</a:t>
            </a:r>
            <a:endParaRPr lang="en-US" sz="3000" dirty="0"/>
          </a:p>
        </p:txBody>
      </p:sp>
      <p:sp>
        <p:nvSpPr>
          <p:cNvPr id="5" name="Text 3"/>
          <p:cNvSpPr/>
          <p:nvPr/>
        </p:nvSpPr>
        <p:spPr>
          <a:xfrm>
            <a:off x="766595" y="4743577"/>
            <a:ext cx="6330653" cy="1562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30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সামাজিকিকরণের ফলে ব্যক্তির সামাজিক পরিচয় ও ভূমিকা নির্ধারিত হয়, যা তার ভবিষ্যত জীবনকে প্রভাবিত করে।</a:t>
            </a:r>
            <a:endParaRPr lang="en-US" sz="30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914" y="1830586"/>
            <a:ext cx="4070846" cy="40708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81FC5D2-3006-677B-7FC5-E5178B5264BC}"/>
              </a:ext>
            </a:extLst>
          </p:cNvPr>
          <p:cNvSpPr/>
          <p:nvPr/>
        </p:nvSpPr>
        <p:spPr>
          <a:xfrm>
            <a:off x="10733690" y="6428589"/>
            <a:ext cx="1458310" cy="4204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শংকর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বৈরাগী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294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596154" y="1507952"/>
            <a:ext cx="6552903" cy="590649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none" lIns="0" tIns="0" rIns="0" bIns="0" rtlCol="0" anchor="t"/>
          <a:lstStyle/>
          <a:p>
            <a:pPr algn="ctr"/>
            <a:r>
              <a:rPr lang="en-US" sz="3333" dirty="0">
                <a:solidFill>
                  <a:srgbClr val="002060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সামাজিকিকরণের সমস্যা ও চ্যালেঞ্জ</a:t>
            </a:r>
            <a:endParaRPr lang="en-US" sz="3333" dirty="0">
              <a:solidFill>
                <a:srgbClr val="002060"/>
              </a:solidFill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92" y="3199209"/>
            <a:ext cx="472480" cy="472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370211" y="3311426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/>
            <a:r>
              <a:rPr lang="en-US" sz="2667" dirty="0" err="1">
                <a:solidFill>
                  <a:srgbClr val="002060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প্রযুক্তির</a:t>
            </a:r>
            <a:r>
              <a:rPr lang="en-US" sz="2667" dirty="0">
                <a:solidFill>
                  <a:srgbClr val="002060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 প্রভাব</a:t>
            </a:r>
            <a:endParaRPr lang="en-US" sz="2667" dirty="0">
              <a:solidFill>
                <a:srgbClr val="002060"/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1370211" y="3720107"/>
            <a:ext cx="2756793" cy="1666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667" dirty="0">
                <a:solidFill>
                  <a:srgbClr val="002060"/>
                </a:solidFill>
                <a:latin typeface="NikoshBAN" panose="02000000000000000000" pitchFamily="2" charset="0"/>
                <a:ea typeface="Nobile" pitchFamily="34" charset="-122"/>
                <a:cs typeface="NikoshBAN" panose="02000000000000000000" pitchFamily="2" charset="0"/>
              </a:rPr>
              <a:t>আধুনিক প্রযুক্তির অত্যধিক ব্যবহার সামাজিক যোগাযোগের ক্ষেত্রে নেতিবাচক প্রভাব ফেলছে।</a:t>
            </a:r>
            <a:endParaRPr lang="en-US" sz="2667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3244" y="3199209"/>
            <a:ext cx="472480" cy="4724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071964" y="3311426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/>
            <a:r>
              <a:rPr lang="en-US" sz="2667" dirty="0">
                <a:solidFill>
                  <a:srgbClr val="002060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পারিবারিক ভাঙন</a:t>
            </a:r>
            <a:endParaRPr lang="en-US" sz="2667" dirty="0">
              <a:solidFill>
                <a:srgbClr val="002060"/>
              </a:solidFill>
            </a:endParaRPr>
          </a:p>
        </p:txBody>
      </p:sp>
      <p:sp>
        <p:nvSpPr>
          <p:cNvPr id="8" name="Text 4"/>
          <p:cNvSpPr/>
          <p:nvPr/>
        </p:nvSpPr>
        <p:spPr>
          <a:xfrm>
            <a:off x="5071964" y="3720108"/>
            <a:ext cx="2756793" cy="16664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667" dirty="0">
                <a:solidFill>
                  <a:srgbClr val="00206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পারিবারিক ভাঙন ও একক পরিবার ব্যবস্থা সামাজিক বিচ্ছিন্নতা বাড়াচ্ছে।</a:t>
            </a:r>
            <a:endParaRPr lang="en-US" sz="2667" dirty="0">
              <a:solidFill>
                <a:srgbClr val="002060"/>
              </a:solidFill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996" y="3199209"/>
            <a:ext cx="472480" cy="4724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773716" y="3311426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2667" dirty="0">
                <a:solidFill>
                  <a:srgbClr val="002060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সাংস্কৃতিক পরিবর্তন</a:t>
            </a:r>
            <a:endParaRPr lang="en-US" sz="2667" dirty="0">
              <a:solidFill>
                <a:srgbClr val="002060"/>
              </a:solidFill>
            </a:endParaRPr>
          </a:p>
        </p:txBody>
      </p:sp>
      <p:sp>
        <p:nvSpPr>
          <p:cNvPr id="11" name="Text 6"/>
          <p:cNvSpPr/>
          <p:nvPr/>
        </p:nvSpPr>
        <p:spPr>
          <a:xfrm>
            <a:off x="8773716" y="3720108"/>
            <a:ext cx="2643146" cy="16299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667" dirty="0">
                <a:solidFill>
                  <a:srgbClr val="00206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দ্রুত সাংস্কৃতিক পরিবর্তন ও বৈশ্বিকীকরণ সমাজে নতুন দ্বন্দ্ব সৃষ্টি করছে।</a:t>
            </a:r>
            <a:endParaRPr lang="en-US" sz="2667" dirty="0">
              <a:solidFill>
                <a:srgbClr val="00206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CF0E13-F520-280E-8BB3-5CF5AE3402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7415" y="4953000"/>
            <a:ext cx="1510862" cy="194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8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041055" y="909184"/>
            <a:ext cx="6109792" cy="59064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none" lIns="0" tIns="0" rIns="0" bIns="0" rtlCol="0" anchor="t"/>
          <a:lstStyle/>
          <a:p>
            <a:pPr algn="ctr">
              <a:lnSpc>
                <a:spcPts val="4625"/>
              </a:lnSpc>
            </a:pPr>
            <a:r>
              <a:rPr lang="en-US" sz="3333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সামাজিকিকরণের বাস্তব উদাহরণ</a:t>
            </a:r>
            <a:endParaRPr lang="en-US" sz="3333" dirty="0"/>
          </a:p>
        </p:txBody>
      </p:sp>
      <p:sp>
        <p:nvSpPr>
          <p:cNvPr id="3" name="Shape 1"/>
          <p:cNvSpPr/>
          <p:nvPr/>
        </p:nvSpPr>
        <p:spPr>
          <a:xfrm>
            <a:off x="661492" y="3204865"/>
            <a:ext cx="3496965" cy="1700411"/>
          </a:xfrm>
          <a:prstGeom prst="roundRect">
            <a:avLst>
              <a:gd name="adj" fmla="val 7170"/>
            </a:avLst>
          </a:prstGeom>
          <a:solidFill>
            <a:srgbClr val="F9F9FF">
              <a:alpha val="95000"/>
            </a:srgbClr>
          </a:solidFill>
          <a:ln/>
        </p:spPr>
      </p:sp>
      <p:sp>
        <p:nvSpPr>
          <p:cNvPr id="4" name="Shape 2"/>
          <p:cNvSpPr/>
          <p:nvPr/>
        </p:nvSpPr>
        <p:spPr>
          <a:xfrm>
            <a:off x="661492" y="3179465"/>
            <a:ext cx="3496965" cy="101600"/>
          </a:xfrm>
          <a:prstGeom prst="roundRect">
            <a:avLst>
              <a:gd name="adj" fmla="val 78139"/>
            </a:avLst>
          </a:prstGeom>
          <a:solidFill>
            <a:srgbClr val="4967E9"/>
          </a:solidFill>
          <a:ln/>
        </p:spPr>
      </p:sp>
      <p:sp>
        <p:nvSpPr>
          <p:cNvPr id="5" name="Shape 3"/>
          <p:cNvSpPr/>
          <p:nvPr/>
        </p:nvSpPr>
        <p:spPr>
          <a:xfrm>
            <a:off x="2126407" y="2921397"/>
            <a:ext cx="567035" cy="567035"/>
          </a:xfrm>
          <a:prstGeom prst="roundRect">
            <a:avLst>
              <a:gd name="adj" fmla="val 134383"/>
            </a:avLst>
          </a:prstGeom>
          <a:solidFill>
            <a:srgbClr val="4967E9"/>
          </a:solidFill>
          <a:ln/>
        </p:spPr>
      </p:sp>
      <p:sp>
        <p:nvSpPr>
          <p:cNvPr id="6" name="Text 4"/>
          <p:cNvSpPr/>
          <p:nvPr/>
        </p:nvSpPr>
        <p:spPr>
          <a:xfrm>
            <a:off x="2296468" y="3063181"/>
            <a:ext cx="226814" cy="283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33"/>
              </a:lnSpc>
            </a:pPr>
            <a:r>
              <a:rPr lang="en-US" sz="2667" dirty="0">
                <a:solidFill>
                  <a:srgbClr val="FFFFFF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667" dirty="0"/>
          </a:p>
        </p:txBody>
      </p:sp>
      <p:sp>
        <p:nvSpPr>
          <p:cNvPr id="7" name="Text 5"/>
          <p:cNvSpPr/>
          <p:nvPr/>
        </p:nvSpPr>
        <p:spPr>
          <a:xfrm>
            <a:off x="875904" y="3677344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266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পরিবারে শিখন</a:t>
            </a:r>
            <a:endParaRPr lang="en-US" sz="2667" dirty="0"/>
          </a:p>
        </p:txBody>
      </p:sp>
      <p:sp>
        <p:nvSpPr>
          <p:cNvPr id="8" name="Text 6"/>
          <p:cNvSpPr/>
          <p:nvPr/>
        </p:nvSpPr>
        <p:spPr>
          <a:xfrm>
            <a:off x="875903" y="4086027"/>
            <a:ext cx="3068142" cy="10820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2667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ছোটবেলায় বাবা-মায়ের কাছ থেকে আচার-ব্যবহার ও শ্রদ্ধা করা শেখা।</a:t>
            </a:r>
            <a:endParaRPr lang="en-US" sz="2667" dirty="0"/>
          </a:p>
        </p:txBody>
      </p:sp>
      <p:sp>
        <p:nvSpPr>
          <p:cNvPr id="9" name="Shape 7"/>
          <p:cNvSpPr/>
          <p:nvPr/>
        </p:nvSpPr>
        <p:spPr>
          <a:xfrm>
            <a:off x="4347468" y="3204865"/>
            <a:ext cx="3496965" cy="1700411"/>
          </a:xfrm>
          <a:prstGeom prst="roundRect">
            <a:avLst>
              <a:gd name="adj" fmla="val 7170"/>
            </a:avLst>
          </a:prstGeom>
          <a:solidFill>
            <a:srgbClr val="F9F9FF">
              <a:alpha val="95000"/>
            </a:srgbClr>
          </a:solidFill>
          <a:ln/>
        </p:spPr>
      </p:sp>
      <p:sp>
        <p:nvSpPr>
          <p:cNvPr id="10" name="Shape 8"/>
          <p:cNvSpPr/>
          <p:nvPr/>
        </p:nvSpPr>
        <p:spPr>
          <a:xfrm>
            <a:off x="4347468" y="3179465"/>
            <a:ext cx="3496965" cy="101600"/>
          </a:xfrm>
          <a:prstGeom prst="roundRect">
            <a:avLst>
              <a:gd name="adj" fmla="val 78139"/>
            </a:avLst>
          </a:prstGeom>
          <a:solidFill>
            <a:srgbClr val="4967E9"/>
          </a:solidFill>
          <a:ln/>
        </p:spPr>
      </p:sp>
      <p:sp>
        <p:nvSpPr>
          <p:cNvPr id="11" name="Shape 9"/>
          <p:cNvSpPr/>
          <p:nvPr/>
        </p:nvSpPr>
        <p:spPr>
          <a:xfrm>
            <a:off x="5812383" y="2921397"/>
            <a:ext cx="567035" cy="567035"/>
          </a:xfrm>
          <a:prstGeom prst="roundRect">
            <a:avLst>
              <a:gd name="adj" fmla="val 134383"/>
            </a:avLst>
          </a:prstGeom>
          <a:solidFill>
            <a:srgbClr val="4967E9"/>
          </a:solidFill>
          <a:ln/>
        </p:spPr>
      </p:sp>
      <p:sp>
        <p:nvSpPr>
          <p:cNvPr id="12" name="Text 10"/>
          <p:cNvSpPr/>
          <p:nvPr/>
        </p:nvSpPr>
        <p:spPr>
          <a:xfrm>
            <a:off x="5982445" y="3063181"/>
            <a:ext cx="226814" cy="283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33"/>
              </a:lnSpc>
            </a:pPr>
            <a:r>
              <a:rPr lang="en-US" sz="2667" dirty="0">
                <a:solidFill>
                  <a:srgbClr val="FFFFFF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667" dirty="0"/>
          </a:p>
        </p:txBody>
      </p:sp>
      <p:sp>
        <p:nvSpPr>
          <p:cNvPr id="13" name="Text 11"/>
          <p:cNvSpPr/>
          <p:nvPr/>
        </p:nvSpPr>
        <p:spPr>
          <a:xfrm>
            <a:off x="4561880" y="3677344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266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বিদ্যালয়ে নিয়ম</a:t>
            </a:r>
            <a:endParaRPr lang="en-US" sz="2667" dirty="0"/>
          </a:p>
        </p:txBody>
      </p:sp>
      <p:sp>
        <p:nvSpPr>
          <p:cNvPr id="14" name="Text 12"/>
          <p:cNvSpPr/>
          <p:nvPr/>
        </p:nvSpPr>
        <p:spPr>
          <a:xfrm>
            <a:off x="4561880" y="4086027"/>
            <a:ext cx="3068142" cy="12155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2667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বিদ্যালয়ে সহপাঠীদের সাথে সহযোগিতা ও নিয়মানুবর্তিতা গ্রহণ করা।</a:t>
            </a:r>
            <a:endParaRPr lang="en-US" sz="2667" dirty="0"/>
          </a:p>
        </p:txBody>
      </p:sp>
      <p:sp>
        <p:nvSpPr>
          <p:cNvPr id="15" name="Shape 13"/>
          <p:cNvSpPr/>
          <p:nvPr/>
        </p:nvSpPr>
        <p:spPr>
          <a:xfrm>
            <a:off x="8033444" y="3204865"/>
            <a:ext cx="3496965" cy="1700411"/>
          </a:xfrm>
          <a:prstGeom prst="roundRect">
            <a:avLst>
              <a:gd name="adj" fmla="val 7170"/>
            </a:avLst>
          </a:prstGeom>
          <a:solidFill>
            <a:srgbClr val="F9F9FF">
              <a:alpha val="95000"/>
            </a:srgbClr>
          </a:solidFill>
          <a:ln/>
        </p:spPr>
      </p:sp>
      <p:sp>
        <p:nvSpPr>
          <p:cNvPr id="16" name="Shape 14"/>
          <p:cNvSpPr/>
          <p:nvPr/>
        </p:nvSpPr>
        <p:spPr>
          <a:xfrm>
            <a:off x="8033444" y="3179465"/>
            <a:ext cx="3496965" cy="101600"/>
          </a:xfrm>
          <a:prstGeom prst="roundRect">
            <a:avLst>
              <a:gd name="adj" fmla="val 78139"/>
            </a:avLst>
          </a:prstGeom>
          <a:solidFill>
            <a:srgbClr val="4967E9"/>
          </a:solidFill>
          <a:ln/>
        </p:spPr>
      </p:sp>
      <p:sp>
        <p:nvSpPr>
          <p:cNvPr id="17" name="Shape 15"/>
          <p:cNvSpPr/>
          <p:nvPr/>
        </p:nvSpPr>
        <p:spPr>
          <a:xfrm>
            <a:off x="9498360" y="2921397"/>
            <a:ext cx="567035" cy="567035"/>
          </a:xfrm>
          <a:prstGeom prst="roundRect">
            <a:avLst>
              <a:gd name="adj" fmla="val 134383"/>
            </a:avLst>
          </a:prstGeom>
          <a:solidFill>
            <a:srgbClr val="4967E9"/>
          </a:solidFill>
          <a:ln/>
        </p:spPr>
      </p:sp>
      <p:sp>
        <p:nvSpPr>
          <p:cNvPr id="18" name="Text 16"/>
          <p:cNvSpPr/>
          <p:nvPr/>
        </p:nvSpPr>
        <p:spPr>
          <a:xfrm>
            <a:off x="9668421" y="3063181"/>
            <a:ext cx="226814" cy="283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33"/>
              </a:lnSpc>
            </a:pPr>
            <a:r>
              <a:rPr lang="en-US" sz="2667" dirty="0">
                <a:solidFill>
                  <a:srgbClr val="FFFFFF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2667" dirty="0"/>
          </a:p>
        </p:txBody>
      </p:sp>
      <p:sp>
        <p:nvSpPr>
          <p:cNvPr id="19" name="Text 17"/>
          <p:cNvSpPr/>
          <p:nvPr/>
        </p:nvSpPr>
        <p:spPr>
          <a:xfrm>
            <a:off x="8247856" y="3677344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266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বন্ধুদের মাধ্যমে</a:t>
            </a:r>
            <a:endParaRPr lang="en-US" sz="2667" dirty="0"/>
          </a:p>
        </p:txBody>
      </p:sp>
      <p:sp>
        <p:nvSpPr>
          <p:cNvPr id="20" name="Text 18"/>
          <p:cNvSpPr/>
          <p:nvPr/>
        </p:nvSpPr>
        <p:spPr>
          <a:xfrm>
            <a:off x="8247856" y="4086027"/>
            <a:ext cx="3068142" cy="10820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2667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বন্ধুদের সাথে খেলাধুলা ও আড্ডা দেওয়ার মাধ্যমে সামাজিক দক্ষতা অর্জন।</a:t>
            </a:r>
            <a:endParaRPr lang="en-US" sz="2667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A1F490E-343A-668A-C84E-344C85F1E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7415" y="4953000"/>
            <a:ext cx="1510862" cy="194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7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4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>
            <a:extLst>
              <a:ext uri="{FF2B5EF4-FFF2-40B4-BE49-F238E27FC236}">
                <a16:creationId xmlns:a16="http://schemas.microsoft.com/office/drawing/2014/main" id="{FF2648F7-B2D5-FF5A-8CEB-17EC89580D98}"/>
              </a:ext>
            </a:extLst>
          </p:cNvPr>
          <p:cNvSpPr/>
          <p:nvPr/>
        </p:nvSpPr>
        <p:spPr>
          <a:xfrm>
            <a:off x="4854113" y="1955479"/>
            <a:ext cx="3212600" cy="59064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none" lIns="0" tIns="0" rIns="0" bIns="0" rtlCol="0" anchor="t"/>
          <a:lstStyle/>
          <a:p>
            <a:pPr algn="ctr">
              <a:lnSpc>
                <a:spcPts val="4625"/>
              </a:lnSpc>
            </a:pPr>
            <a:r>
              <a:rPr lang="en-US" sz="4500" dirty="0" err="1">
                <a:solidFill>
                  <a:srgbClr val="002060"/>
                </a:solidFill>
                <a:latin typeface="Corben" pitchFamily="34" charset="0"/>
                <a:ea typeface="Corben" pitchFamily="34" charset="-122"/>
                <a:cs typeface="NikoshBAN" panose="02000000000000000000" pitchFamily="2" charset="0"/>
              </a:rPr>
              <a:t>বাড়িরর</a:t>
            </a:r>
            <a:r>
              <a:rPr lang="en-US" sz="4500" dirty="0">
                <a:solidFill>
                  <a:srgbClr val="002060"/>
                </a:solidFill>
                <a:latin typeface="Corben" pitchFamily="34" charset="0"/>
                <a:ea typeface="Corben" pitchFamily="34" charset="-122"/>
                <a:cs typeface="NikoshBAN" panose="02000000000000000000" pitchFamily="2" charset="0"/>
              </a:rPr>
              <a:t> </a:t>
            </a:r>
            <a:r>
              <a:rPr lang="en-US" sz="4500" dirty="0" err="1">
                <a:solidFill>
                  <a:srgbClr val="002060"/>
                </a:solidFill>
                <a:latin typeface="Corben" pitchFamily="34" charset="0"/>
                <a:ea typeface="Corben" pitchFamily="34" charset="-122"/>
                <a:cs typeface="NikoshBAN" panose="02000000000000000000" pitchFamily="2" charset="0"/>
              </a:rPr>
              <a:t>কাজ</a:t>
            </a:r>
            <a:endParaRPr lang="en-US" sz="4500" dirty="0">
              <a:solidFill>
                <a:srgbClr val="002060"/>
              </a:solidFill>
            </a:endParaRPr>
          </a:p>
        </p:txBody>
      </p:sp>
      <p:sp>
        <p:nvSpPr>
          <p:cNvPr id="5" name="Text 0">
            <a:extLst>
              <a:ext uri="{FF2B5EF4-FFF2-40B4-BE49-F238E27FC236}">
                <a16:creationId xmlns:a16="http://schemas.microsoft.com/office/drawing/2014/main" id="{F65C0A1C-17CD-7019-1A00-B599403FC121}"/>
              </a:ext>
            </a:extLst>
          </p:cNvPr>
          <p:cNvSpPr/>
          <p:nvPr/>
        </p:nvSpPr>
        <p:spPr>
          <a:xfrm>
            <a:off x="2870311" y="3133676"/>
            <a:ext cx="7180206" cy="59064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none" lIns="0" tIns="0" rIns="0" bIns="0" rtlCol="0" anchor="t"/>
          <a:lstStyle/>
          <a:p>
            <a:pPr algn="ctr">
              <a:lnSpc>
                <a:spcPts val="4625"/>
              </a:lnSpc>
            </a:pPr>
            <a:r>
              <a:rPr lang="en-US" sz="3333" dirty="0" err="1">
                <a:solidFill>
                  <a:srgbClr val="002060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সামাজিকিকরণের</a:t>
            </a:r>
            <a:r>
              <a:rPr lang="en-US" sz="3333" dirty="0">
                <a:solidFill>
                  <a:srgbClr val="002060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 </a:t>
            </a:r>
            <a:r>
              <a:rPr lang="en-US" sz="3333" dirty="0" err="1">
                <a:solidFill>
                  <a:srgbClr val="002060"/>
                </a:solidFill>
                <a:latin typeface="NikoshBAN" panose="02000000000000000000" pitchFamily="2" charset="0"/>
                <a:ea typeface="Corben" pitchFamily="34" charset="-122"/>
                <a:cs typeface="NikoshBAN" panose="02000000000000000000" pitchFamily="2" charset="0"/>
              </a:rPr>
              <a:t>উপর</a:t>
            </a:r>
            <a:r>
              <a:rPr lang="en-US" sz="3333" dirty="0">
                <a:solidFill>
                  <a:srgbClr val="002060"/>
                </a:solidFill>
                <a:latin typeface="NikoshBAN" panose="02000000000000000000" pitchFamily="2" charset="0"/>
                <a:ea typeface="Corben" pitchFamily="34" charset="-122"/>
                <a:cs typeface="NikoshBAN" panose="02000000000000000000" pitchFamily="2" charset="0"/>
              </a:rPr>
              <a:t> </a:t>
            </a:r>
            <a:r>
              <a:rPr lang="en-US" sz="3333" dirty="0" err="1">
                <a:solidFill>
                  <a:srgbClr val="002060"/>
                </a:solidFill>
                <a:latin typeface="NikoshBAN" panose="02000000000000000000" pitchFamily="2" charset="0"/>
                <a:ea typeface="Corben" pitchFamily="34" charset="-122"/>
                <a:cs typeface="NikoshBAN" panose="02000000000000000000" pitchFamily="2" charset="0"/>
              </a:rPr>
              <a:t>একটি</a:t>
            </a:r>
            <a:r>
              <a:rPr lang="en-US" sz="3333" dirty="0">
                <a:solidFill>
                  <a:srgbClr val="002060"/>
                </a:solidFill>
                <a:latin typeface="NikoshBAN" panose="02000000000000000000" pitchFamily="2" charset="0"/>
                <a:ea typeface="Corben" pitchFamily="34" charset="-122"/>
                <a:cs typeface="NikoshBAN" panose="02000000000000000000" pitchFamily="2" charset="0"/>
              </a:rPr>
              <a:t> </a:t>
            </a:r>
            <a:r>
              <a:rPr lang="en-US" sz="3333" dirty="0" err="1">
                <a:solidFill>
                  <a:srgbClr val="002060"/>
                </a:solidFill>
                <a:latin typeface="NikoshBAN" panose="02000000000000000000" pitchFamily="2" charset="0"/>
                <a:ea typeface="Corben" pitchFamily="34" charset="-122"/>
                <a:cs typeface="NikoshBAN" panose="02000000000000000000" pitchFamily="2" charset="0"/>
              </a:rPr>
              <a:t>প্রতিবেদন</a:t>
            </a:r>
            <a:r>
              <a:rPr lang="en-US" sz="3333" dirty="0">
                <a:solidFill>
                  <a:srgbClr val="002060"/>
                </a:solidFill>
                <a:latin typeface="NikoshBAN" panose="02000000000000000000" pitchFamily="2" charset="0"/>
                <a:ea typeface="Corben" pitchFamily="34" charset="-122"/>
                <a:cs typeface="NikoshBAN" panose="02000000000000000000" pitchFamily="2" charset="0"/>
              </a:rPr>
              <a:t> </a:t>
            </a:r>
            <a:r>
              <a:rPr lang="en-US" sz="3333" dirty="0" err="1">
                <a:solidFill>
                  <a:srgbClr val="002060"/>
                </a:solidFill>
                <a:latin typeface="NikoshBAN" panose="02000000000000000000" pitchFamily="2" charset="0"/>
                <a:ea typeface="Corben" pitchFamily="34" charset="-122"/>
                <a:cs typeface="NikoshBAN" panose="02000000000000000000" pitchFamily="2" charset="0"/>
              </a:rPr>
              <a:t>করে</a:t>
            </a:r>
            <a:r>
              <a:rPr lang="en-US" sz="3333" dirty="0">
                <a:solidFill>
                  <a:srgbClr val="002060"/>
                </a:solidFill>
                <a:latin typeface="NikoshBAN" panose="02000000000000000000" pitchFamily="2" charset="0"/>
                <a:ea typeface="Corben" pitchFamily="34" charset="-122"/>
                <a:cs typeface="NikoshBAN" panose="02000000000000000000" pitchFamily="2" charset="0"/>
              </a:rPr>
              <a:t> </a:t>
            </a:r>
            <a:r>
              <a:rPr lang="en-US" sz="3333" dirty="0" err="1">
                <a:solidFill>
                  <a:srgbClr val="002060"/>
                </a:solidFill>
                <a:latin typeface="NikoshBAN" panose="02000000000000000000" pitchFamily="2" charset="0"/>
                <a:ea typeface="Corben" pitchFamily="34" charset="-122"/>
                <a:cs typeface="NikoshBAN" panose="02000000000000000000" pitchFamily="2" charset="0"/>
              </a:rPr>
              <a:t>আনবে</a:t>
            </a:r>
            <a:endParaRPr lang="en-US" sz="3333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62B5FA-3F41-A40D-C2E9-74D0DCCC2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1138" y="4913587"/>
            <a:ext cx="1510862" cy="194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6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233492" y="2199085"/>
            <a:ext cx="6297018" cy="24455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6416"/>
              </a:lnSpc>
            </a:pPr>
            <a:r>
              <a:rPr lang="en-US" sz="5125" dirty="0">
                <a:solidFill>
                  <a:srgbClr val="AEE4BD"/>
                </a:solidFill>
                <a:latin typeface="NikoshBAN" panose="02000000000000000000" pitchFamily="2" charset="0"/>
                <a:ea typeface="Corben" pitchFamily="34" charset="-122"/>
                <a:cs typeface="NikoshBAN" panose="02000000000000000000" pitchFamily="2" charset="0"/>
              </a:rPr>
              <a:t>সামাজিকিকরণ: জীবন ও সমাজের অবিচ্ছেদ্য অংশ।</a:t>
            </a:r>
            <a:endParaRPr lang="en-US" sz="512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5233442" y="3983044"/>
            <a:ext cx="6297018" cy="22706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3667" dirty="0">
                <a:solidFill>
                  <a:srgbClr val="FFFFFF"/>
                </a:solidFill>
                <a:latin typeface="NikoshBAN" panose="02000000000000000000" pitchFamily="2" charset="0"/>
                <a:ea typeface="Nobile" pitchFamily="34" charset="-122"/>
                <a:cs typeface="NikoshBAN" panose="02000000000000000000" pitchFamily="2" charset="0"/>
              </a:rPr>
              <a:t>ব্যক্তি ও সমাজের সামগ্রিক উন্নয়নে এর ভূমিকা অপরিসীম। সঠিক দিকনির্দেশনা ও সচেতনতা সামাজিকীকরণের প্রক্রিয়াকে আরও ফলপ্রসূ করতে পারে।</a:t>
            </a:r>
            <a:endParaRPr lang="en-US" sz="36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F9B42B-91D5-CB42-8FB3-D5F7FBE56F47}"/>
              </a:ext>
            </a:extLst>
          </p:cNvPr>
          <p:cNvSpPr/>
          <p:nvPr/>
        </p:nvSpPr>
        <p:spPr>
          <a:xfrm>
            <a:off x="7319857" y="940246"/>
            <a:ext cx="2993419" cy="110273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76200" tIns="38100" rIns="76200" bIns="38100">
            <a:spAutoFit/>
          </a:bodyPr>
          <a:lstStyle/>
          <a:p>
            <a:pPr algn="ctr"/>
            <a:r>
              <a:rPr lang="en-US" sz="6666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Corben" pitchFamily="34" charset="-122"/>
                <a:cs typeface="NikoshBAN" panose="02000000000000000000" pitchFamily="2" charset="0"/>
              </a:rPr>
              <a:t>ধন্যবাদ</a:t>
            </a:r>
            <a:endParaRPr lang="en-US" sz="6666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B42141-5AE0-AB50-B415-778F4F5AD3B0}"/>
              </a:ext>
            </a:extLst>
          </p:cNvPr>
          <p:cNvSpPr/>
          <p:nvPr/>
        </p:nvSpPr>
        <p:spPr>
          <a:xfrm>
            <a:off x="10733690" y="6428589"/>
            <a:ext cx="1458310" cy="4204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শংকর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বৈরাগী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65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8FCB4B-1F99-834B-4FC0-75B53BFE7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48" y="1236785"/>
            <a:ext cx="7748953" cy="43844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0CE7196-A986-FD32-2D25-05C38C1D4253}"/>
              </a:ext>
            </a:extLst>
          </p:cNvPr>
          <p:cNvSpPr/>
          <p:nvPr/>
        </p:nvSpPr>
        <p:spPr>
          <a:xfrm>
            <a:off x="10707415" y="5621216"/>
            <a:ext cx="1484585" cy="12367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F7B334-8037-5C46-3C5A-018E8D92C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7415" y="4953000"/>
            <a:ext cx="1510862" cy="194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00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4368CA2-DCBC-9964-DD96-94BA13D3CD84}"/>
              </a:ext>
            </a:extLst>
          </p:cNvPr>
          <p:cNvSpPr/>
          <p:nvPr/>
        </p:nvSpPr>
        <p:spPr>
          <a:xfrm>
            <a:off x="515815" y="378070"/>
            <a:ext cx="2086708" cy="22479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9D5517-DF2A-0690-4086-2812CA757556}"/>
              </a:ext>
            </a:extLst>
          </p:cNvPr>
          <p:cNvSpPr txBox="1"/>
          <p:nvPr/>
        </p:nvSpPr>
        <p:spPr>
          <a:xfrm>
            <a:off x="4563916" y="1117299"/>
            <a:ext cx="3294184" cy="78483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5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5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5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06AE66-315F-E1D0-89C4-048E0A58813E}"/>
              </a:ext>
            </a:extLst>
          </p:cNvPr>
          <p:cNvSpPr/>
          <p:nvPr/>
        </p:nvSpPr>
        <p:spPr>
          <a:xfrm>
            <a:off x="2230198" y="2988101"/>
            <a:ext cx="8135630" cy="3323987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শংকর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বৈরাগী</a:t>
            </a:r>
            <a:endParaRPr lang="en-US" sz="3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এ্যম্বাসেডর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মাষ্টার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ট্রেইনার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ঈশান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ফরিদপুর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ফদিরপুর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sankarbairagi251182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@gmail.com</a:t>
            </a:r>
            <a:endParaRPr lang="en-US" sz="3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Mobile-01818373792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0DACDB-B081-9AED-44D2-4AA3D66B588B}"/>
              </a:ext>
            </a:extLst>
          </p:cNvPr>
          <p:cNvSpPr/>
          <p:nvPr/>
        </p:nvSpPr>
        <p:spPr>
          <a:xfrm>
            <a:off x="10733690" y="6428589"/>
            <a:ext cx="1458310" cy="4204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শংকর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বৈরাগী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14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45C72-F7ED-6F05-26A7-F454A1A72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8BF828-8CCF-5F8D-CAF6-665C0851C318}"/>
              </a:ext>
            </a:extLst>
          </p:cNvPr>
          <p:cNvSpPr txBox="1"/>
          <p:nvPr/>
        </p:nvSpPr>
        <p:spPr>
          <a:xfrm>
            <a:off x="4749666" y="1188496"/>
            <a:ext cx="3212123" cy="93871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5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58838F-F7B5-E115-1EFE-4B3E24AC310F}"/>
              </a:ext>
            </a:extLst>
          </p:cNvPr>
          <p:cNvSpPr txBox="1"/>
          <p:nvPr/>
        </p:nvSpPr>
        <p:spPr>
          <a:xfrm>
            <a:off x="2926929" y="2714904"/>
            <a:ext cx="7174523" cy="316971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333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333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33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333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333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3333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333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</a:t>
            </a:r>
            <a:r>
              <a:rPr lang="en-US" sz="3333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33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333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333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333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33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3333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333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</a:t>
            </a:r>
            <a:endParaRPr lang="en-US" sz="3333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333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333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333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333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333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333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 </a:t>
            </a:r>
            <a:r>
              <a:rPr lang="en-US" sz="3333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আগস্ট</a:t>
            </a:r>
            <a:r>
              <a:rPr lang="en-US" sz="3333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২০২৫.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946E30-A89C-B0C1-9CC5-10BB65E95627}"/>
              </a:ext>
            </a:extLst>
          </p:cNvPr>
          <p:cNvSpPr/>
          <p:nvPr/>
        </p:nvSpPr>
        <p:spPr>
          <a:xfrm>
            <a:off x="10733690" y="6428589"/>
            <a:ext cx="1458310" cy="4204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শংকর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বৈরাগী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18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57150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044528" y="5894362"/>
            <a:ext cx="5607103" cy="96363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lIns="0" tIns="0" rIns="0" bIns="0" rtlCol="0" anchor="t"/>
          <a:lstStyle/>
          <a:p>
            <a:pPr algn="ctr">
              <a:lnSpc>
                <a:spcPts val="9291"/>
              </a:lnSpc>
            </a:pP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ea typeface="Corben" pitchFamily="34" charset="-122"/>
                <a:cs typeface="NikoshBAN" panose="02000000000000000000" pitchFamily="2" charset="0"/>
              </a:rPr>
              <a:t>সামাজিকিকরণ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3044528" y="3632200"/>
            <a:ext cx="6102945" cy="4724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708"/>
              </a:lnSpc>
            </a:pPr>
            <a:endParaRPr lang="en-US" sz="3333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BF2518-500C-C9A7-6A94-FEE048FDEF33}"/>
              </a:ext>
            </a:extLst>
          </p:cNvPr>
          <p:cNvSpPr/>
          <p:nvPr/>
        </p:nvSpPr>
        <p:spPr>
          <a:xfrm>
            <a:off x="10733690" y="6428589"/>
            <a:ext cx="1458310" cy="4204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শংকর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বৈরাগী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39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658B531-73F8-0552-8DA0-E1BBE02BDB04}"/>
              </a:ext>
            </a:extLst>
          </p:cNvPr>
          <p:cNvSpPr txBox="1"/>
          <p:nvPr/>
        </p:nvSpPr>
        <p:spPr>
          <a:xfrm>
            <a:off x="1904999" y="1269717"/>
            <a:ext cx="3337035" cy="86177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9D49A8-8150-F775-5029-7095A4A923FA}"/>
              </a:ext>
            </a:extLst>
          </p:cNvPr>
          <p:cNvSpPr txBox="1"/>
          <p:nvPr/>
        </p:nvSpPr>
        <p:spPr>
          <a:xfrm>
            <a:off x="1418897" y="2456793"/>
            <a:ext cx="9288518" cy="265681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38115" indent="-238115">
              <a:buFont typeface="Wingdings" panose="05000000000000000000" pitchFamily="2" charset="2"/>
              <a:buChar char="v"/>
            </a:pPr>
            <a:r>
              <a:rPr lang="en-US" sz="3333" dirty="0" err="1">
                <a:solidFill>
                  <a:schemeClr val="bg1"/>
                </a:solidFill>
                <a:latin typeface="NikoshBAN" panose="02000000000000000000" pitchFamily="2" charset="0"/>
                <a:ea typeface="Corben" pitchFamily="34" charset="-122"/>
                <a:cs typeface="NikoshBAN" panose="02000000000000000000" pitchFamily="2" charset="0"/>
              </a:rPr>
              <a:t>সামজিকীকরন</a:t>
            </a:r>
            <a:r>
              <a:rPr lang="en-US" sz="3333" dirty="0">
                <a:solidFill>
                  <a:schemeClr val="bg1"/>
                </a:solidFill>
                <a:latin typeface="NikoshBAN" panose="02000000000000000000" pitchFamily="2" charset="0"/>
                <a:ea typeface="Corben" pitchFamily="34" charset="-122"/>
                <a:cs typeface="NikoshBAN" panose="02000000000000000000" pitchFamily="2" charset="0"/>
              </a:rPr>
              <a:t> </a:t>
            </a:r>
            <a:r>
              <a:rPr lang="en-US" sz="3333" dirty="0" err="1">
                <a:solidFill>
                  <a:schemeClr val="bg1"/>
                </a:solidFill>
                <a:latin typeface="NikoshBAN" panose="02000000000000000000" pitchFamily="2" charset="0"/>
                <a:ea typeface="Corben" pitchFamily="34" charset="-122"/>
                <a:cs typeface="NikoshBAN" panose="02000000000000000000" pitchFamily="2" charset="0"/>
              </a:rPr>
              <a:t>কি</a:t>
            </a:r>
            <a:r>
              <a:rPr lang="en-US" sz="3333" dirty="0">
                <a:solidFill>
                  <a:schemeClr val="bg1"/>
                </a:solidFill>
                <a:latin typeface="NikoshBAN" panose="02000000000000000000" pitchFamily="2" charset="0"/>
                <a:ea typeface="Corben" pitchFamily="34" charset="-122"/>
                <a:cs typeface="NikoshBAN" panose="02000000000000000000" pitchFamily="2" charset="0"/>
              </a:rPr>
              <a:t> </a:t>
            </a:r>
            <a:r>
              <a:rPr lang="en-US" sz="3333" dirty="0" err="1">
                <a:solidFill>
                  <a:schemeClr val="bg1"/>
                </a:solidFill>
                <a:latin typeface="NikoshBAN" panose="02000000000000000000" pitchFamily="2" charset="0"/>
                <a:ea typeface="Corben" pitchFamily="34" charset="-122"/>
                <a:cs typeface="NikoshBAN" panose="02000000000000000000" pitchFamily="2" charset="0"/>
              </a:rPr>
              <a:t>বলতে</a:t>
            </a:r>
            <a:r>
              <a:rPr lang="en-US" sz="3333" dirty="0">
                <a:solidFill>
                  <a:schemeClr val="bg1"/>
                </a:solidFill>
                <a:latin typeface="NikoshBAN" panose="02000000000000000000" pitchFamily="2" charset="0"/>
                <a:ea typeface="Corben" pitchFamily="34" charset="-122"/>
                <a:cs typeface="NikoshBAN" panose="02000000000000000000" pitchFamily="2" charset="0"/>
              </a:rPr>
              <a:t> </a:t>
            </a:r>
            <a:r>
              <a:rPr lang="en-US" sz="3333" dirty="0" err="1">
                <a:solidFill>
                  <a:schemeClr val="bg1"/>
                </a:solidFill>
                <a:latin typeface="NikoshBAN" panose="02000000000000000000" pitchFamily="2" charset="0"/>
                <a:ea typeface="Corben" pitchFamily="34" charset="-122"/>
                <a:cs typeface="NikoshBAN" panose="02000000000000000000" pitchFamily="2" charset="0"/>
              </a:rPr>
              <a:t>পরবে</a:t>
            </a:r>
            <a:r>
              <a:rPr lang="en-US" sz="3333" dirty="0">
                <a:solidFill>
                  <a:schemeClr val="bg1"/>
                </a:solidFill>
                <a:latin typeface="NikoshBAN" panose="02000000000000000000" pitchFamily="2" charset="0"/>
                <a:ea typeface="Corben" pitchFamily="34" charset="-122"/>
                <a:cs typeface="NikoshBAN" panose="02000000000000000000" pitchFamily="2" charset="0"/>
              </a:rPr>
              <a:t>?</a:t>
            </a:r>
          </a:p>
          <a:p>
            <a:pPr marL="238115" indent="-238115">
              <a:buFont typeface="Wingdings" panose="05000000000000000000" pitchFamily="2" charset="2"/>
              <a:buChar char="v"/>
            </a:pPr>
            <a:r>
              <a:rPr lang="en-US" sz="3333" dirty="0" err="1">
                <a:solidFill>
                  <a:schemeClr val="bg1"/>
                </a:solidFill>
                <a:latin typeface="NikoshBAN" panose="02000000000000000000" pitchFamily="2" charset="0"/>
                <a:ea typeface="Corben" pitchFamily="34" charset="-122"/>
                <a:cs typeface="NikoshBAN" panose="02000000000000000000" pitchFamily="2" charset="0"/>
              </a:rPr>
              <a:t>সমাজ</a:t>
            </a:r>
            <a:r>
              <a:rPr lang="en-US" sz="3333" dirty="0">
                <a:solidFill>
                  <a:schemeClr val="bg1"/>
                </a:solidFill>
                <a:latin typeface="NikoshBAN" panose="02000000000000000000" pitchFamily="2" charset="0"/>
                <a:ea typeface="Corben" pitchFamily="34" charset="-122"/>
                <a:cs typeface="NikoshBAN" panose="02000000000000000000" pitchFamily="2" charset="0"/>
              </a:rPr>
              <a:t> ও </a:t>
            </a:r>
            <a:r>
              <a:rPr lang="en-US" sz="3333" dirty="0" err="1">
                <a:solidFill>
                  <a:schemeClr val="bg1"/>
                </a:solidFill>
                <a:latin typeface="NikoshBAN" panose="02000000000000000000" pitchFamily="2" charset="0"/>
                <a:ea typeface="Corben" pitchFamily="34" charset="-122"/>
                <a:cs typeface="NikoshBAN" panose="02000000000000000000" pitchFamily="2" charset="0"/>
              </a:rPr>
              <a:t>ব্যক্তির</a:t>
            </a:r>
            <a:r>
              <a:rPr lang="en-US" sz="3333" dirty="0">
                <a:solidFill>
                  <a:schemeClr val="bg1"/>
                </a:solidFill>
                <a:latin typeface="NikoshBAN" panose="02000000000000000000" pitchFamily="2" charset="0"/>
                <a:ea typeface="Corben" pitchFamily="34" charset="-122"/>
                <a:cs typeface="NikoshBAN" panose="02000000000000000000" pitchFamily="2" charset="0"/>
              </a:rPr>
              <a:t> </a:t>
            </a:r>
            <a:r>
              <a:rPr lang="en-US" sz="3333" dirty="0" err="1">
                <a:solidFill>
                  <a:schemeClr val="bg1"/>
                </a:solidFill>
                <a:latin typeface="NikoshBAN" panose="02000000000000000000" pitchFamily="2" charset="0"/>
                <a:ea typeface="Corben" pitchFamily="34" charset="-122"/>
                <a:cs typeface="NikoshBAN" panose="02000000000000000000" pitchFamily="2" charset="0"/>
              </a:rPr>
              <a:t>সম্পর্কের</a:t>
            </a:r>
            <a:r>
              <a:rPr lang="en-US" sz="3333" dirty="0">
                <a:solidFill>
                  <a:schemeClr val="bg1"/>
                </a:solidFill>
                <a:latin typeface="NikoshBAN" panose="02000000000000000000" pitchFamily="2" charset="0"/>
                <a:ea typeface="Corben" pitchFamily="34" charset="-122"/>
                <a:cs typeface="NikoshBAN" panose="02000000000000000000" pitchFamily="2" charset="0"/>
              </a:rPr>
              <a:t> </a:t>
            </a:r>
            <a:r>
              <a:rPr lang="en-US" sz="3333" dirty="0" err="1">
                <a:solidFill>
                  <a:schemeClr val="bg1"/>
                </a:solidFill>
                <a:latin typeface="NikoshBAN" panose="02000000000000000000" pitchFamily="2" charset="0"/>
                <a:ea typeface="Corben" pitchFamily="34" charset="-122"/>
                <a:cs typeface="NikoshBAN" panose="02000000000000000000" pitchFamily="2" charset="0"/>
              </a:rPr>
              <a:t>ভিত্তি</a:t>
            </a:r>
            <a:r>
              <a:rPr lang="en-US" sz="3333" dirty="0">
                <a:solidFill>
                  <a:schemeClr val="bg1"/>
                </a:solidFill>
                <a:latin typeface="NikoshBAN" panose="02000000000000000000" pitchFamily="2" charset="0"/>
                <a:ea typeface="Corben" pitchFamily="34" charset="-122"/>
                <a:cs typeface="NikoshBAN" panose="02000000000000000000" pitchFamily="2" charset="0"/>
              </a:rPr>
              <a:t> </a:t>
            </a:r>
            <a:r>
              <a:rPr lang="en-US" sz="3333" dirty="0" err="1">
                <a:solidFill>
                  <a:schemeClr val="bg1"/>
                </a:solidFill>
                <a:latin typeface="NikoshBAN" panose="02000000000000000000" pitchFamily="2" charset="0"/>
                <a:ea typeface="Corben" pitchFamily="34" charset="-122"/>
                <a:cs typeface="NikoshBAN" panose="02000000000000000000" pitchFamily="2" charset="0"/>
              </a:rPr>
              <a:t>অনুসন্ধান</a:t>
            </a:r>
            <a:r>
              <a:rPr lang="en-US" sz="3333" dirty="0">
                <a:solidFill>
                  <a:schemeClr val="bg1"/>
                </a:solidFill>
                <a:latin typeface="NikoshBAN" panose="02000000000000000000" pitchFamily="2" charset="0"/>
                <a:ea typeface="Corben" pitchFamily="34" charset="-122"/>
                <a:cs typeface="NikoshBAN" panose="02000000000000000000" pitchFamily="2" charset="0"/>
              </a:rPr>
              <a:t> </a:t>
            </a:r>
            <a:r>
              <a:rPr lang="en-US" sz="3333" dirty="0" err="1">
                <a:solidFill>
                  <a:schemeClr val="bg1"/>
                </a:solidFill>
                <a:latin typeface="NikoshBAN" panose="02000000000000000000" pitchFamily="2" charset="0"/>
                <a:ea typeface="Corben" pitchFamily="34" charset="-122"/>
                <a:cs typeface="NikoshBAN" panose="02000000000000000000" pitchFamily="2" charset="0"/>
              </a:rPr>
              <a:t>সম্পকে</a:t>
            </a:r>
            <a:r>
              <a:rPr lang="en-US" sz="3333" dirty="0">
                <a:solidFill>
                  <a:schemeClr val="bg1"/>
                </a:solidFill>
                <a:latin typeface="NikoshBAN" panose="02000000000000000000" pitchFamily="2" charset="0"/>
                <a:ea typeface="Corben" pitchFamily="34" charset="-122"/>
                <a:cs typeface="NikoshBAN" panose="02000000000000000000" pitchFamily="2" charset="0"/>
              </a:rPr>
              <a:t> </a:t>
            </a:r>
            <a:r>
              <a:rPr lang="en-US" sz="3333" dirty="0" err="1">
                <a:solidFill>
                  <a:schemeClr val="bg1"/>
                </a:solidFill>
                <a:latin typeface="NikoshBAN" panose="02000000000000000000" pitchFamily="2" charset="0"/>
                <a:ea typeface="Corben" pitchFamily="34" charset="-122"/>
                <a:cs typeface="NikoshBAN" panose="02000000000000000000" pitchFamily="2" charset="0"/>
              </a:rPr>
              <a:t>জানতে</a:t>
            </a:r>
            <a:r>
              <a:rPr lang="en-US" sz="3333" dirty="0">
                <a:solidFill>
                  <a:schemeClr val="bg1"/>
                </a:solidFill>
                <a:latin typeface="NikoshBAN" panose="02000000000000000000" pitchFamily="2" charset="0"/>
                <a:ea typeface="Corben" pitchFamily="34" charset="-122"/>
                <a:cs typeface="NikoshBAN" panose="02000000000000000000" pitchFamily="2" charset="0"/>
              </a:rPr>
              <a:t> </a:t>
            </a:r>
            <a:r>
              <a:rPr lang="en-US" sz="3333" dirty="0" err="1">
                <a:solidFill>
                  <a:schemeClr val="bg1"/>
                </a:solidFill>
                <a:latin typeface="NikoshBAN" panose="02000000000000000000" pitchFamily="2" charset="0"/>
                <a:ea typeface="Corben" pitchFamily="34" charset="-122"/>
                <a:cs typeface="NikoshBAN" panose="02000000000000000000" pitchFamily="2" charset="0"/>
              </a:rPr>
              <a:t>পারবে</a:t>
            </a:r>
            <a:r>
              <a:rPr lang="en-US" sz="3333" dirty="0">
                <a:solidFill>
                  <a:schemeClr val="bg1"/>
                </a:solidFill>
                <a:latin typeface="NikoshBAN" panose="02000000000000000000" pitchFamily="2" charset="0"/>
                <a:ea typeface="Corben" pitchFamily="34" charset="-122"/>
                <a:cs typeface="NikoshBAN" panose="02000000000000000000" pitchFamily="2" charset="0"/>
              </a:rPr>
              <a:t> ?</a:t>
            </a:r>
          </a:p>
          <a:p>
            <a:pPr marL="238115" indent="-238115">
              <a:buFont typeface="Wingdings" panose="05000000000000000000" pitchFamily="2" charset="2"/>
              <a:buChar char="v"/>
            </a:pPr>
            <a:r>
              <a:rPr lang="en-US" sz="3333" dirty="0" err="1">
                <a:solidFill>
                  <a:srgbClr val="FFFFFF"/>
                </a:solidFill>
                <a:latin typeface="NikoshBAN" panose="02000000000000000000" pitchFamily="2" charset="0"/>
                <a:ea typeface="Nobile" pitchFamily="34" charset="-122"/>
                <a:cs typeface="NikoshBAN" panose="02000000000000000000" pitchFamily="2" charset="0"/>
              </a:rPr>
              <a:t>সামাজিকীকরণের</a:t>
            </a:r>
            <a:r>
              <a:rPr lang="en-US" sz="3333" dirty="0">
                <a:solidFill>
                  <a:srgbClr val="FFFFFF"/>
                </a:solidFill>
                <a:latin typeface="NikoshBAN" panose="02000000000000000000" pitchFamily="2" charset="0"/>
                <a:ea typeface="Nobile" pitchFamily="34" charset="-122"/>
                <a:cs typeface="NikoshBAN" panose="02000000000000000000" pitchFamily="2" charset="0"/>
              </a:rPr>
              <a:t> </a:t>
            </a:r>
            <a:r>
              <a:rPr lang="en-US" sz="3333" dirty="0" err="1">
                <a:solidFill>
                  <a:srgbClr val="FFFFFF"/>
                </a:solidFill>
                <a:latin typeface="NikoshBAN" panose="02000000000000000000" pitchFamily="2" charset="0"/>
                <a:ea typeface="Nobile" pitchFamily="34" charset="-122"/>
                <a:cs typeface="NikoshBAN" panose="02000000000000000000" pitchFamily="2" charset="0"/>
              </a:rPr>
              <a:t>ধারণা</a:t>
            </a:r>
            <a:r>
              <a:rPr lang="en-US" sz="3333" dirty="0">
                <a:solidFill>
                  <a:srgbClr val="FFFFFF"/>
                </a:solidFill>
                <a:latin typeface="NikoshBAN" panose="02000000000000000000" pitchFamily="2" charset="0"/>
                <a:ea typeface="Nobile" pitchFamily="34" charset="-122"/>
                <a:cs typeface="NikoshBAN" panose="02000000000000000000" pitchFamily="2" charset="0"/>
              </a:rPr>
              <a:t> </a:t>
            </a:r>
            <a:r>
              <a:rPr lang="en-US" sz="3333" dirty="0" err="1">
                <a:solidFill>
                  <a:schemeClr val="bg1"/>
                </a:solidFill>
                <a:latin typeface="NikoshBAN" panose="02000000000000000000" pitchFamily="2" charset="0"/>
                <a:ea typeface="Corben" pitchFamily="34" charset="-122"/>
                <a:cs typeface="NikoshBAN" panose="02000000000000000000" pitchFamily="2" charset="0"/>
              </a:rPr>
              <a:t>সম্পকে</a:t>
            </a:r>
            <a:r>
              <a:rPr lang="en-US" sz="3333" dirty="0">
                <a:solidFill>
                  <a:schemeClr val="bg1"/>
                </a:solidFill>
                <a:latin typeface="NikoshBAN" panose="02000000000000000000" pitchFamily="2" charset="0"/>
                <a:ea typeface="Corben" pitchFamily="34" charset="-122"/>
                <a:cs typeface="NikoshBAN" panose="02000000000000000000" pitchFamily="2" charset="0"/>
              </a:rPr>
              <a:t> </a:t>
            </a:r>
            <a:r>
              <a:rPr lang="en-US" sz="3333" dirty="0" err="1">
                <a:solidFill>
                  <a:schemeClr val="bg1"/>
                </a:solidFill>
                <a:latin typeface="NikoshBAN" panose="02000000000000000000" pitchFamily="2" charset="0"/>
                <a:ea typeface="Corben" pitchFamily="34" charset="-122"/>
                <a:cs typeface="NikoshBAN" panose="02000000000000000000" pitchFamily="2" charset="0"/>
              </a:rPr>
              <a:t>জানতে</a:t>
            </a:r>
            <a:r>
              <a:rPr lang="en-US" sz="3333" dirty="0">
                <a:solidFill>
                  <a:schemeClr val="bg1"/>
                </a:solidFill>
                <a:latin typeface="NikoshBAN" panose="02000000000000000000" pitchFamily="2" charset="0"/>
                <a:ea typeface="Corben" pitchFamily="34" charset="-122"/>
                <a:cs typeface="NikoshBAN" panose="02000000000000000000" pitchFamily="2" charset="0"/>
              </a:rPr>
              <a:t> </a:t>
            </a:r>
            <a:r>
              <a:rPr lang="en-US" sz="3333" dirty="0" err="1">
                <a:solidFill>
                  <a:schemeClr val="bg1"/>
                </a:solidFill>
                <a:latin typeface="NikoshBAN" panose="02000000000000000000" pitchFamily="2" charset="0"/>
                <a:ea typeface="Corben" pitchFamily="34" charset="-122"/>
                <a:cs typeface="NikoshBAN" panose="02000000000000000000" pitchFamily="2" charset="0"/>
              </a:rPr>
              <a:t>পারবে</a:t>
            </a:r>
            <a:r>
              <a:rPr lang="en-US" sz="3333" dirty="0">
                <a:solidFill>
                  <a:schemeClr val="bg1"/>
                </a:solidFill>
                <a:latin typeface="NikoshBAN" panose="02000000000000000000" pitchFamily="2" charset="0"/>
                <a:ea typeface="Corben" pitchFamily="34" charset="-122"/>
                <a:cs typeface="NikoshBAN" panose="02000000000000000000" pitchFamily="2" charset="0"/>
              </a:rPr>
              <a:t> ?</a:t>
            </a:r>
          </a:p>
          <a:p>
            <a:pPr marL="238115" indent="-238115">
              <a:buFont typeface="Wingdings" panose="05000000000000000000" pitchFamily="2" charset="2"/>
              <a:buChar char="v"/>
            </a:pPr>
            <a:r>
              <a:rPr lang="en-US" sz="3333" dirty="0" err="1">
                <a:solidFill>
                  <a:srgbClr val="FFFFFF"/>
                </a:solidFill>
                <a:latin typeface="NikoshBAN" panose="02000000000000000000" pitchFamily="2" charset="0"/>
                <a:ea typeface="Nobile" pitchFamily="34" charset="-122"/>
                <a:cs typeface="NikoshBAN" panose="02000000000000000000" pitchFamily="2" charset="0"/>
              </a:rPr>
              <a:t>সামাজিকীকরণের</a:t>
            </a:r>
            <a:r>
              <a:rPr lang="en-US" sz="3333" dirty="0">
                <a:solidFill>
                  <a:srgbClr val="FFFFFF"/>
                </a:solidFill>
                <a:latin typeface="NikoshBAN" panose="02000000000000000000" pitchFamily="2" charset="0"/>
                <a:ea typeface="Nobile" pitchFamily="34" charset="-122"/>
                <a:cs typeface="NikoshBAN" panose="02000000000000000000" pitchFamily="2" charset="0"/>
              </a:rPr>
              <a:t>  </a:t>
            </a:r>
            <a:r>
              <a:rPr lang="en-US" sz="3333" dirty="0" err="1">
                <a:solidFill>
                  <a:srgbClr val="FFFFFF"/>
                </a:solidFill>
                <a:latin typeface="NikoshBAN" panose="02000000000000000000" pitchFamily="2" charset="0"/>
                <a:ea typeface="Nobile" pitchFamily="34" charset="-122"/>
                <a:cs typeface="NikoshBAN" panose="02000000000000000000" pitchFamily="2" charset="0"/>
              </a:rPr>
              <a:t>গুরুত্ব</a:t>
            </a:r>
            <a:r>
              <a:rPr lang="en-US" sz="3333" dirty="0">
                <a:solidFill>
                  <a:srgbClr val="FFFFFF"/>
                </a:solidFill>
                <a:latin typeface="NikoshBAN" panose="02000000000000000000" pitchFamily="2" charset="0"/>
                <a:ea typeface="Nobile" pitchFamily="34" charset="-122"/>
                <a:cs typeface="NikoshBAN" panose="02000000000000000000" pitchFamily="2" charset="0"/>
              </a:rPr>
              <a:t>, </a:t>
            </a:r>
            <a:r>
              <a:rPr lang="en-US" sz="3333" dirty="0" err="1">
                <a:solidFill>
                  <a:srgbClr val="FFFFFF"/>
                </a:solidFill>
                <a:latin typeface="NikoshBAN" panose="02000000000000000000" pitchFamily="2" charset="0"/>
                <a:ea typeface="Nobile" pitchFamily="34" charset="-122"/>
                <a:cs typeface="NikoshBAN" panose="02000000000000000000" pitchFamily="2" charset="0"/>
              </a:rPr>
              <a:t>ধাপ</a:t>
            </a:r>
            <a:r>
              <a:rPr lang="en-US" sz="3333" dirty="0">
                <a:solidFill>
                  <a:srgbClr val="FFFFFF"/>
                </a:solidFill>
                <a:latin typeface="NikoshBAN" panose="02000000000000000000" pitchFamily="2" charset="0"/>
                <a:ea typeface="Nobile" pitchFamily="34" charset="-122"/>
                <a:cs typeface="NikoshBAN" panose="02000000000000000000" pitchFamily="2" charset="0"/>
              </a:rPr>
              <a:t> ও </a:t>
            </a:r>
            <a:r>
              <a:rPr lang="en-US" sz="3333" dirty="0" err="1">
                <a:solidFill>
                  <a:srgbClr val="FFFFFF"/>
                </a:solidFill>
                <a:latin typeface="NikoshBAN" panose="02000000000000000000" pitchFamily="2" charset="0"/>
                <a:ea typeface="Nobile" pitchFamily="34" charset="-122"/>
                <a:cs typeface="NikoshBAN" panose="02000000000000000000" pitchFamily="2" charset="0"/>
              </a:rPr>
              <a:t>চ্যালেন্স</a:t>
            </a:r>
            <a:r>
              <a:rPr lang="en-US" sz="3333" dirty="0">
                <a:solidFill>
                  <a:srgbClr val="FFFFFF"/>
                </a:solidFill>
                <a:latin typeface="NikoshBAN" panose="02000000000000000000" pitchFamily="2" charset="0"/>
                <a:ea typeface="Nobile" pitchFamily="34" charset="-122"/>
                <a:cs typeface="NikoshBAN" panose="02000000000000000000" pitchFamily="2" charset="0"/>
              </a:rPr>
              <a:t> </a:t>
            </a:r>
            <a:r>
              <a:rPr lang="en-US" sz="3333" dirty="0" err="1">
                <a:solidFill>
                  <a:schemeClr val="bg1"/>
                </a:solidFill>
                <a:latin typeface="NikoshBAN" panose="02000000000000000000" pitchFamily="2" charset="0"/>
                <a:ea typeface="Corben" pitchFamily="34" charset="-122"/>
                <a:cs typeface="NikoshBAN" panose="02000000000000000000" pitchFamily="2" charset="0"/>
              </a:rPr>
              <a:t>সম্পকে</a:t>
            </a:r>
            <a:r>
              <a:rPr lang="en-US" sz="3333" dirty="0">
                <a:solidFill>
                  <a:schemeClr val="bg1"/>
                </a:solidFill>
                <a:latin typeface="NikoshBAN" panose="02000000000000000000" pitchFamily="2" charset="0"/>
                <a:ea typeface="Corben" pitchFamily="34" charset="-122"/>
                <a:cs typeface="NikoshBAN" panose="02000000000000000000" pitchFamily="2" charset="0"/>
              </a:rPr>
              <a:t> </a:t>
            </a:r>
            <a:r>
              <a:rPr lang="en-US" sz="3333" dirty="0" err="1">
                <a:solidFill>
                  <a:schemeClr val="bg1"/>
                </a:solidFill>
                <a:latin typeface="NikoshBAN" panose="02000000000000000000" pitchFamily="2" charset="0"/>
                <a:ea typeface="Corben" pitchFamily="34" charset="-122"/>
                <a:cs typeface="NikoshBAN" panose="02000000000000000000" pitchFamily="2" charset="0"/>
              </a:rPr>
              <a:t>জানতে</a:t>
            </a:r>
            <a:r>
              <a:rPr lang="en-US" sz="3333" dirty="0">
                <a:solidFill>
                  <a:schemeClr val="bg1"/>
                </a:solidFill>
                <a:latin typeface="NikoshBAN" panose="02000000000000000000" pitchFamily="2" charset="0"/>
                <a:ea typeface="Corben" pitchFamily="34" charset="-122"/>
                <a:cs typeface="NikoshBAN" panose="02000000000000000000" pitchFamily="2" charset="0"/>
              </a:rPr>
              <a:t> </a:t>
            </a:r>
            <a:r>
              <a:rPr lang="en-US" sz="3333" dirty="0" err="1">
                <a:solidFill>
                  <a:schemeClr val="bg1"/>
                </a:solidFill>
                <a:latin typeface="NikoshBAN" panose="02000000000000000000" pitchFamily="2" charset="0"/>
                <a:ea typeface="Corben" pitchFamily="34" charset="-122"/>
                <a:cs typeface="NikoshBAN" panose="02000000000000000000" pitchFamily="2" charset="0"/>
              </a:rPr>
              <a:t>পারবে</a:t>
            </a:r>
            <a:r>
              <a:rPr lang="en-US" sz="3333" dirty="0">
                <a:solidFill>
                  <a:schemeClr val="bg1"/>
                </a:solidFill>
                <a:latin typeface="NikoshBAN" panose="02000000000000000000" pitchFamily="2" charset="0"/>
                <a:ea typeface="Corben" pitchFamily="34" charset="-122"/>
                <a:cs typeface="NikoshBAN" panose="02000000000000000000" pitchFamily="2" charset="0"/>
              </a:rPr>
              <a:t> </a:t>
            </a:r>
          </a:p>
          <a:p>
            <a:pPr marL="238115" indent="-238115">
              <a:buFont typeface="Wingdings" panose="05000000000000000000" pitchFamily="2" charset="2"/>
              <a:buChar char="v"/>
            </a:pPr>
            <a:r>
              <a:rPr lang="en-US" sz="3333" dirty="0" err="1">
                <a:solidFill>
                  <a:srgbClr val="FFFFFF"/>
                </a:solidFill>
                <a:latin typeface="NikoshBAN" panose="02000000000000000000" pitchFamily="2" charset="0"/>
                <a:ea typeface="Nobile" pitchFamily="34" charset="-122"/>
                <a:cs typeface="NikoshBAN" panose="02000000000000000000" pitchFamily="2" charset="0"/>
              </a:rPr>
              <a:t>সমাজের</a:t>
            </a:r>
            <a:r>
              <a:rPr lang="en-US" sz="3333" dirty="0">
                <a:solidFill>
                  <a:srgbClr val="FFFFFF"/>
                </a:solidFill>
                <a:latin typeface="NikoshBAN" panose="02000000000000000000" pitchFamily="2" charset="0"/>
                <a:ea typeface="Nobile" pitchFamily="34" charset="-122"/>
                <a:cs typeface="NikoshBAN" panose="02000000000000000000" pitchFamily="2" charset="0"/>
              </a:rPr>
              <a:t> </a:t>
            </a:r>
            <a:r>
              <a:rPr lang="en-US" sz="3333" dirty="0" err="1">
                <a:solidFill>
                  <a:srgbClr val="FFFFFF"/>
                </a:solidFill>
                <a:latin typeface="NikoshBAN" panose="02000000000000000000" pitchFamily="2" charset="0"/>
                <a:ea typeface="Nobile" pitchFamily="34" charset="-122"/>
                <a:cs typeface="NikoshBAN" panose="02000000000000000000" pitchFamily="2" charset="0"/>
              </a:rPr>
              <a:t>সাথে</a:t>
            </a:r>
            <a:r>
              <a:rPr lang="en-US" sz="3333" dirty="0">
                <a:solidFill>
                  <a:srgbClr val="FFFFFF"/>
                </a:solidFill>
                <a:latin typeface="NikoshBAN" panose="02000000000000000000" pitchFamily="2" charset="0"/>
                <a:ea typeface="Nobile" pitchFamily="34" charset="-122"/>
                <a:cs typeface="NikoshBAN" panose="02000000000000000000" pitchFamily="2" charset="0"/>
              </a:rPr>
              <a:t> </a:t>
            </a:r>
            <a:r>
              <a:rPr lang="en-US" sz="3333" dirty="0" err="1">
                <a:solidFill>
                  <a:srgbClr val="FFFFFF"/>
                </a:solidFill>
                <a:latin typeface="NikoshBAN" panose="02000000000000000000" pitchFamily="2" charset="0"/>
                <a:ea typeface="Nobile" pitchFamily="34" charset="-122"/>
                <a:cs typeface="NikoshBAN" panose="02000000000000000000" pitchFamily="2" charset="0"/>
              </a:rPr>
              <a:t>ব্যক্তির</a:t>
            </a:r>
            <a:r>
              <a:rPr lang="en-US" sz="3333" dirty="0">
                <a:solidFill>
                  <a:srgbClr val="FFFFFF"/>
                </a:solidFill>
                <a:latin typeface="NikoshBAN" panose="02000000000000000000" pitchFamily="2" charset="0"/>
                <a:ea typeface="Nobile" pitchFamily="34" charset="-122"/>
                <a:cs typeface="NikoshBAN" panose="02000000000000000000" pitchFamily="2" charset="0"/>
              </a:rPr>
              <a:t> </a:t>
            </a:r>
            <a:r>
              <a:rPr lang="en-US" sz="3333" dirty="0" err="1">
                <a:solidFill>
                  <a:srgbClr val="FFFFFF"/>
                </a:solidFill>
                <a:latin typeface="NikoshBAN" panose="02000000000000000000" pitchFamily="2" charset="0"/>
                <a:ea typeface="Nobile" pitchFamily="34" charset="-122"/>
                <a:cs typeface="NikoshBAN" panose="02000000000000000000" pitchFamily="2" charset="0"/>
              </a:rPr>
              <a:t>সম্পর্ক</a:t>
            </a:r>
            <a:r>
              <a:rPr lang="en-US" sz="3333" dirty="0">
                <a:solidFill>
                  <a:srgbClr val="FFFFFF"/>
                </a:solidFill>
                <a:latin typeface="NikoshBAN" panose="02000000000000000000" pitchFamily="2" charset="0"/>
                <a:ea typeface="Nobile" pitchFamily="34" charset="-122"/>
                <a:cs typeface="NikoshBAN" panose="02000000000000000000" pitchFamily="2" charset="0"/>
              </a:rPr>
              <a:t> </a:t>
            </a:r>
            <a:r>
              <a:rPr lang="en-US" sz="3333" dirty="0" err="1">
                <a:solidFill>
                  <a:srgbClr val="FFFFFF"/>
                </a:solidFill>
                <a:latin typeface="NikoshBAN" panose="02000000000000000000" pitchFamily="2" charset="0"/>
                <a:ea typeface="Nobile" pitchFamily="34" charset="-122"/>
                <a:cs typeface="NikoshBAN" panose="02000000000000000000" pitchFamily="2" charset="0"/>
              </a:rPr>
              <a:t>কীভাবে</a:t>
            </a:r>
            <a:r>
              <a:rPr lang="en-US" sz="3333" dirty="0">
                <a:solidFill>
                  <a:srgbClr val="FFFFFF"/>
                </a:solidFill>
                <a:latin typeface="NikoshBAN" panose="02000000000000000000" pitchFamily="2" charset="0"/>
                <a:ea typeface="Nobile" pitchFamily="34" charset="-122"/>
                <a:cs typeface="NikoshBAN" panose="02000000000000000000" pitchFamily="2" charset="0"/>
              </a:rPr>
              <a:t> </a:t>
            </a:r>
            <a:r>
              <a:rPr lang="en-US" sz="3333" dirty="0" err="1">
                <a:solidFill>
                  <a:srgbClr val="FFFFFF"/>
                </a:solidFill>
                <a:latin typeface="NikoshBAN" panose="02000000000000000000" pitchFamily="2" charset="0"/>
                <a:ea typeface="Nobile" pitchFamily="34" charset="-122"/>
                <a:cs typeface="NikoshBAN" panose="02000000000000000000" pitchFamily="2" charset="0"/>
              </a:rPr>
              <a:t>তৈরি</a:t>
            </a:r>
            <a:r>
              <a:rPr lang="en-US" sz="3333" dirty="0">
                <a:solidFill>
                  <a:srgbClr val="FFFFFF"/>
                </a:solidFill>
                <a:latin typeface="NikoshBAN" panose="02000000000000000000" pitchFamily="2" charset="0"/>
                <a:ea typeface="Nobile" pitchFamily="34" charset="-122"/>
                <a:cs typeface="NikoshBAN" panose="02000000000000000000" pitchFamily="2" charset="0"/>
              </a:rPr>
              <a:t> </a:t>
            </a:r>
            <a:r>
              <a:rPr lang="en-US" sz="3333" dirty="0" err="1">
                <a:solidFill>
                  <a:srgbClr val="FFFFFF"/>
                </a:solidFill>
                <a:latin typeface="NikoshBAN" panose="02000000000000000000" pitchFamily="2" charset="0"/>
                <a:ea typeface="Nobile" pitchFamily="34" charset="-122"/>
                <a:cs typeface="NikoshBAN" panose="02000000000000000000" pitchFamily="2" charset="0"/>
              </a:rPr>
              <a:t>তা</a:t>
            </a:r>
            <a:r>
              <a:rPr lang="en-US" sz="3333" dirty="0">
                <a:solidFill>
                  <a:srgbClr val="FFFFFF"/>
                </a:solidFill>
                <a:latin typeface="NikoshBAN" panose="02000000000000000000" pitchFamily="2" charset="0"/>
                <a:ea typeface="Nobile" pitchFamily="34" charset="-122"/>
                <a:cs typeface="NikoshBAN" panose="02000000000000000000" pitchFamily="2" charset="0"/>
              </a:rPr>
              <a:t> </a:t>
            </a:r>
            <a:r>
              <a:rPr lang="en-US" sz="3333" dirty="0" err="1">
                <a:solidFill>
                  <a:srgbClr val="FFFFFF"/>
                </a:solidFill>
                <a:latin typeface="NikoshBAN" panose="02000000000000000000" pitchFamily="2" charset="0"/>
                <a:ea typeface="Nobile" pitchFamily="34" charset="-122"/>
                <a:cs typeface="NikoshBAN" panose="02000000000000000000" pitchFamily="2" charset="0"/>
              </a:rPr>
              <a:t>জানতে</a:t>
            </a:r>
            <a:r>
              <a:rPr lang="en-US" sz="3333" dirty="0">
                <a:solidFill>
                  <a:srgbClr val="FFFFFF"/>
                </a:solidFill>
                <a:latin typeface="NikoshBAN" panose="02000000000000000000" pitchFamily="2" charset="0"/>
                <a:ea typeface="Nobile" pitchFamily="34" charset="-122"/>
                <a:cs typeface="NikoshBAN" panose="02000000000000000000" pitchFamily="2" charset="0"/>
              </a:rPr>
              <a:t> </a:t>
            </a:r>
            <a:r>
              <a:rPr lang="en-US" sz="3333" dirty="0" err="1">
                <a:solidFill>
                  <a:srgbClr val="FFFFFF"/>
                </a:solidFill>
                <a:latin typeface="NikoshBAN" panose="02000000000000000000" pitchFamily="2" charset="0"/>
                <a:ea typeface="Nobile" pitchFamily="34" charset="-122"/>
                <a:cs typeface="NikoshBAN" panose="02000000000000000000" pitchFamily="2" charset="0"/>
              </a:rPr>
              <a:t>পারবে</a:t>
            </a:r>
            <a:r>
              <a:rPr lang="en-US" sz="3333" dirty="0">
                <a:solidFill>
                  <a:srgbClr val="FFFFFF"/>
                </a:solidFill>
                <a:latin typeface="NikoshBAN" panose="02000000000000000000" pitchFamily="2" charset="0"/>
                <a:ea typeface="Nobile" pitchFamily="34" charset="-122"/>
                <a:cs typeface="NikoshBAN" panose="02000000000000000000" pitchFamily="2" charset="0"/>
              </a:rPr>
              <a:t>।</a:t>
            </a:r>
            <a:endParaRPr lang="en-US" sz="3333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B92F0A1-B55A-470F-6A5A-76B62653D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7415" y="4953000"/>
            <a:ext cx="1510862" cy="194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0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948014" y="472480"/>
            <a:ext cx="4295973" cy="5369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208"/>
              </a:lnSpc>
            </a:pPr>
            <a:r>
              <a:rPr lang="en-US" sz="3375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সামাজিকিকরণ কী?</a:t>
            </a:r>
            <a:endParaRPr lang="en-US" sz="3375" dirty="0"/>
          </a:p>
        </p:txBody>
      </p:sp>
      <p:sp>
        <p:nvSpPr>
          <p:cNvPr id="3" name="Text 1"/>
          <p:cNvSpPr/>
          <p:nvPr/>
        </p:nvSpPr>
        <p:spPr>
          <a:xfrm>
            <a:off x="499242" y="1421706"/>
            <a:ext cx="5387208" cy="1429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30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সামাজিকিকরণ হলো একটি প্রক্রিয়া যার মাধ্যমে একজন ব্যক্তি সমাজের নিয়ম, মূল্যবোধ, বিশ্বাস এবং আচরণ পদ্ধতি শিখে নেয়।</a:t>
            </a:r>
            <a:endParaRPr lang="en-US" sz="3000" dirty="0"/>
          </a:p>
        </p:txBody>
      </p:sp>
      <p:sp>
        <p:nvSpPr>
          <p:cNvPr id="4" name="Text 2"/>
          <p:cNvSpPr/>
          <p:nvPr/>
        </p:nvSpPr>
        <p:spPr>
          <a:xfrm>
            <a:off x="499242" y="3415861"/>
            <a:ext cx="5285085" cy="17079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30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এটি সামাজিক আচরণ ও সংস্কৃতি আত্মস্থ করার একটি মাধ্যম, যা ব্যক্তিকে সামাজিক পরিবেশে সফলভাবে মানিয়ে চলতে সাহায্য করে।</a:t>
            </a:r>
            <a:endParaRPr lang="en-US" sz="30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555" y="1135555"/>
            <a:ext cx="5722445" cy="572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54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482082" y="1149117"/>
            <a:ext cx="4725492" cy="60785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none" lIns="0" tIns="0" rIns="0" bIns="0" rtlCol="0" anchor="t"/>
          <a:lstStyle/>
          <a:p>
            <a:pPr algn="ctr"/>
            <a:r>
              <a:rPr lang="en-US" sz="3667" dirty="0">
                <a:solidFill>
                  <a:srgbClr val="FF0000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সামাজিকিকরণের গুরুত্ব</a:t>
            </a:r>
            <a:endParaRPr lang="en-US" sz="3667" dirty="0">
              <a:solidFill>
                <a:srgbClr val="FF0000"/>
              </a:solidFill>
            </a:endParaRPr>
          </a:p>
        </p:txBody>
      </p:sp>
      <p:sp>
        <p:nvSpPr>
          <p:cNvPr id="3" name="Shape 1"/>
          <p:cNvSpPr/>
          <p:nvPr/>
        </p:nvSpPr>
        <p:spPr>
          <a:xfrm>
            <a:off x="686892" y="3011169"/>
            <a:ext cx="3471564" cy="2697713"/>
          </a:xfrm>
          <a:prstGeom prst="roundRect">
            <a:avLst>
              <a:gd name="adj" fmla="val 6988"/>
            </a:avLst>
          </a:prstGeom>
          <a:solidFill>
            <a:srgbClr val="F2F2F2">
              <a:alpha val="95000"/>
            </a:srgbClr>
          </a:solidFill>
          <a:ln w="30480">
            <a:solidFill>
              <a:srgbClr val="B8BFDF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668462" y="3011169"/>
            <a:ext cx="69231" cy="2697713"/>
          </a:xfrm>
          <a:prstGeom prst="roundRect">
            <a:avLst>
              <a:gd name="adj" fmla="val 78139"/>
            </a:avLst>
          </a:prstGeom>
          <a:solidFill>
            <a:srgbClr val="4967E9"/>
          </a:solidFill>
          <a:ln/>
        </p:spPr>
      </p:sp>
      <p:sp>
        <p:nvSpPr>
          <p:cNvPr id="5" name="Text 3"/>
          <p:cNvSpPr/>
          <p:nvPr/>
        </p:nvSpPr>
        <p:spPr>
          <a:xfrm>
            <a:off x="977504" y="3225581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3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সামাজিক অভিযোজন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977504" y="3634262"/>
            <a:ext cx="2871911" cy="1962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30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ব্যক্তিকে সমাজে মানিয়ে চলার জন্য প্রয়োজনীয় দক্ষতা ও জ্ঞান অর্জনে সাহায্য করে।</a:t>
            </a:r>
            <a:endParaRPr lang="en-US" sz="3000" dirty="0"/>
          </a:p>
        </p:txBody>
      </p:sp>
      <p:sp>
        <p:nvSpPr>
          <p:cNvPr id="7" name="Shape 5"/>
          <p:cNvSpPr/>
          <p:nvPr/>
        </p:nvSpPr>
        <p:spPr>
          <a:xfrm>
            <a:off x="4306477" y="3011169"/>
            <a:ext cx="3512555" cy="2811119"/>
          </a:xfrm>
          <a:prstGeom prst="roundRect">
            <a:avLst>
              <a:gd name="adj" fmla="val 6988"/>
            </a:avLst>
          </a:prstGeom>
          <a:solidFill>
            <a:srgbClr val="F2F2F2">
              <a:alpha val="95000"/>
            </a:srgbClr>
          </a:solidFill>
          <a:ln w="30480">
            <a:solidFill>
              <a:srgbClr val="B8BFDF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4347468" y="3011169"/>
            <a:ext cx="101600" cy="2697714"/>
          </a:xfrm>
          <a:prstGeom prst="roundRect">
            <a:avLst>
              <a:gd name="adj" fmla="val 78139"/>
            </a:avLst>
          </a:prstGeom>
          <a:solidFill>
            <a:srgbClr val="4967E9"/>
          </a:solidFill>
          <a:ln/>
        </p:spPr>
      </p:sp>
      <p:sp>
        <p:nvSpPr>
          <p:cNvPr id="9" name="Text 7"/>
          <p:cNvSpPr/>
          <p:nvPr/>
        </p:nvSpPr>
        <p:spPr>
          <a:xfrm>
            <a:off x="4663480" y="3225581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3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মূল্যবোধ গঠন</a:t>
            </a:r>
            <a:endParaRPr lang="en-US" sz="3000" dirty="0"/>
          </a:p>
        </p:txBody>
      </p:sp>
      <p:sp>
        <p:nvSpPr>
          <p:cNvPr id="10" name="Text 8"/>
          <p:cNvSpPr/>
          <p:nvPr/>
        </p:nvSpPr>
        <p:spPr>
          <a:xfrm>
            <a:off x="4663480" y="3634262"/>
            <a:ext cx="2991942" cy="23758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30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সামাজিক নিয়ম, নৈতিকতা ও মূল্যবোধের ধারণা তৈরি করে, যা সুনাগরিক হিসেবে গড়ে তোলে।</a:t>
            </a:r>
            <a:endParaRPr lang="en-US" sz="3000" dirty="0"/>
          </a:p>
        </p:txBody>
      </p:sp>
      <p:sp>
        <p:nvSpPr>
          <p:cNvPr id="11" name="Shape 9"/>
          <p:cNvSpPr/>
          <p:nvPr/>
        </p:nvSpPr>
        <p:spPr>
          <a:xfrm>
            <a:off x="8058845" y="3011169"/>
            <a:ext cx="3446264" cy="2811118"/>
          </a:xfrm>
          <a:prstGeom prst="roundRect">
            <a:avLst>
              <a:gd name="adj" fmla="val 6988"/>
            </a:avLst>
          </a:prstGeom>
          <a:solidFill>
            <a:srgbClr val="F2F2F2">
              <a:alpha val="95000"/>
            </a:srgbClr>
          </a:solidFill>
          <a:ln w="30480">
            <a:solidFill>
              <a:srgbClr val="B8BFDF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8033444" y="3011169"/>
            <a:ext cx="76201" cy="2697713"/>
          </a:xfrm>
          <a:prstGeom prst="roundRect">
            <a:avLst>
              <a:gd name="adj" fmla="val 78139"/>
            </a:avLst>
          </a:prstGeom>
          <a:solidFill>
            <a:srgbClr val="4967E9"/>
          </a:solidFill>
          <a:ln/>
        </p:spPr>
      </p:sp>
      <p:sp>
        <p:nvSpPr>
          <p:cNvPr id="13" name="Text 11"/>
          <p:cNvSpPr/>
          <p:nvPr/>
        </p:nvSpPr>
        <p:spPr>
          <a:xfrm>
            <a:off x="8349457" y="3225581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3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ব্যক্তিত্বের বিকাশ</a:t>
            </a:r>
            <a:endParaRPr lang="en-US" sz="3000" dirty="0"/>
          </a:p>
        </p:txBody>
      </p:sp>
      <p:sp>
        <p:nvSpPr>
          <p:cNvPr id="14" name="Text 12"/>
          <p:cNvSpPr/>
          <p:nvPr/>
        </p:nvSpPr>
        <p:spPr>
          <a:xfrm>
            <a:off x="8349457" y="3634263"/>
            <a:ext cx="3181052" cy="18442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30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ব্যক্তিত্ব গঠনে এবং আত্ম-পরিচয় নির্ধারণে গুরুত্বপূর্ণ ভূমিকা পালন করে।</a:t>
            </a:r>
            <a:endParaRPr lang="en-US" sz="3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A12788-384D-D086-269C-2C6EBD4D70F6}"/>
              </a:ext>
            </a:extLst>
          </p:cNvPr>
          <p:cNvSpPr/>
          <p:nvPr/>
        </p:nvSpPr>
        <p:spPr>
          <a:xfrm>
            <a:off x="10733690" y="6428589"/>
            <a:ext cx="1458310" cy="4204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শংকর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বৈরাগী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95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253270" y="875411"/>
            <a:ext cx="5094316" cy="59064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none" lIns="0" tIns="0" rIns="0" bIns="0" rtlCol="0" anchor="t"/>
          <a:lstStyle/>
          <a:p>
            <a:pPr algn="ctr">
              <a:lnSpc>
                <a:spcPts val="4625"/>
              </a:lnSpc>
            </a:pPr>
            <a:r>
              <a:rPr lang="en-US" sz="3000" dirty="0">
                <a:solidFill>
                  <a:srgbClr val="002060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সামাজিকিকরণের প্রধান মাধ্যমসমূহ</a:t>
            </a:r>
            <a:endParaRPr lang="en-US" sz="3000" dirty="0">
              <a:solidFill>
                <a:srgbClr val="002060"/>
              </a:solidFill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39" y="2009535"/>
            <a:ext cx="2540000" cy="156983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50144" y="3784520"/>
            <a:ext cx="1154857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92"/>
              </a:lnSpc>
            </a:pPr>
            <a:r>
              <a:rPr lang="en-US" sz="3000" dirty="0">
                <a:solidFill>
                  <a:srgbClr val="002060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পরিবার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661491" y="4580217"/>
            <a:ext cx="2591778" cy="14023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3000" dirty="0">
                <a:solidFill>
                  <a:srgbClr val="00206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জীবনের প্রথম ও প্রধান সামাজিকিকরণ কেন্দ্র।</a:t>
            </a:r>
            <a:endParaRPr lang="en-US" sz="3000" dirty="0">
              <a:solidFill>
                <a:srgbClr val="002060"/>
              </a:solidFill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9030" y="2009535"/>
            <a:ext cx="2540099" cy="1569839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858145" y="3909480"/>
            <a:ext cx="1154858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92"/>
              </a:lnSpc>
            </a:pPr>
            <a:r>
              <a:rPr lang="en-US" sz="3000" dirty="0">
                <a:solidFill>
                  <a:srgbClr val="002060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বিদ্যালয়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8" name="Text 4"/>
          <p:cNvSpPr/>
          <p:nvPr/>
        </p:nvSpPr>
        <p:spPr>
          <a:xfrm>
            <a:off x="3437733" y="4580217"/>
            <a:ext cx="2540098" cy="14023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3000" dirty="0">
                <a:solidFill>
                  <a:srgbClr val="00206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আনুষ্ঠানিক শিক্ষা ও সামাজিক নিয়ম শেখানোর স্থান।</a:t>
            </a:r>
            <a:endParaRPr lang="en-US" sz="3000" dirty="0">
              <a:solidFill>
                <a:srgbClr val="002060"/>
              </a:solidFill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6667" y="2009535"/>
            <a:ext cx="2540099" cy="156983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391474" y="3843698"/>
            <a:ext cx="1543837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92"/>
              </a:lnSpc>
            </a:pPr>
            <a:r>
              <a:rPr lang="en-US" sz="3000" dirty="0">
                <a:solidFill>
                  <a:srgbClr val="002060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বন্ধু ও সহপাঠী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11" name="Text 6"/>
          <p:cNvSpPr/>
          <p:nvPr/>
        </p:nvSpPr>
        <p:spPr>
          <a:xfrm>
            <a:off x="6214070" y="4580217"/>
            <a:ext cx="2362696" cy="13055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3000" dirty="0">
                <a:solidFill>
                  <a:srgbClr val="00206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সামাজিক দক্ষতা ও বন্ধুত্বের শিক্ষা দেয়।</a:t>
            </a:r>
            <a:endParaRPr lang="en-US" sz="3000" dirty="0">
              <a:solidFill>
                <a:srgbClr val="002060"/>
              </a:solidFill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3006" y="2048949"/>
            <a:ext cx="2540099" cy="1569839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8901707" y="3951864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92"/>
              </a:lnSpc>
            </a:pPr>
            <a:r>
              <a:rPr lang="en-US" sz="3000" dirty="0">
                <a:solidFill>
                  <a:srgbClr val="002060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গণমাধ্যম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14" name="Text 8"/>
          <p:cNvSpPr/>
          <p:nvPr/>
        </p:nvSpPr>
        <p:spPr>
          <a:xfrm>
            <a:off x="8990410" y="4580217"/>
            <a:ext cx="2362696" cy="14023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3000" dirty="0">
                <a:solidFill>
                  <a:srgbClr val="00206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আধুনিক তথ্য ও সামাজিক প্রভাবের উৎস।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14474D-972A-A5EF-F20B-894D34049FC2}"/>
              </a:ext>
            </a:extLst>
          </p:cNvPr>
          <p:cNvSpPr/>
          <p:nvPr/>
        </p:nvSpPr>
        <p:spPr>
          <a:xfrm>
            <a:off x="10733690" y="6428589"/>
            <a:ext cx="1458310" cy="4204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শংকর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বৈরাগী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43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530</Words>
  <Application>Microsoft Office PowerPoint</Application>
  <PresentationFormat>Widescreen</PresentationFormat>
  <Paragraphs>110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Corben</vt:lpstr>
      <vt:lpstr>NikoshBAN</vt:lpstr>
      <vt:lpstr>Nobile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Sankar Bairagi</dc:creator>
  <cp:lastModifiedBy>Sankar Bairagi</cp:lastModifiedBy>
  <cp:revision>3</cp:revision>
  <dcterms:created xsi:type="dcterms:W3CDTF">2025-08-01T15:20:07Z</dcterms:created>
  <dcterms:modified xsi:type="dcterms:W3CDTF">2025-08-01T16:20:04Z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1112859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S10.9.0</vt:lpwstr>
  </property>
</Properties>
</file>