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7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2" r:id="rId19"/>
    <p:sldId id="273" r:id="rId20"/>
    <p:sldId id="274" r:id="rId21"/>
    <p:sldId id="271" r:id="rId22"/>
    <p:sldId id="27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4D9"/>
    <a:srgbClr val="F1F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2" autoAdjust="0"/>
    <p:restoredTop sz="94660"/>
  </p:normalViewPr>
  <p:slideViewPr>
    <p:cSldViewPr snapToGrid="0">
      <p:cViewPr varScale="1">
        <p:scale>
          <a:sx n="55" d="100"/>
          <a:sy n="55" d="100"/>
        </p:scale>
        <p:origin x="124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F474B-4370-1F21-F5CA-1AB3073A18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607F22-C200-0EB0-3843-DD06C0E62F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0687A-37F1-6A46-F3B6-8AAA9A11C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94081-1928-4028-8B30-9C426FFF03FA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A7C9B6-0753-DF43-F8F7-CC5D12FF8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827A67-291B-2A7F-FBE1-EF451A3A8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E443-1599-4525-9741-B11710B7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67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40E78B6-C654-18C7-2E70-EC66574BD1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315B85-84F6-DEAF-0AFC-D756BCC7A2F0}"/>
              </a:ext>
            </a:extLst>
          </p:cNvPr>
          <p:cNvSpPr txBox="1"/>
          <p:nvPr userDrawn="1"/>
        </p:nvSpPr>
        <p:spPr>
          <a:xfrm>
            <a:off x="1124928" y="6457890"/>
            <a:ext cx="99421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Md. Farid Uddin, Lecturer in English,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Chipatali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J. G. M Kamil (M.A) Madrasah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27A4C7F-F774-349F-8636-0BA349F3C5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33" y="2811780"/>
            <a:ext cx="917615" cy="10858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12809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FF34C3-DCCC-9563-9ECD-71C2D5B57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D9F36D-0BBB-4DC4-183B-5B71D8A3B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723A20-D48C-39CB-D266-B22D12334A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94081-1928-4028-8B30-9C426FFF03FA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414618-C731-65CC-55DE-F646845640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4D913-32FF-172B-D736-41F6CA84C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CE443-1599-4525-9741-B11710B7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4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1C8354-B3C4-BE5D-4F80-5359ECFEEC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-228600"/>
            <a:ext cx="11544300" cy="721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339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B157550-7512-6981-226A-199B84A004AB}"/>
              </a:ext>
            </a:extLst>
          </p:cNvPr>
          <p:cNvSpPr txBox="1"/>
          <p:nvPr/>
        </p:nvSpPr>
        <p:spPr>
          <a:xfrm>
            <a:off x="7467601" y="666672"/>
            <a:ext cx="38993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THE 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এর ব্যবহারঃ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62D870-8276-01FC-AD7E-743F7CFA8B23}"/>
              </a:ext>
            </a:extLst>
          </p:cNvPr>
          <p:cNvSpPr txBox="1"/>
          <p:nvPr/>
        </p:nvSpPr>
        <p:spPr>
          <a:xfrm>
            <a:off x="3433599" y="2443766"/>
            <a:ext cx="806800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 কোন ব্যাক্তি বা বস্তু বোঝাতে তার পূর্বে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The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বসে। ✪✪✪ যেমনঃ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The Pen, The Boy, The Gun.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 বা অবস্থানগত কারণে একটি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Noun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বোঝালে তার পূর্বে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The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বসে। যেমনঃ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He is in the mall.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একই বাক্যে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Noun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দুইবার ব্যবহার করার ফলে দ্বিতীয়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Noun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টি নির্দিষ্ট হয়ে গেলে তার পূর্বে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The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বসে। ✪✪✪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I can write the name on the book.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কোন বস্তু যদি অদ্বিতীয় বা কোন কিছুর সাথে অতুলনীয় হয় তবে তার পূর্বে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The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বসে। ✪✪✪ যেমনঃ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The earth, the sky.</a:t>
            </a:r>
          </a:p>
        </p:txBody>
      </p:sp>
    </p:spTree>
    <p:extLst>
      <p:ext uri="{BB962C8B-B14F-4D97-AF65-F5344CB8AC3E}">
        <p14:creationId xmlns:p14="http://schemas.microsoft.com/office/powerpoint/2010/main" val="309930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0CE777A-B497-AAD8-F867-B3AED649D63F}"/>
              </a:ext>
            </a:extLst>
          </p:cNvPr>
          <p:cNvSpPr txBox="1"/>
          <p:nvPr/>
        </p:nvSpPr>
        <p:spPr>
          <a:xfrm>
            <a:off x="4524703" y="1268127"/>
            <a:ext cx="722060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কতিপয় শ্রেণী, সম্প্রদায় বা গোষ্টীর বা দলের সদস্যের আগে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The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বসতে পারে। যেমনঃ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The rich are not always honest, The day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labourers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are in bad condition.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Of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যুক্ত উপাধি ও পদবির আগে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The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বসে।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The duke of Venice, The King of Martha.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Common Noun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যদি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Abstract Noun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হিসেবে ব্যবহৃত হয় তখন তার পূর্বে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The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বসে।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The beast is found in him.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Superlative Degree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এর পূর্বে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The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বসে। ✪✪✪ যেমনঃ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He is the best boy.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সমজাতীয় সব বোঝাতে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Singular Noun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এর পূর্বে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The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বসে। যেমনঃ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The dog is a faithful animal.</a:t>
            </a:r>
          </a:p>
        </p:txBody>
      </p:sp>
    </p:spTree>
    <p:extLst>
      <p:ext uri="{BB962C8B-B14F-4D97-AF65-F5344CB8AC3E}">
        <p14:creationId xmlns:p14="http://schemas.microsoft.com/office/powerpoint/2010/main" val="2482864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38DE3E-5468-1261-F9FD-F5AB81B42399}"/>
              </a:ext>
            </a:extLst>
          </p:cNvPr>
          <p:cNvSpPr txBox="1"/>
          <p:nvPr/>
        </p:nvSpPr>
        <p:spPr>
          <a:xfrm>
            <a:off x="4603528" y="723206"/>
            <a:ext cx="723637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সমুদ্র, নদী, দ্বীপপুঞ্জ, পর্বতশ্রেণী, মরুভূমি, দেশের নাম ইত্যাদি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Proper Noun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পূর্বে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The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বসে। যেমনঃ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The Padma, The Himalayans, The Indians.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Noun+of+Noun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স্ট্রাকচারে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Noun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গঠিত হলে এর পূর্বে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The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বসে। যেমনঃ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The chocolate of Mexico, The Perfume of Arabia.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Adjective+Noun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হলে তার পূর্বে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The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বসে। যেমনঃ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The West Indies, The black Africans.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শুধু মাত্র দিকের নামের পূর্বে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The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বসে।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The North pole of India, The southeast Asia.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ধর্মগ্রন্থ ও পত্রিকার নামের পূর্বে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The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বসে। যেমনঃ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The Holy Quran, The daily star.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যত………তত এরকম সমানুপাতিক কোন বৃদ্ধি বা হ্রাস বোঝালে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comparative adjective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এর পুর্বে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The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বসে। ✪✪✪ যেমনঃ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The more you read, the more you learn. </a:t>
            </a:r>
          </a:p>
        </p:txBody>
      </p:sp>
    </p:spTree>
    <p:extLst>
      <p:ext uri="{BB962C8B-B14F-4D97-AF65-F5344CB8AC3E}">
        <p14:creationId xmlns:p14="http://schemas.microsoft.com/office/powerpoint/2010/main" val="3690062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BDA9B8E-ADB7-35E7-33C0-ABF91C159B9F}"/>
              </a:ext>
            </a:extLst>
          </p:cNvPr>
          <p:cNvSpPr txBox="1"/>
          <p:nvPr/>
        </p:nvSpPr>
        <p:spPr>
          <a:xfrm>
            <a:off x="4780893" y="751344"/>
            <a:ext cx="679099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Noun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দ্বারা যদি কোন পেশা বোঝায় তবে সেক্ষেত্রে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The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বসে। যেমনঃ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I have joined the Military.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কোন কিছুর উৎস যদি নির্দিষ্ট হয় তবে তার পূর্বে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The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বসে। যেমনঃ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The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Rosomalai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of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Cumilla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, The Hilsa of Chandpur.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একক কোন উপাধি বা পদবির আগে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The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বসে। যেমনঃ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The Prime Minister, The Home Minister.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0457C5-C8E5-8B9B-52FE-6BA916B2690D}"/>
              </a:ext>
            </a:extLst>
          </p:cNvPr>
          <p:cNvSpPr txBox="1"/>
          <p:nvPr/>
        </p:nvSpPr>
        <p:spPr>
          <a:xfrm>
            <a:off x="3598478" y="4170008"/>
            <a:ext cx="75004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 চল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বন্ধুরা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The 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ব্যবহার নিয়ে একটি গল্প পড়ি যেটা আ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মাদেরকে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অনেকটাই সহায়তা করবে নিয়মগুলো মনে রাখতে। 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880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E9419D-D24A-2003-4015-6B82060FBB50}"/>
              </a:ext>
            </a:extLst>
          </p:cNvPr>
          <p:cNvSpPr txBox="1"/>
          <p:nvPr/>
        </p:nvSpPr>
        <p:spPr>
          <a:xfrm>
            <a:off x="4698124" y="529524"/>
            <a:ext cx="6858000" cy="5832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3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‘The’</a:t>
            </a:r>
            <a:r>
              <a:rPr lang="as-IN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গল্প </a:t>
            </a:r>
            <a:endParaRPr lang="as-IN" sz="23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as-IN" sz="23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একদা এক </a:t>
            </a:r>
            <a:r>
              <a:rPr lang="as-IN" sz="23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ভূগোলবিদ</a:t>
            </a:r>
            <a:r>
              <a:rPr lang="as-IN" sz="2300" b="1" dirty="0">
                <a:latin typeface="NikoshBAN" panose="02000000000000000000" pitchFamily="2" charset="0"/>
                <a:cs typeface="NikoshBAN" panose="02000000000000000000" pitchFamily="2" charset="0"/>
              </a:rPr>
              <a:t> ছিল। যিনি সকল </a:t>
            </a:r>
            <a:r>
              <a:rPr lang="as-IN" sz="23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ভৌগোলিক নাম </a:t>
            </a:r>
            <a:r>
              <a:rPr lang="as-IN" sz="23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সমূহ জানতেন। তার কোন </a:t>
            </a:r>
            <a:r>
              <a:rPr lang="as-IN" sz="23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উপাধি</a:t>
            </a:r>
            <a:r>
              <a:rPr lang="as-IN" sz="2300" b="1" dirty="0">
                <a:latin typeface="NikoshBAN" panose="02000000000000000000" pitchFamily="2" charset="0"/>
                <a:cs typeface="NikoshBAN" panose="02000000000000000000" pitchFamily="2" charset="0"/>
              </a:rPr>
              <a:t> বা </a:t>
            </a:r>
            <a:r>
              <a:rPr lang="as-IN" sz="23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পদবি</a:t>
            </a:r>
            <a:r>
              <a:rPr lang="as-IN" sz="2300" b="1" dirty="0">
                <a:latin typeface="NikoshBAN" panose="02000000000000000000" pitchFamily="2" charset="0"/>
                <a:cs typeface="NikoshBAN" panose="02000000000000000000" pitchFamily="2" charset="0"/>
              </a:rPr>
              <a:t> ছিল না। তার </a:t>
            </a:r>
            <a:r>
              <a:rPr lang="as-IN" sz="23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r>
              <a:rPr lang="as-IN" sz="2300" b="1" dirty="0">
                <a:latin typeface="NikoshBAN" panose="02000000000000000000" pitchFamily="2" charset="0"/>
                <a:cs typeface="NikoshBAN" panose="02000000000000000000" pitchFamily="2" charset="0"/>
              </a:rPr>
              <a:t>ই ছিল </a:t>
            </a:r>
            <a:r>
              <a:rPr lang="as-IN" sz="23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রাস্তা</a:t>
            </a:r>
            <a:r>
              <a:rPr lang="as-IN" sz="2300" b="1" dirty="0">
                <a:latin typeface="NikoshBAN" panose="02000000000000000000" pitchFamily="2" charset="0"/>
                <a:cs typeface="NikoshBAN" panose="02000000000000000000" pitchFamily="2" charset="0"/>
              </a:rPr>
              <a:t>য়  রাস্তায় হেঁটে  </a:t>
            </a:r>
            <a:r>
              <a:rPr lang="as-IN" sz="23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বাদ্যযন্ত্র বাজানো  </a:t>
            </a:r>
            <a:r>
              <a:rPr lang="as-IN" sz="2300" b="1" dirty="0">
                <a:latin typeface="NikoshBAN" panose="02000000000000000000" pitchFamily="2" charset="0"/>
                <a:cs typeface="NikoshBAN" panose="02000000000000000000" pitchFamily="2" charset="0"/>
              </a:rPr>
              <a:t>ও বিভিন্ন স্থানে ভ্রমণ করা। তিনি বিখ্যাত </a:t>
            </a:r>
            <a:r>
              <a:rPr lang="as-IN" sz="23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অট্টালিকা</a:t>
            </a:r>
            <a:r>
              <a:rPr lang="as-IN" sz="2300" b="1" dirty="0">
                <a:latin typeface="NikoshBAN" panose="02000000000000000000" pitchFamily="2" charset="0"/>
                <a:cs typeface="NikoshBAN" panose="02000000000000000000" pitchFamily="2" charset="0"/>
              </a:rPr>
              <a:t>র খোজে কোন এক  </a:t>
            </a:r>
            <a:r>
              <a:rPr lang="as-IN" sz="23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তারিখে</a:t>
            </a:r>
            <a:r>
              <a:rPr lang="as-IN" sz="23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23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বড় জাহাজে   </a:t>
            </a:r>
            <a:r>
              <a:rPr lang="as-IN" sz="2300" b="1" dirty="0">
                <a:latin typeface="NikoshBAN" panose="02000000000000000000" pitchFamily="2" charset="0"/>
                <a:cs typeface="NikoshBAN" panose="02000000000000000000" pitchFamily="2" charset="0"/>
              </a:rPr>
              <a:t>করে   </a:t>
            </a:r>
            <a:r>
              <a:rPr lang="as-IN" sz="23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নদী,  সাগর,  উপসাগর,   মহাসাগর</a:t>
            </a:r>
            <a:r>
              <a:rPr lang="as-IN" sz="2300" b="1" dirty="0">
                <a:latin typeface="NikoshBAN" panose="02000000000000000000" pitchFamily="2" charset="0"/>
                <a:cs typeface="NikoshBAN" panose="02000000000000000000" pitchFamily="2" charset="0"/>
              </a:rPr>
              <a:t>  পাড়ি দেওয়ার সময় অনেক </a:t>
            </a:r>
            <a:r>
              <a:rPr lang="as-IN" sz="23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মরুভূমি, পর্বত ও দ্বীপপুঞ্জ  </a:t>
            </a:r>
            <a:r>
              <a:rPr lang="as-IN" sz="2300" b="1" dirty="0">
                <a:latin typeface="NikoshBAN" panose="02000000000000000000" pitchFamily="2" charset="0"/>
                <a:cs typeface="NikoshBAN" panose="02000000000000000000" pitchFamily="2" charset="0"/>
              </a:rPr>
              <a:t>দেখলেন। অবশেষে সুন্দর একটি শহরে  পৌঁছালেন  এবং সেখানকার একটি  </a:t>
            </a:r>
            <a:r>
              <a:rPr lang="as-IN" sz="23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রেস্তোরা</a:t>
            </a:r>
            <a:r>
              <a:rPr lang="as-IN" sz="2300" b="1" dirty="0">
                <a:latin typeface="NikoshBAN" panose="02000000000000000000" pitchFamily="2" charset="0"/>
                <a:cs typeface="NikoshBAN" panose="02000000000000000000" pitchFamily="2" charset="0"/>
              </a:rPr>
              <a:t>  থেকে তৃপ্তি সহকারে খাবার খেলেন। তারপর হকারের কাছ থেকে একটি  </a:t>
            </a:r>
            <a:r>
              <a:rPr lang="as-IN" sz="23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সংবাদপত্র,  ম্যাগাজিন</a:t>
            </a:r>
            <a:r>
              <a:rPr lang="as-IN" sz="23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as-IN" sz="23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ধর্মগ্রন্থ </a:t>
            </a:r>
            <a:r>
              <a:rPr lang="as-IN" sz="2300" b="1" dirty="0">
                <a:latin typeface="NikoshBAN" panose="02000000000000000000" pitchFamily="2" charset="0"/>
                <a:cs typeface="NikoshBAN" panose="02000000000000000000" pitchFamily="2" charset="0"/>
              </a:rPr>
              <a:t> কিনে  </a:t>
            </a:r>
            <a:r>
              <a:rPr lang="as-IN" sz="23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বিমান</a:t>
            </a:r>
            <a:r>
              <a:rPr lang="as-IN" sz="2300" b="1" dirty="0">
                <a:latin typeface="NikoshBAN" panose="02000000000000000000" pitchFamily="2" charset="0"/>
                <a:cs typeface="NikoshBAN" panose="02000000000000000000" pitchFamily="2" charset="0"/>
              </a:rPr>
              <a:t>  বন্দরের দিকে রওনা দিলেন এবং সেখানে পৌঁছে তিনি </a:t>
            </a:r>
            <a:r>
              <a:rPr lang="as-IN" sz="23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প্রেক্ষাগৃহ  </a:t>
            </a:r>
            <a:r>
              <a:rPr lang="as-IN" sz="2300" b="1" dirty="0">
                <a:latin typeface="NikoshBAN" panose="02000000000000000000" pitchFamily="2" charset="0"/>
                <a:cs typeface="NikoshBAN" panose="02000000000000000000" pitchFamily="2" charset="0"/>
              </a:rPr>
              <a:t>এর নিকটস্থ  একটি  </a:t>
            </a:r>
            <a:r>
              <a:rPr lang="as-IN" sz="23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হোটেলে</a:t>
            </a:r>
            <a:r>
              <a:rPr lang="as-IN" sz="2300" b="1" dirty="0">
                <a:latin typeface="NikoshBAN" panose="02000000000000000000" pitchFamily="2" charset="0"/>
                <a:cs typeface="NikoshBAN" panose="02000000000000000000" pitchFamily="2" charset="0"/>
              </a:rPr>
              <a:t>  উঠলেন। শোনা যায় হোটেলটির  জানালা দিয়ে  </a:t>
            </a:r>
            <a:r>
              <a:rPr lang="as-IN" sz="23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বাস,  ট্রেন </a:t>
            </a:r>
            <a:r>
              <a:rPr lang="as-IN" sz="2300" b="1" dirty="0">
                <a:latin typeface="NikoshBAN" panose="02000000000000000000" pitchFamily="2" charset="0"/>
                <a:cs typeface="NikoshBAN" panose="02000000000000000000" pitchFamily="2" charset="0"/>
              </a:rPr>
              <a:t>  ও  </a:t>
            </a:r>
            <a:r>
              <a:rPr lang="as-IN" sz="23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মহাকাশযান</a:t>
            </a:r>
            <a:r>
              <a:rPr lang="as-IN" sz="2300" b="1" dirty="0">
                <a:latin typeface="NikoshBAN" panose="02000000000000000000" pitchFamily="2" charset="0"/>
                <a:cs typeface="NikoshBAN" panose="02000000000000000000" pitchFamily="2" charset="0"/>
              </a:rPr>
              <a:t>  দেখা যেত। যাইহোক  সন্ধ্যার পর তিনি   </a:t>
            </a:r>
            <a:r>
              <a:rPr lang="as-IN" sz="23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ঐতিহাসিক ঘটনা</a:t>
            </a:r>
            <a:r>
              <a:rPr lang="as-IN" sz="2300" b="1" dirty="0">
                <a:latin typeface="NikoshBAN" panose="02000000000000000000" pitchFamily="2" charset="0"/>
                <a:cs typeface="NikoshBAN" panose="02000000000000000000" pitchFamily="2" charset="0"/>
              </a:rPr>
              <a:t>   নিয়ে একটি যুদ্ধের  </a:t>
            </a:r>
            <a:r>
              <a:rPr lang="as-IN" sz="23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নাটক</a:t>
            </a:r>
            <a:r>
              <a:rPr lang="as-IN" sz="2300" b="1" dirty="0">
                <a:latin typeface="NikoshBAN" panose="02000000000000000000" pitchFamily="2" charset="0"/>
                <a:cs typeface="NikoshBAN" panose="02000000000000000000" pitchFamily="2" charset="0"/>
              </a:rPr>
              <a:t>  লিখলেন।পরদিন পার্কে   </a:t>
            </a:r>
            <a:r>
              <a:rPr lang="as-IN" sz="23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ঋতু </a:t>
            </a:r>
            <a:r>
              <a:rPr lang="as-IN" sz="2300" b="1" dirty="0">
                <a:latin typeface="NikoshBAN" panose="02000000000000000000" pitchFamily="2" charset="0"/>
                <a:cs typeface="NikoshBAN" panose="02000000000000000000" pitchFamily="2" charset="0"/>
              </a:rPr>
              <a:t>  নামের  একটি মেয়ের  সাথে তার পরিচয় হলো এবং বিখ্যাত অট্টালিকা দেখার কথা খুলে বলল। ঋতু  তাকে বিখ্যাত  অট্টালিকা  দেখানোর উদ্দেশ্যে </a:t>
            </a:r>
            <a:r>
              <a:rPr lang="as-IN" sz="23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 দিকে </a:t>
            </a:r>
            <a:r>
              <a:rPr lang="as-IN" sz="2300" b="1" dirty="0">
                <a:latin typeface="NikoshBAN" panose="02000000000000000000" pitchFamily="2" charset="0"/>
                <a:cs typeface="NikoshBAN" panose="02000000000000000000" pitchFamily="2" charset="0"/>
              </a:rPr>
              <a:t>(দিকের নাম) রওনা দিল  এবং যাত্রাপথে  ঋতু  ভূগোলবিদকে ৩টি  প্রশ্ন  করল।  ৩টি প্রশ্ন  হলো</a:t>
            </a:r>
            <a:endParaRPr lang="en-US" sz="23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455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DD8146-6E71-89A7-348A-AEF2B9813C0A}"/>
              </a:ext>
            </a:extLst>
          </p:cNvPr>
          <p:cNvSpPr txBox="1"/>
          <p:nvPr/>
        </p:nvSpPr>
        <p:spPr>
          <a:xfrm>
            <a:off x="4659923" y="516211"/>
            <a:ext cx="7191804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as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আপনি কোন  জাতি? </a:t>
            </a:r>
          </a:p>
          <a:p>
            <a:pPr algn="just"/>
            <a:r>
              <a:rPr lang="as-IN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আপনি কোন  সম্প্রদায়?  </a:t>
            </a:r>
          </a:p>
          <a:p>
            <a:pPr algn="just"/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আপনার সবচেয়ে কি বেশি ভালো লাগে? 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as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ভূগোলবিদ তৃতীয়  প্রশ্নের  উত্তরে  বলল,  </a:t>
            </a:r>
            <a:r>
              <a:rPr lang="as-IN" sz="2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“প্রকৃতিতে যা মাত্র একটি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তাই আমার ভালো লাগে।“ ঋতু  বলল, আপনার উত্তরটি ভালো বুঝতে পারলাম না। ভূগোলবিদ পুনরায় বলল  প্রকৃতিতে একটি  মানে বুঝলেন না… যেমন- </a:t>
            </a:r>
            <a:r>
              <a:rPr lang="as-IN" sz="2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চন্দ্র,  সূর্য,  পৃথিবী 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ইত্যাদি। যাইহোক কথা বলতে বলতে তারা প্রেক্ষাগৃহে  (</a:t>
            </a:r>
            <a:r>
              <a:rPr lang="as-IN" sz="2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সিনেমা হল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) গেল এবং  ‘’ </a:t>
            </a:r>
            <a:r>
              <a:rPr lang="as-IN" sz="2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সমষ্টি বাচক দেশ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’’  নামক একটি সিনেমা দেখল।  সিনেমাটি  ভূগোলবিদের </a:t>
            </a:r>
            <a:r>
              <a:rPr lang="as-IN" sz="2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সুপারলেটিভ ডিগ্রি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superlative degree)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এর মত  সবচেয়ে বেশি ভালো লাগলো।  তিনি সিনেমার নায়িকা ও ঋতু এই  </a:t>
            </a:r>
            <a:r>
              <a:rPr lang="as-IN" sz="2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দুইজনের মধ্যে তুলনা 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করে দেখলেন  ঋতুই  বেশি সুন্দরী। ঋতু তার  সেকেন্ড কাছের মানুষ  হয়ে গেল।  সিনেমা শেষ করে ঋতু তাকে বিখ্যাত অট্রালিকা </a:t>
            </a:r>
            <a:r>
              <a:rPr lang="as-IN" sz="2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‘তাজমহল’ 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দেখাতে নিয়ে গেল।  তাজমহলের সৌন্দর্য দেখে  ভূগোলবিদ অত্যন্ত আনন্দ অনুভব  করলেন।  (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Collected)</a:t>
            </a:r>
          </a:p>
        </p:txBody>
      </p:sp>
    </p:spTree>
    <p:extLst>
      <p:ext uri="{BB962C8B-B14F-4D97-AF65-F5344CB8AC3E}">
        <p14:creationId xmlns:p14="http://schemas.microsoft.com/office/powerpoint/2010/main" val="2577614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17F0DD-A722-0150-58F6-B097EB9C2A93}"/>
              </a:ext>
            </a:extLst>
          </p:cNvPr>
          <p:cNvSpPr txBox="1"/>
          <p:nvPr/>
        </p:nvSpPr>
        <p:spPr>
          <a:xfrm>
            <a:off x="5679527" y="603610"/>
            <a:ext cx="58135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“The”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এর ব্যবহার যেখানে করা যাবেনা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1F7FBD-2C69-9BE8-19B6-7013F481C4D5}"/>
              </a:ext>
            </a:extLst>
          </p:cNvPr>
          <p:cNvSpPr txBox="1"/>
          <p:nvPr/>
        </p:nvSpPr>
        <p:spPr>
          <a:xfrm>
            <a:off x="4481354" y="1620565"/>
            <a:ext cx="718513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খাবারের নামের পূর্বে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The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বসেনা। যেমনঃ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We will take dinner.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অঙ্গপ্রত্যঙ্গ বা পোষাক পরিচ্ছদের নামের পূর্বে যদি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Possessive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ব্যবহৃত হয় তবে সেক্ষেত্রে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The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বসবে না। অন্যথায়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The 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বসবে। যেমনঃ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Raise your hand.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Home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এর আগে কোন বর্ণণামূলক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Phrase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না থাকলে তার পূর্বে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The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বসবে না। যেমনঃ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He is not at home.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হ্রদ ও খেলার নামের পূর্বে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The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বসে না। যেমনঃ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We play cricket, Lake Baikal. </a:t>
            </a:r>
          </a:p>
        </p:txBody>
      </p:sp>
    </p:spTree>
    <p:extLst>
      <p:ext uri="{BB962C8B-B14F-4D97-AF65-F5344CB8AC3E}">
        <p14:creationId xmlns:p14="http://schemas.microsoft.com/office/powerpoint/2010/main" val="1940081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5B381C-8816-2FD6-69F1-0D36F16D870B}"/>
              </a:ext>
            </a:extLst>
          </p:cNvPr>
          <p:cNvSpPr txBox="1"/>
          <p:nvPr/>
        </p:nvSpPr>
        <p:spPr>
          <a:xfrm>
            <a:off x="4792717" y="959603"/>
            <a:ext cx="68580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 উদ্দেশ্য নিয়ে যদি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Moque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, bed,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shool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. College, prison, university, church, court, hospital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ইত্যাদিতে যাওয়া বুঝায় তবে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The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ব্যবহৃত হয় না। যেমনঃ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I go to bed to sleep, I go to mosque to say prayer.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Season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এর নামের পূর্বে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The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ব্যবহার করা হয়। তবে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The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ইদানিং ব্যবহার করা হচ্ছে না ক্রমাগত।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বিখ্যাত গ্রন্থের আগে লেখকের নাম থাকলে তার আগে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The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বসে না। যেমনঃ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Rabindranath’s Gitanjali.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এভিনিউ, স্কয়ার বা পার্কের নামের পূর্বে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The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বসে না।  যেমনঃ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He lives in Kazi Nazrul Avenue.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ভাষার নামের আগে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The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বসে না।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Mandarin is spoken in China.  ✪✪✪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Allah or God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এর নামের পূর্বে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The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বসে না। ✪✪✪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02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A2743A6-6EE8-3FD5-FFD9-55C20FE2C002}"/>
              </a:ext>
            </a:extLst>
          </p:cNvPr>
          <p:cNvSpPr txBox="1"/>
          <p:nvPr/>
        </p:nvSpPr>
        <p:spPr>
          <a:xfrm>
            <a:off x="1466193" y="4650828"/>
            <a:ext cx="8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NikoshBAN" panose="02000000000000000000" pitchFamily="2" charset="0"/>
                <a:cs typeface="NikoshBAN" panose="02000000000000000000" pitchFamily="2" charset="0"/>
              </a:rPr>
              <a:t>Ans: 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F8852B-0790-1D8D-095B-E2B3402AC7B7}"/>
              </a:ext>
            </a:extLst>
          </p:cNvPr>
          <p:cNvSpPr txBox="1"/>
          <p:nvPr/>
        </p:nvSpPr>
        <p:spPr>
          <a:xfrm>
            <a:off x="1364402" y="5020160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NikoshBAN" panose="02000000000000000000" pitchFamily="2" charset="0"/>
                <a:cs typeface="NikoshBAN" panose="02000000000000000000" pitchFamily="2" charset="0"/>
              </a:rPr>
              <a:t> Ans: an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2865C8-988C-D2D1-51CE-6905FD7598A7}"/>
              </a:ext>
            </a:extLst>
          </p:cNvPr>
          <p:cNvSpPr txBox="1"/>
          <p:nvPr/>
        </p:nvSpPr>
        <p:spPr>
          <a:xfrm>
            <a:off x="1364402" y="5378137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NikoshBAN" panose="02000000000000000000" pitchFamily="2" charset="0"/>
                <a:cs typeface="NikoshBAN" panose="02000000000000000000" pitchFamily="2" charset="0"/>
              </a:rPr>
              <a:t> Ans: a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F5C191-71B9-2B93-CAB6-EDCF704ECED0}"/>
              </a:ext>
            </a:extLst>
          </p:cNvPr>
          <p:cNvSpPr txBox="1"/>
          <p:nvPr/>
        </p:nvSpPr>
        <p:spPr>
          <a:xfrm>
            <a:off x="6637282" y="823421"/>
            <a:ext cx="49039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Individual Work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2FF873-F553-FE9F-104D-7AE1C149C802}"/>
              </a:ext>
            </a:extLst>
          </p:cNvPr>
          <p:cNvSpPr/>
          <p:nvPr/>
        </p:nvSpPr>
        <p:spPr>
          <a:xfrm>
            <a:off x="1466193" y="4650828"/>
            <a:ext cx="1069524" cy="1261241"/>
          </a:xfrm>
          <a:prstGeom prst="rect">
            <a:avLst/>
          </a:prstGeom>
          <a:solidFill>
            <a:srgbClr val="F1F4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AC688F-59DA-8DA1-7B8F-818253D02675}"/>
              </a:ext>
            </a:extLst>
          </p:cNvPr>
          <p:cNvSpPr txBox="1"/>
          <p:nvPr/>
        </p:nvSpPr>
        <p:spPr>
          <a:xfrm>
            <a:off x="4572000" y="1625901"/>
            <a:ext cx="720567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I saw _ most beautiful sunset last night.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Can you pass me _ salt, please?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She is reading _ newspaper right now.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They went to _ mall to buy some new clothes. He found the lost wallet on _ street.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We’re going to _ park this afternoon.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She can’t find _ key to her car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…movie we watched last night was really interesting.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He ate _ last slice of pizza without asking.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She loves listening to the sound of rain on _ roof. </a:t>
            </a:r>
          </a:p>
        </p:txBody>
      </p:sp>
    </p:spTree>
    <p:extLst>
      <p:ext uri="{BB962C8B-B14F-4D97-AF65-F5344CB8AC3E}">
        <p14:creationId xmlns:p14="http://schemas.microsoft.com/office/powerpoint/2010/main" val="3066908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8D9206-D16B-96BF-6F06-E1B70E4B9FCC}"/>
              </a:ext>
            </a:extLst>
          </p:cNvPr>
          <p:cNvSpPr txBox="1"/>
          <p:nvPr/>
        </p:nvSpPr>
        <p:spPr>
          <a:xfrm>
            <a:off x="7031424" y="993225"/>
            <a:ext cx="35846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Group Work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687B93-91EF-8E27-1A45-1B59963E27CD}"/>
              </a:ext>
            </a:extLst>
          </p:cNvPr>
          <p:cNvSpPr txBox="1"/>
          <p:nvPr/>
        </p:nvSpPr>
        <p:spPr>
          <a:xfrm>
            <a:off x="6779173" y="1639556"/>
            <a:ext cx="45719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This is ….. Atlantic Ocean.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EAE15A-2333-2D56-D0D1-8214D5CB2E97}"/>
              </a:ext>
            </a:extLst>
          </p:cNvPr>
          <p:cNvSpPr txBox="1"/>
          <p:nvPr/>
        </p:nvSpPr>
        <p:spPr>
          <a:xfrm>
            <a:off x="6779173" y="2023522"/>
            <a:ext cx="45719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Is …... sun shining today?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B984E7-E2BB-0ECA-E902-21B924B2028E}"/>
              </a:ext>
            </a:extLst>
          </p:cNvPr>
          <p:cNvSpPr txBox="1"/>
          <p:nvPr/>
        </p:nvSpPr>
        <p:spPr>
          <a:xfrm>
            <a:off x="6779173" y="2422123"/>
            <a:ext cx="36694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I can't play …. piano.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B00ADF-9E4E-CA1D-0EC0-52CAAB5FA359}"/>
              </a:ext>
            </a:extLst>
          </p:cNvPr>
          <p:cNvSpPr txBox="1"/>
          <p:nvPr/>
        </p:nvSpPr>
        <p:spPr>
          <a:xfrm>
            <a:off x="6779173" y="2830841"/>
            <a:ext cx="51040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Where are …. toilets, please?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0FA091-8473-1B93-EA8B-F5EFC42EA5FD}"/>
              </a:ext>
            </a:extLst>
          </p:cNvPr>
          <p:cNvSpPr txBox="1"/>
          <p:nvPr/>
        </p:nvSpPr>
        <p:spPr>
          <a:xfrm>
            <a:off x="6779173" y="3238428"/>
            <a:ext cx="51040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Who was ….. best footballer?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B7000B-9727-C6CC-4580-02A5201482B1}"/>
              </a:ext>
            </a:extLst>
          </p:cNvPr>
          <p:cNvSpPr txBox="1"/>
          <p:nvPr/>
        </p:nvSpPr>
        <p:spPr>
          <a:xfrm>
            <a:off x="6779173" y="3639522"/>
            <a:ext cx="45719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Please pass me …. bread.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E9BE83-FC94-E227-F016-7B2FA85C2B41}"/>
              </a:ext>
            </a:extLst>
          </p:cNvPr>
          <p:cNvSpPr txBox="1"/>
          <p:nvPr/>
        </p:nvSpPr>
        <p:spPr>
          <a:xfrm>
            <a:off x="6779173" y="4024561"/>
            <a:ext cx="54128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There are many stars in … sky.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C2073D-C894-E049-6C55-2E093D540FF7}"/>
              </a:ext>
            </a:extLst>
          </p:cNvPr>
          <p:cNvSpPr txBox="1"/>
          <p:nvPr/>
        </p:nvSpPr>
        <p:spPr>
          <a:xfrm>
            <a:off x="6794938" y="4396327"/>
            <a:ext cx="50883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Madrid is …. capital of Spain.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2E2B4C9-CE44-3E19-3A15-2C5F60752E0E}"/>
              </a:ext>
            </a:extLst>
          </p:cNvPr>
          <p:cNvSpPr txBox="1"/>
          <p:nvPr/>
        </p:nvSpPr>
        <p:spPr>
          <a:xfrm>
            <a:off x="6794938" y="4749835"/>
            <a:ext cx="40517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Whales live in …. sea.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C1BF62-8C8C-E06A-896C-92B44C9C00EB}"/>
              </a:ext>
            </a:extLst>
          </p:cNvPr>
          <p:cNvSpPr txBox="1"/>
          <p:nvPr/>
        </p:nvSpPr>
        <p:spPr>
          <a:xfrm>
            <a:off x="1345324" y="5864775"/>
            <a:ext cx="66964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Did you get ___ flowers that I sent you?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EA3A5F4-8897-7F31-B264-CAD3085FE0D3}"/>
              </a:ext>
            </a:extLst>
          </p:cNvPr>
          <p:cNvSpPr txBox="1"/>
          <p:nvPr/>
        </p:nvSpPr>
        <p:spPr>
          <a:xfrm>
            <a:off x="1344010" y="5417666"/>
            <a:ext cx="60933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Which bike do you like? ___ red one?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4046A15-90C8-1768-B2EE-F603DAF1863A}"/>
              </a:ext>
            </a:extLst>
          </p:cNvPr>
          <p:cNvSpPr txBox="1"/>
          <p:nvPr/>
        </p:nvSpPr>
        <p:spPr>
          <a:xfrm>
            <a:off x="1328899" y="4992406"/>
            <a:ext cx="60933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We went to ___ beach yesterday.</a:t>
            </a:r>
          </a:p>
        </p:txBody>
      </p:sp>
    </p:spTree>
    <p:extLst>
      <p:ext uri="{BB962C8B-B14F-4D97-AF65-F5344CB8AC3E}">
        <p14:creationId xmlns:p14="http://schemas.microsoft.com/office/powerpoint/2010/main" val="3426999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06850A-8DFD-B73E-E1BB-2CD2E0D163CF}"/>
              </a:ext>
            </a:extLst>
          </p:cNvPr>
          <p:cNvSpPr txBox="1"/>
          <p:nvPr/>
        </p:nvSpPr>
        <p:spPr>
          <a:xfrm>
            <a:off x="6599172" y="690998"/>
            <a:ext cx="4448654" cy="9233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IDENTITY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EA3D60-DC59-9BC3-A792-2BEF8C9620D5}"/>
              </a:ext>
            </a:extLst>
          </p:cNvPr>
          <p:cNvSpPr txBox="1"/>
          <p:nvPr/>
        </p:nvSpPr>
        <p:spPr>
          <a:xfrm>
            <a:off x="3153528" y="2702254"/>
            <a:ext cx="58849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Md. Farid Uddin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9C1A86-E063-E1E7-0619-56F28FFBB714}"/>
              </a:ext>
            </a:extLst>
          </p:cNvPr>
          <p:cNvSpPr txBox="1"/>
          <p:nvPr/>
        </p:nvSpPr>
        <p:spPr>
          <a:xfrm>
            <a:off x="4272424" y="3441476"/>
            <a:ext cx="3647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Lecturer in English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329679-FE67-343E-DA5A-0CB98EBACCA9}"/>
              </a:ext>
            </a:extLst>
          </p:cNvPr>
          <p:cNvSpPr txBox="1"/>
          <p:nvPr/>
        </p:nvSpPr>
        <p:spPr>
          <a:xfrm>
            <a:off x="2620529" y="3930360"/>
            <a:ext cx="6950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Chipatali</a:t>
            </a:r>
            <a:r>
              <a:rPr lang="en-US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Jamia </a:t>
            </a:r>
            <a:r>
              <a:rPr lang="en-US" sz="2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Gausia</a:t>
            </a:r>
            <a:r>
              <a:rPr lang="en-US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Muinia</a:t>
            </a:r>
            <a:r>
              <a:rPr lang="en-US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Kamil (M.A) Madrasah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D2A499-A65C-C8BA-1AF8-45B0A8892A1E}"/>
              </a:ext>
            </a:extLst>
          </p:cNvPr>
          <p:cNvSpPr txBox="1"/>
          <p:nvPr/>
        </p:nvSpPr>
        <p:spPr>
          <a:xfrm>
            <a:off x="4536920" y="4435191"/>
            <a:ext cx="3118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Hathazari</a:t>
            </a:r>
            <a:r>
              <a:rPr lang="en-US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Chattogram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D2917F-6491-5A29-D7A6-1B0CC2293D29}"/>
              </a:ext>
            </a:extLst>
          </p:cNvPr>
          <p:cNvSpPr txBox="1"/>
          <p:nvPr/>
        </p:nvSpPr>
        <p:spPr>
          <a:xfrm>
            <a:off x="3047100" y="5342832"/>
            <a:ext cx="51635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Let’s Enjoy a Video!</a:t>
            </a:r>
          </a:p>
        </p:txBody>
      </p:sp>
      <p:sp>
        <p:nvSpPr>
          <p:cNvPr id="8" name="Arrow: U-Turn 7">
            <a:extLst>
              <a:ext uri="{FF2B5EF4-FFF2-40B4-BE49-F238E27FC236}">
                <a16:creationId xmlns:a16="http://schemas.microsoft.com/office/drawing/2014/main" id="{92C5C6F8-67ED-35E6-8DC8-96B3D7FC3EF9}"/>
              </a:ext>
            </a:extLst>
          </p:cNvPr>
          <p:cNvSpPr/>
          <p:nvPr/>
        </p:nvSpPr>
        <p:spPr>
          <a:xfrm>
            <a:off x="8200415" y="5087175"/>
            <a:ext cx="1634951" cy="1219200"/>
          </a:xfrm>
          <a:prstGeom prst="uturnArrow">
            <a:avLst>
              <a:gd name="adj1" fmla="val 11875"/>
              <a:gd name="adj2" fmla="val 25000"/>
              <a:gd name="adj3" fmla="val 25000"/>
              <a:gd name="adj4" fmla="val 50000"/>
              <a:gd name="adj5" fmla="val 10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623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>
            <a:extLst>
              <a:ext uri="{FF2B5EF4-FFF2-40B4-BE49-F238E27FC236}">
                <a16:creationId xmlns:a16="http://schemas.microsoft.com/office/drawing/2014/main" id="{702A9E48-2BE1-36AB-0A04-925486686668}"/>
              </a:ext>
            </a:extLst>
          </p:cNvPr>
          <p:cNvSpPr txBox="1"/>
          <p:nvPr/>
        </p:nvSpPr>
        <p:spPr>
          <a:xfrm>
            <a:off x="7846679" y="518655"/>
            <a:ext cx="3470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Home 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1304A8-A2EE-11B3-C532-3EA38790438C}"/>
              </a:ext>
            </a:extLst>
          </p:cNvPr>
          <p:cNvSpPr txBox="1"/>
          <p:nvPr/>
        </p:nvSpPr>
        <p:spPr>
          <a:xfrm>
            <a:off x="6639084" y="1164986"/>
            <a:ext cx="49958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I ride a bike. ___ bike is green.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338058-3C7B-B5C4-6952-226A5BC44548}"/>
              </a:ext>
            </a:extLst>
          </p:cNvPr>
          <p:cNvSpPr txBox="1"/>
          <p:nvPr/>
        </p:nvSpPr>
        <p:spPr>
          <a:xfrm>
            <a:off x="6262852" y="1580484"/>
            <a:ext cx="53878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Did you use ___ game I gave you.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5AC609-48CD-947E-FDB3-9983CDF46A07}"/>
              </a:ext>
            </a:extLst>
          </p:cNvPr>
          <p:cNvSpPr txBox="1"/>
          <p:nvPr/>
        </p:nvSpPr>
        <p:spPr>
          <a:xfrm>
            <a:off x="5821420" y="1963319"/>
            <a:ext cx="57504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He was ___ tallest man I ever knew.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752651-9745-93E9-30B9-65B10BBE3FFB}"/>
              </a:ext>
            </a:extLst>
          </p:cNvPr>
          <p:cNvSpPr txBox="1"/>
          <p:nvPr/>
        </p:nvSpPr>
        <p:spPr>
          <a:xfrm>
            <a:off x="6499335" y="2346154"/>
            <a:ext cx="51356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Have you got ___ car fixed yet?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6DA784-4089-B3BB-AA0A-6D442279E6D4}"/>
              </a:ext>
            </a:extLst>
          </p:cNvPr>
          <p:cNvSpPr txBox="1"/>
          <p:nvPr/>
        </p:nvSpPr>
        <p:spPr>
          <a:xfrm>
            <a:off x="7177250" y="2754871"/>
            <a:ext cx="44104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I'd like to live in ___ Moon.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75182F-D256-CA07-926C-27F53723F20E}"/>
              </a:ext>
            </a:extLst>
          </p:cNvPr>
          <p:cNvSpPr txBox="1"/>
          <p:nvPr/>
        </p:nvSpPr>
        <p:spPr>
          <a:xfrm>
            <a:off x="7003832" y="3137706"/>
            <a:ext cx="45365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Cows don't live in ___ Artic.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DA80AA-2FAC-DEF5-3583-F5FFE14E7D4E}"/>
              </a:ext>
            </a:extLst>
          </p:cNvPr>
          <p:cNvSpPr txBox="1"/>
          <p:nvPr/>
        </p:nvSpPr>
        <p:spPr>
          <a:xfrm>
            <a:off x="6800085" y="3523877"/>
            <a:ext cx="47999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___ stars are visible at night.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2A96B0-A289-ABFF-C9F7-9C1256A29C20}"/>
              </a:ext>
            </a:extLst>
          </p:cNvPr>
          <p:cNvSpPr txBox="1"/>
          <p:nvPr/>
        </p:nvSpPr>
        <p:spPr>
          <a:xfrm>
            <a:off x="6286501" y="3853764"/>
            <a:ext cx="52893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___ Earth orbits around the sun.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8F2A0C-4F14-11BE-052E-01A84784E969}"/>
              </a:ext>
            </a:extLst>
          </p:cNvPr>
          <p:cNvSpPr txBox="1"/>
          <p:nvPr/>
        </p:nvSpPr>
        <p:spPr>
          <a:xfrm>
            <a:off x="6189936" y="4208682"/>
            <a:ext cx="54607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Can you pass me ___ salt, please?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A32B4F-E353-8B9A-A58B-436628118409}"/>
              </a:ext>
            </a:extLst>
          </p:cNvPr>
          <p:cNvSpPr txBox="1"/>
          <p:nvPr/>
        </p:nvSpPr>
        <p:spPr>
          <a:xfrm>
            <a:off x="6639084" y="4578177"/>
            <a:ext cx="49012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Let's have ___ lunch together.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6BEAB41-23E5-918B-1EC5-2FB58E0E8D4A}"/>
              </a:ext>
            </a:extLst>
          </p:cNvPr>
          <p:cNvSpPr txBox="1"/>
          <p:nvPr/>
        </p:nvSpPr>
        <p:spPr>
          <a:xfrm>
            <a:off x="5649798" y="4937079"/>
            <a:ext cx="58765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___ tennis is a difficult game for me.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C98BB5E-8187-0B3A-3FE7-DF3892FE3661}"/>
              </a:ext>
            </a:extLst>
          </p:cNvPr>
          <p:cNvSpPr txBox="1"/>
          <p:nvPr/>
        </p:nvSpPr>
        <p:spPr>
          <a:xfrm>
            <a:off x="6510990" y="5289559"/>
            <a:ext cx="50154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___ book on your table is mine.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84621CC-1112-799D-8650-62AF645F4F01}"/>
              </a:ext>
            </a:extLst>
          </p:cNvPr>
          <p:cNvSpPr txBox="1"/>
          <p:nvPr/>
        </p:nvSpPr>
        <p:spPr>
          <a:xfrm>
            <a:off x="5297211" y="5623048"/>
            <a:ext cx="62431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My first school was on ___ Tree Street.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E505F80-DF5B-4E0F-C742-011FF1F07BC3}"/>
              </a:ext>
            </a:extLst>
          </p:cNvPr>
          <p:cNvSpPr txBox="1"/>
          <p:nvPr/>
        </p:nvSpPr>
        <p:spPr>
          <a:xfrm>
            <a:off x="7035364" y="5998271"/>
            <a:ext cx="45225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___ Eiffel Tower is in Paris.</a:t>
            </a:r>
          </a:p>
        </p:txBody>
      </p:sp>
    </p:spTree>
    <p:extLst>
      <p:ext uri="{BB962C8B-B14F-4D97-AF65-F5344CB8AC3E}">
        <p14:creationId xmlns:p14="http://schemas.microsoft.com/office/powerpoint/2010/main" val="2865929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169528-5C48-6EE3-5AA9-1DF973BEC63F}"/>
              </a:ext>
            </a:extLst>
          </p:cNvPr>
          <p:cNvSpPr txBox="1"/>
          <p:nvPr/>
        </p:nvSpPr>
        <p:spPr>
          <a:xfrm>
            <a:off x="4386755" y="2479707"/>
            <a:ext cx="58450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I parked the car next to ___ church.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01FED4-084A-A44C-2206-CC56F6407CBD}"/>
              </a:ext>
            </a:extLst>
          </p:cNvPr>
          <p:cNvSpPr txBox="1"/>
          <p:nvPr/>
        </p:nvSpPr>
        <p:spPr>
          <a:xfrm>
            <a:off x="3929554" y="2909840"/>
            <a:ext cx="63180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She was not at ___ home when I called.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8EE0FE-BA3F-47BE-DB78-021C2EE0630E}"/>
              </a:ext>
            </a:extLst>
          </p:cNvPr>
          <p:cNvSpPr txBox="1"/>
          <p:nvPr/>
        </p:nvSpPr>
        <p:spPr>
          <a:xfrm>
            <a:off x="4201511" y="3339973"/>
            <a:ext cx="60933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We went to London two ___ days ago.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3D7160-0409-F9D4-5906-DB9E90BA9E01}"/>
              </a:ext>
            </a:extLst>
          </p:cNvPr>
          <p:cNvSpPr txBox="1"/>
          <p:nvPr/>
        </p:nvSpPr>
        <p:spPr>
          <a:xfrm>
            <a:off x="4859719" y="3716028"/>
            <a:ext cx="53721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I never go to Spain in ___ winter.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34A614-4497-7DFF-A749-A8423F6DFBBF}"/>
              </a:ext>
            </a:extLst>
          </p:cNvPr>
          <p:cNvSpPr txBox="1"/>
          <p:nvPr/>
        </p:nvSpPr>
        <p:spPr>
          <a:xfrm>
            <a:off x="4560174" y="4112142"/>
            <a:ext cx="56874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I would love to visit ___ North Pole.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0BA65E-34D8-D922-75DF-5EF657BDB13F}"/>
              </a:ext>
            </a:extLst>
          </p:cNvPr>
          <p:cNvSpPr txBox="1"/>
          <p:nvPr/>
        </p:nvSpPr>
        <p:spPr>
          <a:xfrm>
            <a:off x="4733596" y="4488197"/>
            <a:ext cx="55612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I'm going to ___ park after school.</a:t>
            </a:r>
          </a:p>
        </p:txBody>
      </p:sp>
    </p:spTree>
    <p:extLst>
      <p:ext uri="{BB962C8B-B14F-4D97-AF65-F5344CB8AC3E}">
        <p14:creationId xmlns:p14="http://schemas.microsoft.com/office/powerpoint/2010/main" val="3484673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4B6108-214E-97D8-4EF5-B6FDC6E35D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-781050"/>
            <a:ext cx="8667750" cy="826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913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arn_ Definite Article THE _ Basic English Grammar for Kids _ Grade-1-2">
            <a:hlinkClick r:id="" action="ppaction://media"/>
            <a:extLst>
              <a:ext uri="{FF2B5EF4-FFF2-40B4-BE49-F238E27FC236}">
                <a16:creationId xmlns:a16="http://schemas.microsoft.com/office/drawing/2014/main" id="{233F51C1-811C-DE77-F08A-2D55CBDE4FC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94538" y="829660"/>
            <a:ext cx="6931573" cy="5198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561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4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9CB719-594D-B1AD-5840-14F9449A0BF9}"/>
              </a:ext>
            </a:extLst>
          </p:cNvPr>
          <p:cNvSpPr txBox="1"/>
          <p:nvPr/>
        </p:nvSpPr>
        <p:spPr>
          <a:xfrm>
            <a:off x="4914900" y="666750"/>
            <a:ext cx="67120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Lesson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Diclaration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4C78B6-EACE-18A7-206B-C6F76E36B659}"/>
              </a:ext>
            </a:extLst>
          </p:cNvPr>
          <p:cNvSpPr txBox="1"/>
          <p:nvPr/>
        </p:nvSpPr>
        <p:spPr>
          <a:xfrm>
            <a:off x="4343400" y="1543050"/>
            <a:ext cx="73997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What do you watch in this video?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685F22-90B0-C872-B247-AAD73054BFC3}"/>
              </a:ext>
            </a:extLst>
          </p:cNvPr>
          <p:cNvSpPr txBox="1"/>
          <p:nvPr/>
        </p:nvSpPr>
        <p:spPr>
          <a:xfrm>
            <a:off x="4305301" y="2127825"/>
            <a:ext cx="62674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What do you understand by watching this video?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2B9C53-8F1E-D58B-5767-4A79500A19AF}"/>
              </a:ext>
            </a:extLst>
          </p:cNvPr>
          <p:cNvSpPr txBox="1"/>
          <p:nvPr/>
        </p:nvSpPr>
        <p:spPr>
          <a:xfrm>
            <a:off x="4305301" y="3053594"/>
            <a:ext cx="6038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Yes , you are right. So, Our today’s Lesson is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80BBF8-D062-E873-A477-D6E7FFD79AD4}"/>
              </a:ext>
            </a:extLst>
          </p:cNvPr>
          <p:cNvSpPr txBox="1"/>
          <p:nvPr/>
        </p:nvSpPr>
        <p:spPr>
          <a:xfrm>
            <a:off x="1845478" y="4059821"/>
            <a:ext cx="850104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ARTICLES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918D7B-2C3D-9701-214A-FB234819A3B6}"/>
              </a:ext>
            </a:extLst>
          </p:cNvPr>
          <p:cNvSpPr txBox="1"/>
          <p:nvPr/>
        </p:nvSpPr>
        <p:spPr>
          <a:xfrm>
            <a:off x="2933700" y="5623351"/>
            <a:ext cx="57310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The uses of ‘ THE’ </a:t>
            </a:r>
          </a:p>
        </p:txBody>
      </p:sp>
    </p:spTree>
    <p:extLst>
      <p:ext uri="{BB962C8B-B14F-4D97-AF65-F5344CB8AC3E}">
        <p14:creationId xmlns:p14="http://schemas.microsoft.com/office/powerpoint/2010/main" val="2452441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76D065B-D673-E3C9-9925-F1526E3CDE60}"/>
              </a:ext>
            </a:extLst>
          </p:cNvPr>
          <p:cNvSpPr txBox="1"/>
          <p:nvPr/>
        </p:nvSpPr>
        <p:spPr>
          <a:xfrm>
            <a:off x="2265727" y="3536304"/>
            <a:ext cx="96024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After completing the lesson, the students will be able to ….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C4F2D0-024C-8C4A-6680-2D772BB658C3}"/>
              </a:ext>
            </a:extLst>
          </p:cNvPr>
          <p:cNvSpPr txBox="1"/>
          <p:nvPr/>
        </p:nvSpPr>
        <p:spPr>
          <a:xfrm>
            <a:off x="2265727" y="4686300"/>
            <a:ext cx="4992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Identify the articles correctly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16E7AE-0A41-CF5E-D119-48B6004A35FC}"/>
              </a:ext>
            </a:extLst>
          </p:cNvPr>
          <p:cNvSpPr txBox="1"/>
          <p:nvPr/>
        </p:nvSpPr>
        <p:spPr>
          <a:xfrm>
            <a:off x="2265727" y="5186065"/>
            <a:ext cx="6984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Fill up each blank with appropriate Article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8A92BA-BC3D-3337-56A7-594747E1EF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975" y="116829"/>
            <a:ext cx="6657975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873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7F3E22-976C-0B0F-DEDD-3D75DBA5D8D2}"/>
              </a:ext>
            </a:extLst>
          </p:cNvPr>
          <p:cNvSpPr txBox="1"/>
          <p:nvPr/>
        </p:nvSpPr>
        <p:spPr>
          <a:xfrm>
            <a:off x="4686299" y="1723163"/>
            <a:ext cx="682252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Article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হলো মূলত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adjective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যা কোনো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noun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 না অনির্দিষ্ট তা নির্দেশ করে ।</a:t>
            </a:r>
          </a:p>
          <a:p>
            <a:pPr algn="just"/>
            <a:endParaRPr lang="as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Articles are basically adjectives defining a noun as specific or unspecific. The and a/an are called articles.</a:t>
            </a:r>
          </a:p>
          <a:p>
            <a:pPr algn="just"/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Example:</a:t>
            </a:r>
          </a:p>
          <a:p>
            <a:pPr algn="just"/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The boy was standing on the bench.</a:t>
            </a:r>
          </a:p>
          <a:p>
            <a:pPr algn="just"/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After working for a long time, a cup of tea really stimulates us.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172201-D372-3377-1C8E-49CEB8A1C2FF}"/>
              </a:ext>
            </a:extLst>
          </p:cNvPr>
          <p:cNvSpPr txBox="1"/>
          <p:nvPr/>
        </p:nvSpPr>
        <p:spPr>
          <a:xfrm>
            <a:off x="5488178" y="425668"/>
            <a:ext cx="47227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Article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কাকে বলে?</a:t>
            </a:r>
          </a:p>
        </p:txBody>
      </p:sp>
    </p:spTree>
    <p:extLst>
      <p:ext uri="{BB962C8B-B14F-4D97-AF65-F5344CB8AC3E}">
        <p14:creationId xmlns:p14="http://schemas.microsoft.com/office/powerpoint/2010/main" val="401856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B2D6DB-E53E-B457-42A1-9C8570C1F42D}"/>
              </a:ext>
            </a:extLst>
          </p:cNvPr>
          <p:cNvSpPr txBox="1"/>
          <p:nvPr/>
        </p:nvSpPr>
        <p:spPr>
          <a:xfrm>
            <a:off x="4670534" y="1102512"/>
            <a:ext cx="718513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Classification: 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In English, articles are classified into two types: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ইংরেজিতে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দু’ধরণের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article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A303C1-8A08-1CFC-78CF-3D8126BF57E5}"/>
              </a:ext>
            </a:extLst>
          </p:cNvPr>
          <p:cNvSpPr txBox="1"/>
          <p:nvPr/>
        </p:nvSpPr>
        <p:spPr>
          <a:xfrm>
            <a:off x="4670534" y="4233069"/>
            <a:ext cx="51829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Definite Article and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Indefinite Article</a:t>
            </a:r>
          </a:p>
        </p:txBody>
      </p:sp>
    </p:spTree>
    <p:extLst>
      <p:ext uri="{BB962C8B-B14F-4D97-AF65-F5344CB8AC3E}">
        <p14:creationId xmlns:p14="http://schemas.microsoft.com/office/powerpoint/2010/main" val="3183188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E3C308-F035-83BD-5EA6-C0864C6E8B3C}"/>
              </a:ext>
            </a:extLst>
          </p:cNvPr>
          <p:cNvSpPr txBox="1"/>
          <p:nvPr/>
        </p:nvSpPr>
        <p:spPr>
          <a:xfrm>
            <a:off x="5048912" y="761461"/>
            <a:ext cx="609337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 Definite Article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“The”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শব্দটিকে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definite article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বলা হয় । এটি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noun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কে নির্দিষ্ট করে বোঝাতে ব্যবহৃত হয় ।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as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The” is referred to as a definite article. It is used to modify specific or particular nouns.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Example: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I really liked the book you gave me.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এখানে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article “the”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 করে বইটিকে বোঝাচ্ছে যা আমাকে কেউ দিয়েছে 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283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887210-F672-0905-CD34-6D667DF69F09}"/>
              </a:ext>
            </a:extLst>
          </p:cNvPr>
          <p:cNvSpPr txBox="1"/>
          <p:nvPr/>
        </p:nvSpPr>
        <p:spPr>
          <a:xfrm>
            <a:off x="4717828" y="644370"/>
            <a:ext cx="704324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 Indefinite Article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A/an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শব্দটিকে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indefinite article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বলা হয় । অনির্দিষ্ট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noun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কে বোঝাতে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A/an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ব্যবহৃত হয় ।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The word a/an is called an indefinite article. A/an is used to refer to non-specific or non-particular nouns.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Example: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I am looking for a book of arts.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এখানে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article “a”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সাধারণভাবে যেকোনো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arts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এর বইকে বোঝাচ্ছে ।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as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I am looking for an English book.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এখানে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article “an”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সাধারণভাবে যেকোনো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English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বইকে বোঝাচ্ছে 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649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1641</Words>
  <Application>Microsoft Office PowerPoint</Application>
  <PresentationFormat>Widescreen</PresentationFormat>
  <Paragraphs>134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Md.Farid Uddin</dc:creator>
  <cp:lastModifiedBy>Md.Farid Uddin</cp:lastModifiedBy>
  <cp:revision>19</cp:revision>
  <dcterms:created xsi:type="dcterms:W3CDTF">2025-07-17T21:43:45Z</dcterms:created>
  <dcterms:modified xsi:type="dcterms:W3CDTF">2025-07-24T14:59:41Z</dcterms:modified>
</cp:coreProperties>
</file>