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9"/>
  </p:notesMasterIdLst>
  <p:sldIdLst>
    <p:sldId id="260" r:id="rId2"/>
    <p:sldId id="261" r:id="rId3"/>
    <p:sldId id="262" r:id="rId4"/>
    <p:sldId id="271" r:id="rId5"/>
    <p:sldId id="275" r:id="rId6"/>
    <p:sldId id="274" r:id="rId7"/>
    <p:sldId id="276" r:id="rId8"/>
    <p:sldId id="286" r:id="rId9"/>
    <p:sldId id="287" r:id="rId10"/>
    <p:sldId id="290" r:id="rId11"/>
    <p:sldId id="288" r:id="rId12"/>
    <p:sldId id="289" r:id="rId13"/>
    <p:sldId id="272" r:id="rId14"/>
    <p:sldId id="278" r:id="rId15"/>
    <p:sldId id="279" r:id="rId16"/>
    <p:sldId id="281" r:id="rId17"/>
    <p:sldId id="280" r:id="rId18"/>
    <p:sldId id="282" r:id="rId19"/>
    <p:sldId id="283" r:id="rId20"/>
    <p:sldId id="284" r:id="rId21"/>
    <p:sldId id="273" r:id="rId22"/>
    <p:sldId id="265" r:id="rId23"/>
    <p:sldId id="266" r:id="rId24"/>
    <p:sldId id="267" r:id="rId25"/>
    <p:sldId id="285" r:id="rId26"/>
    <p:sldId id="277" r:id="rId27"/>
    <p:sldId id="26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4677A28-5367-4CF0-8C64-14D1A150DF17}">
          <p14:sldIdLst>
            <p14:sldId id="260"/>
            <p14:sldId id="261"/>
            <p14:sldId id="262"/>
            <p14:sldId id="271"/>
            <p14:sldId id="275"/>
            <p14:sldId id="274"/>
            <p14:sldId id="276"/>
            <p14:sldId id="286"/>
            <p14:sldId id="287"/>
            <p14:sldId id="290"/>
            <p14:sldId id="288"/>
            <p14:sldId id="289"/>
            <p14:sldId id="272"/>
            <p14:sldId id="278"/>
            <p14:sldId id="279"/>
            <p14:sldId id="281"/>
            <p14:sldId id="280"/>
            <p14:sldId id="282"/>
            <p14:sldId id="283"/>
            <p14:sldId id="284"/>
            <p14:sldId id="273"/>
          </p14:sldIdLst>
        </p14:section>
        <p14:section name="Untitled Section" id="{DBBF3AA9-243A-41AE-A78A-A8AFBD19DEFA}">
          <p14:sldIdLst>
            <p14:sldId id="265"/>
            <p14:sldId id="266"/>
            <p14:sldId id="267"/>
            <p14:sldId id="285"/>
            <p14:sldId id="277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419" autoAdjust="0"/>
  </p:normalViewPr>
  <p:slideViewPr>
    <p:cSldViewPr>
      <p:cViewPr>
        <p:scale>
          <a:sx n="75" d="100"/>
          <a:sy n="75" d="100"/>
        </p:scale>
        <p:origin x="-612" y="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516AE4-BEF6-437A-967C-4A2D33635C0F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3828C-1179-4713-BDCF-1E836C03F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00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4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076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28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38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71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891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984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60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94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64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6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006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016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6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fif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mailto:ayeasin564@Gam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স্বাগতম </a:t>
            </a:r>
            <a:endParaRPr lang="en-US" sz="13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81000"/>
            <a:ext cx="1371600" cy="647699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67297" y="5715000"/>
            <a:ext cx="366602" cy="3429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99" y="1447800"/>
            <a:ext cx="8915400" cy="5715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1600201"/>
            <a:ext cx="9220199" cy="487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66281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62000"/>
                <a:ext cx="8229600" cy="5364163"/>
              </a:xfrm>
            </p:spPr>
            <p:txBody>
              <a:bodyPr/>
              <a:lstStyle/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ক.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0</m:t>
                        </m:r>
                      </m:sup>
                    </m:sSup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=(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4</m:t>
                        </m:r>
                      </m:sup>
                    </m:sSup>
                    <m:r>
                      <a:rPr lang="en-US" i="1">
                        <a:latin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64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=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1+1</a:t>
                </a:r>
              </a:p>
              <a:p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  =2  Ans. </a:t>
                </a:r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62000"/>
                <a:ext cx="8229600" cy="5364163"/>
              </a:xfrm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97306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সমাধান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২। .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y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25</m:t>
                        </m:r>
                      </m:e>
                    </m:rad>
                  </m:oMath>
                </a14:m>
                <a:r>
                  <a:rPr lang="en-US" dirty="0" smtClean="0"/>
                  <a:t> = </a:t>
                </a:r>
                <a:r>
                  <a:rPr lang="en-US" dirty="0" smtClean="0"/>
                  <a:t>5</a:t>
                </a:r>
                <a:endParaRPr lang="en-US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=(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b="0" i="0" dirty="0" smtClean="0">
                            <a:latin typeface="Cambria Math"/>
                            <a:cs typeface="NikoshBAN" pitchFamily="2" charset="0"/>
                          </a:rPr>
                          <m:t>y</m:t>
                        </m:r>
                        <m:r>
                          <m:rPr>
                            <m:nor/>
                          </m:rPr>
                          <a:rPr lang="en-US" dirty="0">
                            <a:latin typeface="NikoshBAN" pitchFamily="2" charset="0"/>
                            <a:cs typeface="NikoshBAN" pitchFamily="2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-3.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y.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.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(y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dirty="0" smtClean="0"/>
                  <a:t>)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=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 )</m:t>
                        </m:r>
                      </m:e>
                      <m:sup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3.</a:t>
                </a:r>
                <a:r>
                  <a:rPr lang="en-US" dirty="0">
                    <a:cs typeface="NikoshBAN" pitchFamily="2" charset="0"/>
                  </a:rPr>
                  <a:t> </a:t>
                </a:r>
                <a:r>
                  <a:rPr lang="en-US" dirty="0" smtClean="0">
                    <a:cs typeface="NikoshBAN" pitchFamily="2" charset="0"/>
                  </a:rPr>
                  <a:t>5</a:t>
                </a:r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  <a:r>
                  <a:rPr lang="en-US" dirty="0" smtClean="0">
                    <a:cs typeface="NikoshBAN" pitchFamily="2" charset="0"/>
                  </a:rPr>
                  <a:t>12</a:t>
                </a:r>
                <a:r>
                  <a:rPr lang="en-US" dirty="0" smtClean="0">
                    <a:cs typeface="NikoshBAN" pitchFamily="2" charset="0"/>
                  </a:rPr>
                  <a:t>5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/>
                  <a:t>1</a:t>
                </a:r>
                <a:r>
                  <a:rPr lang="en-US" dirty="0" smtClean="0"/>
                  <a:t>5</a:t>
                </a:r>
                <a:endParaRPr lang="en-US" dirty="0" smtClean="0"/>
              </a:p>
              <a:p>
                <a:r>
                  <a:rPr lang="en-US" dirty="0" smtClean="0"/>
                  <a:t>   =</a:t>
                </a:r>
                <a:r>
                  <a:rPr lang="en-US" dirty="0">
                    <a:cs typeface="NikoshBAN" pitchFamily="2" charset="0"/>
                  </a:rPr>
                  <a:t> </a:t>
                </a:r>
                <a:r>
                  <a:rPr lang="en-US" dirty="0" smtClean="0">
                    <a:cs typeface="NikoshBAN" pitchFamily="2" charset="0"/>
                  </a:rPr>
                  <a:t>11</a:t>
                </a:r>
                <a:r>
                  <a:rPr lang="en-US" dirty="0" smtClean="0">
                    <a:cs typeface="NikoshBAN" pitchFamily="2" charset="0"/>
                  </a:rPr>
                  <a:t>0 </a:t>
                </a:r>
                <a:r>
                  <a:rPr lang="en-US" dirty="0" smtClean="0">
                    <a:cs typeface="NikoshBAN" pitchFamily="2" charset="0"/>
                  </a:rPr>
                  <a:t>Ans .    </a:t>
                </a:r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dirty="0" smtClean="0"/>
                  <a:t>.  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6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419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সমাধান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0060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3। .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e>
                    </m:rad>
                    <m:r>
                      <a:rPr lang="en-US">
                        <a:latin typeface="Cambria Math"/>
                        <a:cs typeface="NikoshBAN" pitchFamily="2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12</m:t>
                        </m:r>
                      </m:e>
                    </m:rad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,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e>
                    </m:rad>
                    <m:r>
                      <a:rPr lang="en-US" b="0" i="0" smtClean="0">
                        <a:latin typeface="Cambria Math"/>
                        <a:cs typeface="NikoshBAN" pitchFamily="2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12</m:t>
                        </m:r>
                      </m:e>
                    </m:rad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 smtClean="0"/>
                  <a:t>   x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/>
                  <a:t>  =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  <a:cs typeface="NikoshBAN" pitchFamily="2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dirty="0" smtClean="0"/>
                  <a:t> 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= 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dirty="0"/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  <a:cs typeface="NikoshBAN" pitchFamily="2" charset="0"/>
                      </a:rPr>
                      <m:t>−</m:t>
                    </m:r>
                  </m:oMath>
                </a14:m>
                <a:r>
                  <a:rPr lang="en-US" dirty="0" smtClean="0"/>
                  <a:t> 3. x.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dirty="0" smtClean="0"/>
                  <a:t>(</a:t>
                </a:r>
                <a:r>
                  <a:rPr lang="en-US" dirty="0"/>
                  <a:t>x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)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=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0" dirty="0" smtClean="0">
                            <a:latin typeface="Cambria Math"/>
                            <a:cs typeface="NikoshBAN" pitchFamily="2" charset="0"/>
                          </a:rPr>
                          <m:t>108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</m:rad>
                        <m:r>
                          <m:rPr>
                            <m:nor/>
                          </m:rPr>
                          <a:rPr lang="en-US" dirty="0"/>
                          <m:t>  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  3.</a:t>
                </a:r>
                <a:r>
                  <a:rPr lang="en-US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  <a:cs typeface="NikoshBAN" pitchFamily="2" charset="0"/>
                      </a:rPr>
                      <m:t>2</m:t>
                    </m:r>
                    <m:r>
                      <a:rPr lang="en-US" b="0" i="0" smtClean="0">
                        <a:latin typeface="Cambria Math"/>
                        <a:cs typeface="NikoshBAN" pitchFamily="2" charset="0"/>
                      </a:rPr>
                      <m:t>.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dirty="0" smtClean="0">
                    <a:cs typeface="NikoshBAN" pitchFamily="2" charset="0"/>
                  </a:rPr>
                  <a:t> </a:t>
                </a:r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=1</a:t>
                </a:r>
                <a:r>
                  <a:rPr lang="en-US" dirty="0" smtClean="0"/>
                  <a:t>04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dirty="0"/>
                  <a:t>- </a:t>
                </a:r>
                <a:r>
                  <a:rPr lang="en-US" dirty="0" smtClean="0"/>
                  <a:t>6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  <a:cs typeface="NikoshBAN" pitchFamily="2" charset="0"/>
                      </a:rPr>
                      <m:t>.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e>
                    </m:rad>
                  </m:oMath>
                </a14:m>
                <a:endParaRPr lang="en-US" b="0" dirty="0" smtClean="0">
                  <a:cs typeface="NikoshBAN" pitchFamily="2" charset="0"/>
                </a:endParaRPr>
              </a:p>
              <a:p>
                <a:r>
                  <a:rPr lang="en-US" dirty="0" smtClean="0"/>
                  <a:t>                =</a:t>
                </a:r>
                <a:r>
                  <a:rPr lang="en-US" dirty="0"/>
                  <a:t>9</a:t>
                </a:r>
                <a:r>
                  <a:rPr lang="en-US" dirty="0" smtClean="0"/>
                  <a:t>8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dirty="0" smtClean="0"/>
                  <a:t>  .Ans.   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00600"/>
              </a:xfrm>
              <a:blipFill rotWithShape="1">
                <a:blip r:embed="rId3"/>
                <a:stretch>
                  <a:fillRect l="-1630" t="-1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757329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নিম্ন লিখিত মান নির্ণয় কর: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52600"/>
            <a:ext cx="8229600" cy="4876800"/>
          </a:xfrm>
        </p:spPr>
      </p:pic>
    </p:spTree>
    <p:extLst>
      <p:ext uri="{BB962C8B-B14F-4D97-AF65-F5344CB8AC3E}">
        <p14:creationId xmlns:p14="http://schemas.microsoft.com/office/powerpoint/2010/main" val="3206914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সমাধান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ক. X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eqArr>
                          <m:eqArr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i="1" dirty="0">
                                <a:latin typeface="Cambria Math"/>
                              </a:rPr>
                              <m:t> </m:t>
                            </m:r>
                          </m:e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</m:e>
                        </m:eqArr>
                      </m:e>
                    </m:rad>
                  </m:oMath>
                </a14:m>
                <a:endParaRPr lang="en-US" dirty="0" smtClean="0"/>
              </a:p>
              <a:p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/>
                      </a:rPr>
                      <m:t>−</m:t>
                    </m:r>
                    <m:r>
                      <a:rPr lang="en-US" b="0" i="1" dirty="0" smtClean="0">
                        <a:latin typeface="Cambria Math"/>
                      </a:rPr>
                      <m:t>1</m:t>
                    </m:r>
                    <m:r>
                      <a:rPr lang="en-US" b="0" i="1" dirty="0" smtClean="0">
                        <a:latin typeface="Cambria Math"/>
                      </a:rPr>
                      <m:t>=</m:t>
                    </m:r>
                    <m:r>
                      <a:rPr lang="en-US" b="0" i="1" dirty="0" smtClean="0">
                        <a:latin typeface="Cambria Math"/>
                      </a:rPr>
                      <m:t>𝑥</m:t>
                    </m:r>
                    <m:rad>
                      <m:radPr>
                        <m:degHide m:val="on"/>
                        <m:ctrlPr>
                          <a:rPr lang="en-US" b="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 dirty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dirty="0" smtClean="0"/>
                  <a:t> x =1 [ proved]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8359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খ. </a:t>
                </a:r>
                <a:r>
                  <a:rPr lang="en-US" dirty="0"/>
                  <a:t>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</a:rPr>
                          <m:t> </m:t>
                        </m:r>
                        <m:r>
                          <a:rPr lang="en-US" i="1" dirty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(</m:t>
                        </m:r>
                        <m:r>
                          <a:rPr lang="en-US" i="1" dirty="0" smtClean="0">
                            <a:latin typeface="Cambria Math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+4.x.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+4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   = 3+4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    =7</a:t>
                </a:r>
              </a:p>
              <a:p>
                <a:r>
                  <a:rPr lang="en-US" dirty="0" smtClean="0"/>
                  <a:t>X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r>
                  <a:rPr lang="en-US" dirty="0" smtClean="0"/>
                  <a:t>   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5120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L,H.S =23.(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)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=  23{(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/>
                  <a:t>}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=23.{(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}</m:t>
                    </m:r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=23.(7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2)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= 23.5   </a:t>
                </a:r>
              </a:p>
              <a:p>
                <a:r>
                  <a:rPr lang="en-US" smtClean="0"/>
                  <a:t>          =</a:t>
                </a:r>
                <a:r>
                  <a:rPr lang="en-US" dirty="0" smtClean="0"/>
                  <a:t>115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4195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 R .H.s  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b="0" i="0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endParaRPr lang="en-US" dirty="0" smtClean="0"/>
              </a:p>
              <a:p>
                <a:r>
                  <a:rPr lang="en-US" dirty="0"/>
                  <a:t>R .H.s </a:t>
                </a:r>
                <a:r>
                  <a:rPr lang="en-US" dirty="0" smtClean="0"/>
                  <a:t> =5.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)</a:t>
                </a:r>
              </a:p>
              <a:p>
                <a:r>
                  <a:rPr lang="en-US" dirty="0" smtClean="0"/>
                  <a:t> 5.{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}= 5{(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dirty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b="0" i="1" dirty="0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/>
                        <a:ea typeface="Cambria Math"/>
                      </a:rPr>
                      <m:t>.</m:t>
                    </m:r>
                    <m:f>
                      <m:fPr>
                        <m:ctrlPr>
                          <a:rPr lang="en-US" b="0" i="1" dirty="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}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= 5.[{(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  <m:r>
                          <a:rPr lang="en-US" b="0" i="1" dirty="0" smtClean="0">
                            <a:latin typeface="Cambria Math"/>
                          </a:rPr>
                          <m:t>.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/>
                          </a:rPr>
                          <m:t>.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2]</a:t>
                </a:r>
              </a:p>
              <a:p>
                <a:r>
                  <a:rPr lang="en-US" dirty="0" smtClean="0"/>
                  <a:t>= 5[{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}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69781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= 5[{7-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}-2]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=5[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  <m:r>
                          <a:rPr lang="en-US" b="0" i="1" smtClean="0">
                            <a:latin typeface="Cambria Math"/>
                          </a:rPr>
                          <m:t>]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-2]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=5.[25-2]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=5.23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=115 </a:t>
                </a:r>
              </a:p>
              <a:p>
                <a:r>
                  <a:rPr lang="en-US" dirty="0"/>
                  <a:t>L</a:t>
                </a:r>
                <a:r>
                  <a:rPr lang="en-US" dirty="0" smtClean="0"/>
                  <a:t>.H.S = R.H.s [proved]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21243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66800"/>
                <a:ext cx="8229600" cy="505936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সমাধান</a:t>
                </a:r>
                <a:r>
                  <a:rPr lang="en-US" dirty="0"/>
                  <a:t> 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>
                        <a:latin typeface="Cambria Math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6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)</a:t>
                </a:r>
                <a:r>
                  <a:rPr lang="en-US" dirty="0" smtClean="0"/>
                  <a:t>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)</m:t>
                            </m:r>
                          </m:sup>
                        </m:sSup>
                      </m:e>
                      <m:sup>
                        <m:r>
                          <a:rPr lang="en-US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)</m:t>
                                </m:r>
                              </m:sup>
                            </m:sSup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-2.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3</m:t>
                        </m:r>
                      </m:sup>
                    </m:sSup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=[{(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-3.x.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b="0" i="0" dirty="0" smtClean="0">
                        <a:latin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/>
                      </a:rPr>
                      <m:t>x</m:t>
                    </m:r>
                    <m:r>
                      <a:rPr lang="en-US" b="0" i="0" dirty="0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)}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]-2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=[{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-3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7</m:t>
                            </m:r>
                          </m:e>
                        </m:rad>
                        <m:r>
                          <a:rPr lang="en-US" b="0" i="1" dirty="0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dirty="0" smtClean="0">
                        <a:latin typeface="Cambria Math"/>
                      </a:rPr>
                      <m:t>]</m:t>
                    </m:r>
                  </m:oMath>
                </a14:m>
                <a:r>
                  <a:rPr lang="en-US" dirty="0" smtClean="0"/>
                  <a:t>-2</a:t>
                </a:r>
              </a:p>
              <a:p>
                <a:r>
                  <a:rPr lang="en-US" dirty="0" smtClean="0"/>
                  <a:t>   ={7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</a:rPr>
                          <m:t>7</m:t>
                        </m:r>
                      </m:e>
                    </m:rad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3.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2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66800"/>
                <a:ext cx="8229600" cy="5059363"/>
              </a:xfrm>
              <a:blipFill rotWithShape="1">
                <a:blip r:embed="rId2"/>
                <a:stretch>
                  <a:fillRect l="-1630" t="-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39642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80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মোঃ ইয়াছিন আলী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সহকারি শিক্ষক (গণিত)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খাদিজা খাতূন ইসলামিয়া আলিম মাদ্রাসা মোস্তফাপুর                                    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E-mail </a:t>
            </a:r>
            <a:r>
              <a:rPr lang="en-US" sz="4800" dirty="0" smtClean="0">
                <a:latin typeface="NikoshBAN" pitchFamily="2" charset="0"/>
                <a:cs typeface="NikoshBAN" pitchFamily="2" charset="0"/>
                <a:hlinkClick r:id="rId2"/>
              </a:rPr>
              <a:t>ayeasin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  <a:hlinkClick r:id="rId2"/>
              </a:rPr>
              <a:t>564@Gamil.com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মোবাইল নং ০১৭২৪১২১৭৫৪</a:t>
            </a: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1143000"/>
            <a:ext cx="2260600" cy="216087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4038600"/>
            <a:ext cx="5486400" cy="103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85375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={ 4.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−</m:t>
                    </m:r>
                    <m:r>
                      <a:rPr lang="en-US" b="0" i="0" smtClean="0">
                        <a:latin typeface="Cambria Math"/>
                      </a:rPr>
                      <m:t>2</m:t>
                    </m:r>
                  </m:oMath>
                </a14:m>
                <a:endParaRPr lang="en-US" b="0" dirty="0" smtClean="0"/>
              </a:p>
              <a:p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.7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−</m:t>
                    </m:r>
                    <m:r>
                      <a:rPr lang="en-US">
                        <a:latin typeface="Cambria Math"/>
                      </a:rPr>
                      <m:t>2</m:t>
                    </m:r>
                  </m:oMath>
                </a14:m>
                <a:endParaRPr lang="en-US" dirty="0"/>
              </a:p>
              <a:p>
                <a:r>
                  <a:rPr lang="en-US" dirty="0" smtClean="0"/>
                  <a:t>=16.7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−</m:t>
                    </m:r>
                    <m:r>
                      <a:rPr lang="en-US">
                        <a:latin typeface="Cambria Math"/>
                      </a:rPr>
                      <m:t>2</m:t>
                    </m:r>
                  </m:oMath>
                </a14:m>
                <a:endParaRPr lang="en-US" dirty="0"/>
              </a:p>
              <a:p>
                <a:r>
                  <a:rPr lang="en-US" dirty="0" smtClean="0"/>
                  <a:t>=  112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−</m:t>
                    </m:r>
                    <m:r>
                      <a:rPr lang="en-US">
                        <a:latin typeface="Cambria Math"/>
                      </a:rPr>
                      <m:t>2</m:t>
                    </m:r>
                  </m:oMath>
                </a14:m>
                <a:endParaRPr lang="en-US" dirty="0"/>
              </a:p>
              <a:p>
                <a:r>
                  <a:rPr lang="en-US" dirty="0" smtClean="0"/>
                  <a:t>=110  Ans 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614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নিম্ন লিখিত মান নির্ণয়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কর: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24000"/>
            <a:ext cx="7467600" cy="4876800"/>
          </a:xfrm>
        </p:spPr>
      </p:pic>
    </p:spTree>
    <p:extLst>
      <p:ext uri="{BB962C8B-B14F-4D97-AF65-F5344CB8AC3E}">
        <p14:creationId xmlns:p14="http://schemas.microsoft.com/office/powerpoint/2010/main" val="35881974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একক কাজ :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828800"/>
            <a:ext cx="83820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033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53400" cy="2209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153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দলীয়কাজ: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2286000"/>
                <a:ext cx="7408333" cy="3840163"/>
              </a:xfrm>
            </p:spPr>
            <p:txBody>
              <a:bodyPr>
                <a:noAutofit/>
              </a:bodyPr>
              <a:lstStyle/>
              <a:p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4</m:t>
                        </m:r>
                      </m:sup>
                    </m:sSup>
                    <m:r>
                      <a:rPr lang="en-US" sz="3200" i="1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4</m:t>
                            </m:r>
                          </m:sup>
                        </m:sSup>
                      </m:den>
                    </m:f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কর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।</m:t>
                    </m:r>
                  </m:oMath>
                </a14:m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y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18</m:t>
                        </m:r>
                      </m:e>
                    </m:rad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এর  মান নিণয় কর ।</a:t>
                </a: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39</m:t>
                        </m:r>
                      </m:e>
                    </m:rad>
                    <m:r>
                      <a:rPr lang="en-US" sz="3200" b="0" i="0" smtClean="0">
                        <a:latin typeface="Cambria Math"/>
                        <a:cs typeface="NikoshBAN" pitchFamily="2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38</m:t>
                        </m:r>
                      </m:e>
                    </m:rad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হলে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এর  মান নিণয় কর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।</a:t>
                </a:r>
                <a:endParaRPr lang="en-US" sz="3200" dirty="0"/>
              </a:p>
            </p:txBody>
          </p:sp>
        </mc:Choice>
        <mc:Fallback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2286000"/>
                <a:ext cx="7408333" cy="3840163"/>
              </a:xfrm>
              <a:blipFill rotWithShape="1">
                <a:blip r:embed="rId3"/>
                <a:stretch>
                  <a:fillRect l="-1811" r="-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6930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1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. 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=2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5</m:t>
                            </m:r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den>
                    </m:f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কর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।</m:t>
                    </m:r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. y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=  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হলে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এর  মান নিণয় কর ।</a:t>
                </a: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. 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51</m:t>
                        </m:r>
                      </m:e>
                    </m:rad>
                    <m:r>
                      <a:rPr lang="en-US" b="0" i="0" smtClean="0">
                        <a:latin typeface="Cambria Math"/>
                        <a:cs typeface="NikoshBAN" pitchFamily="2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0</m:t>
                        </m:r>
                      </m:e>
                    </m:rad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হলে  ,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এর  মান নিণয় কর ।</a:t>
                </a:r>
              </a:p>
              <a:p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r="-1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0008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9144000" cy="498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43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2057400"/>
                <a:ext cx="7408333" cy="3450696"/>
              </a:xfrm>
            </p:spPr>
            <p:txBody>
              <a:bodyPr>
                <a:normAutofit/>
              </a:bodyPr>
              <a:lstStyle/>
              <a:p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44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𝑋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=</a:t>
                </a:r>
                <a:r>
                  <a:rPr lang="en-US" sz="44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440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</m:sup>
                    </m:sSup>
                    <m:r>
                      <a:rPr lang="en-US" sz="4400" i="1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l-GR" sz="440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44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44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7</m:t>
                            </m:r>
                            <m:r>
                              <a:rPr lang="en-US" sz="4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9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এর মান নির্ণয় কর ।</a:t>
                </a:r>
                <a:endParaRPr lang="en-US" sz="44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2057400"/>
                <a:ext cx="7408333" cy="3450696"/>
              </a:xfrm>
              <a:blipFill rotWithShape="1">
                <a:blip r:embed="rId2"/>
                <a:stretch>
                  <a:fillRect l="-2963" r="-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5260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9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1676400"/>
            <a:ext cx="9220199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48323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 পরিচিতি </a:t>
            </a:r>
            <a:endParaRPr lang="en-US" sz="8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1371600"/>
            <a:ext cx="4267201" cy="3450696"/>
          </a:xfrm>
        </p:spPr>
        <p:txBody>
          <a:bodyPr>
            <a:normAutofit fontScale="92500"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সু্ত্রাবলী সংকান্ত আলোচনা ৩য়  অধ্যায়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শ্রেণিঃ -৯ম ও ১০ম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বিষয়ঃ গণিত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524000"/>
            <a:ext cx="41910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60571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252728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নিচেরসুত্রাবলী  লক্ষ্য কর :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905000"/>
            <a:ext cx="8839200" cy="5562600"/>
          </a:xfrm>
        </p:spPr>
      </p:pic>
    </p:spTree>
    <p:extLst>
      <p:ext uri="{BB962C8B-B14F-4D97-AF65-F5344CB8AC3E}">
        <p14:creationId xmlns:p14="http://schemas.microsoft.com/office/powerpoint/2010/main" val="40583276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নিচেরসুত্রাবলী  লক্ষ্য কর 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: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8800"/>
            <a:ext cx="7467600" cy="4495799"/>
          </a:xfrm>
        </p:spPr>
      </p:pic>
    </p:spTree>
    <p:extLst>
      <p:ext uri="{BB962C8B-B14F-4D97-AF65-F5344CB8AC3E}">
        <p14:creationId xmlns:p14="http://schemas.microsoft.com/office/powerpoint/2010/main" val="358189010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ঘোষনা : আজকের পাঠ সু্ত্রের সাহায্যে মান নির্ণয় 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828800"/>
            <a:ext cx="8534399" cy="5029200"/>
          </a:xfrm>
        </p:spPr>
      </p:pic>
    </p:spTree>
    <p:extLst>
      <p:ext uri="{BB962C8B-B14F-4D97-AF65-F5344CB8AC3E}">
        <p14:creationId xmlns:p14="http://schemas.microsoft.com/office/powerpoint/2010/main" val="4642508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 </a:t>
            </a:r>
            <a:endParaRPr lang="en-US" sz="16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752600"/>
            <a:ext cx="7408333" cy="4373563"/>
          </a:xfrm>
        </p:spPr>
        <p:txBody>
          <a:bodyPr>
            <a:noAutofit/>
          </a:bodyPr>
          <a:lstStyle/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শিক্ষাথীরা পাঠ শেষে  সুত্রাবলী সর্ম্পকে জানতে পারবে ।</a:t>
            </a: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সুত্রের সাহায্যে মান নির্ণয়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করতে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পারবে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সুত্রের সাহায্যে  বর্গ নির্ণয় করতে পারবে ।</a:t>
            </a:r>
          </a:p>
          <a:p>
            <a:pPr marL="457200" indent="-457200"/>
            <a:r>
              <a:rPr lang="en-US" sz="4000" dirty="0">
                <a:latin typeface="NikoshBAN" pitchFamily="2" charset="0"/>
                <a:cs typeface="NikoshBAN" pitchFamily="2" charset="0"/>
              </a:rPr>
              <a:t>সুত্রের সাহায্যে 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ঘন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নির্ণয় করতে  পারবে ।</a:t>
            </a:r>
          </a:p>
        </p:txBody>
      </p:sp>
    </p:spTree>
    <p:extLst>
      <p:ext uri="{BB962C8B-B14F-4D97-AF65-F5344CB8AC3E}">
        <p14:creationId xmlns:p14="http://schemas.microsoft.com/office/powerpoint/2010/main" val="3227923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উদ্দিপক  নিচে দেওয়া হলো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. 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20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2000" b="0" i="1" smtClean="0">
                            <a:latin typeface="Cambria Math"/>
                            <a:cs typeface="NikoshBAN" pitchFamily="2" charset="0"/>
                          </a:rPr>
                          <m:t>0</m:t>
                        </m:r>
                      </m:sup>
                    </m:sSup>
                    <m:r>
                      <a:rPr lang="en-US" sz="2000" i="1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200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0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4</m:t>
                            </m:r>
                          </m:sup>
                        </m:sSup>
                      </m:den>
                    </m:f>
                    <m:r>
                      <a:rPr lang="en-US" sz="20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200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20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200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20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200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sz="20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2000">
                        <a:latin typeface="Cambria Math"/>
                        <a:ea typeface="Cambria Math"/>
                        <a:cs typeface="NikoshBAN" pitchFamily="2" charset="0"/>
                      </a:rPr>
                      <m:t>কর</m:t>
                    </m:r>
                    <m:r>
                      <a:rPr lang="en-US" sz="20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2000">
                        <a:latin typeface="Cambria Math"/>
                        <a:ea typeface="Cambria Math"/>
                        <a:cs typeface="NikoshBAN" pitchFamily="2" charset="0"/>
                      </a:rPr>
                      <m:t>।</m:t>
                    </m:r>
                  </m:oMath>
                </a14:m>
                <a:endParaRPr lang="en-US" sz="2000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. y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হলে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 এর  মান নিণয় কর ।</a:t>
                </a:r>
              </a:p>
              <a:p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. 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e>
                    </m:rad>
                    <m:r>
                      <a:rPr lang="en-US">
                        <a:latin typeface="Cambria Math"/>
                        <a:cs typeface="NikoshBAN" pitchFamily="2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এর  মান নিণয় কর ।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1844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সমাধান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1। ..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2 </a:t>
                </a: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বা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/>
                  <a:t>=2</a:t>
                </a: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বা,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1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2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𝑥</m:t>
                    </m:r>
                  </m:oMath>
                </a14:m>
                <a:endParaRPr lang="en-US" b="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বা,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i="1">
                        <a:latin typeface="Cambria Math"/>
                        <a:cs typeface="NikoshBAN" pitchFamily="2" charset="0"/>
                      </a:rPr>
                      <m:t>1</m:t>
                    </m:r>
                    <m:r>
                      <a:rPr lang="en-US" b="0" i="0" smtClean="0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i="1">
                        <a:latin typeface="Cambria Math"/>
                        <a:cs typeface="NikoshBAN" pitchFamily="2" charset="0"/>
                      </a:rPr>
                      <m:t>2</m:t>
                    </m:r>
                    <m:r>
                      <a:rPr lang="en-US" i="1">
                        <a:latin typeface="Cambria Math"/>
                        <a:cs typeface="NikoshBAN" pitchFamily="2" charset="0"/>
                      </a:rPr>
                      <m:t>𝑥</m:t>
                    </m:r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=0</a:t>
                </a: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বা,</a:t>
                </a:r>
                <a:r>
                  <a:rPr lang="en-US" dirty="0">
                    <a:cs typeface="NikoshBAN" pitchFamily="2" charset="0"/>
                  </a:rPr>
                  <a:t> </a:t>
                </a:r>
                <a:r>
                  <a:rPr lang="en-US" dirty="0" smtClean="0">
                    <a:cs typeface="NikoshBAN" pitchFamily="2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=0</a:t>
                </a: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বা,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X-1=0</a:t>
                </a:r>
              </a:p>
              <a:p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X=1</a:t>
                </a:r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9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13125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</TotalTime>
  <Words>1160</Words>
  <Application>Microsoft Office PowerPoint</Application>
  <PresentationFormat>On-screen Show (4:3)</PresentationFormat>
  <Paragraphs>113</Paragraphs>
  <Slides>27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স্বাগতম </vt:lpstr>
      <vt:lpstr>শিক্ষক পরিচিতি</vt:lpstr>
      <vt:lpstr>পাঠ পরিচিতি </vt:lpstr>
      <vt:lpstr>নিচেরসুত্রাবলী  লক্ষ্য কর :</vt:lpstr>
      <vt:lpstr>নিচেরসুত্রাবলী  লক্ষ্য কর :</vt:lpstr>
      <vt:lpstr>পাঠ ঘোষনা : আজকের পাঠ সু্ত্রের সাহায্যে মান নির্ণয় </vt:lpstr>
      <vt:lpstr>শিখনফল </vt:lpstr>
      <vt:lpstr>উদ্দিপক  নিচে দেওয়া হলো </vt:lpstr>
      <vt:lpstr>সমাধান </vt:lpstr>
      <vt:lpstr>PowerPoint Presentation</vt:lpstr>
      <vt:lpstr>সমাধান</vt:lpstr>
      <vt:lpstr>সমাধান</vt:lpstr>
      <vt:lpstr>নিম্ন লিখিত মান নির্ণয় কর:</vt:lpstr>
      <vt:lpstr>সমাধান</vt:lpstr>
      <vt:lpstr>সমাধান</vt:lpstr>
      <vt:lpstr>সমাধান</vt:lpstr>
      <vt:lpstr>সমাধান</vt:lpstr>
      <vt:lpstr>সমাধান</vt:lpstr>
      <vt:lpstr>সমাধান</vt:lpstr>
      <vt:lpstr>সমাধান</vt:lpstr>
      <vt:lpstr>নিম্ন লিখিত মান নির্ণয় কর:</vt:lpstr>
      <vt:lpstr>একক কাজ :</vt:lpstr>
      <vt:lpstr>দলীয়কাজ:  </vt:lpstr>
      <vt:lpstr>মূল্যায়ন </vt:lpstr>
      <vt:lpstr>বাড়ীর কাজ </vt:lpstr>
      <vt:lpstr>বাড়ীর কাজ </vt:lpstr>
      <vt:lpstr>ধন্যবাদ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স্বাগম</dc:title>
  <dc:creator>FAHMIDA</dc:creator>
  <cp:lastModifiedBy>PC</cp:lastModifiedBy>
  <cp:revision>301</cp:revision>
  <dcterms:created xsi:type="dcterms:W3CDTF">2006-08-16T00:00:00Z</dcterms:created>
  <dcterms:modified xsi:type="dcterms:W3CDTF">2025-08-25T13:43:25Z</dcterms:modified>
</cp:coreProperties>
</file>