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6" r:id="rId3"/>
    <p:sldId id="259" r:id="rId4"/>
    <p:sldId id="260" r:id="rId5"/>
    <p:sldId id="261" r:id="rId6"/>
    <p:sldId id="258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5" d="100"/>
          <a:sy n="55" d="100"/>
        </p:scale>
        <p:origin x="116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33EF254D-693E-4604-B6CB-9D0CA0BCCC77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0F928894-1C00-40E1-9808-02C66C7EE9E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22515802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F254D-693E-4604-B6CB-9D0CA0BCCC77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28894-1C00-40E1-9808-02C66C7EE9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665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F254D-693E-4604-B6CB-9D0CA0BCCC77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28894-1C00-40E1-9808-02C66C7EE9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055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F254D-693E-4604-B6CB-9D0CA0BCCC77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28894-1C00-40E1-9808-02C66C7EE9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4375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F254D-693E-4604-B6CB-9D0CA0BCCC77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28894-1C00-40E1-9808-02C66C7EE9E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463317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F254D-693E-4604-B6CB-9D0CA0BCCC77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28894-1C00-40E1-9808-02C66C7EE9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957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F254D-693E-4604-B6CB-9D0CA0BCCC77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28894-1C00-40E1-9808-02C66C7EE9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728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F254D-693E-4604-B6CB-9D0CA0BCCC77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28894-1C00-40E1-9808-02C66C7EE9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023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F254D-693E-4604-B6CB-9D0CA0BCCC77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28894-1C00-40E1-9808-02C66C7EE9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018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F254D-693E-4604-B6CB-9D0CA0BCCC77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28894-1C00-40E1-9808-02C66C7EE9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5015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F254D-693E-4604-B6CB-9D0CA0BCCC77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28894-1C00-40E1-9808-02C66C7EE9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9325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33EF254D-693E-4604-B6CB-9D0CA0BCCC77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0F928894-1C00-40E1-9808-02C66C7EE9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303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Ai background Images - Free Download on Freepik">
            <a:extLst>
              <a:ext uri="{FF2B5EF4-FFF2-40B4-BE49-F238E27FC236}">
                <a16:creationId xmlns:a16="http://schemas.microsoft.com/office/drawing/2014/main" id="{FC631560-3663-4CD1-B006-D372901FDF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1130141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DDC39B9-8932-4DF6-A483-BBEDF02348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8947" y="800101"/>
            <a:ext cx="9692640" cy="2471736"/>
          </a:xfrm>
        </p:spPr>
        <p:txBody>
          <a:bodyPr>
            <a:normAutofit/>
          </a:bodyPr>
          <a:lstStyle/>
          <a:p>
            <a:pPr algn="ctr"/>
            <a:r>
              <a:rPr lang="en-US" b="1" dirty="0" err="1">
                <a:solidFill>
                  <a:schemeClr val="bg1">
                    <a:lumMod val="95000"/>
                  </a:schemeClr>
                </a:solidFill>
              </a:rPr>
              <a:t>প্রজেক্ট</a:t>
            </a:r>
            <a:r>
              <a:rPr lang="en-US" b="1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1">
                    <a:lumMod val="95000"/>
                  </a:schemeClr>
                </a:solidFill>
              </a:rPr>
              <a:t>নাম</a:t>
            </a:r>
            <a:r>
              <a:rPr lang="en-US" b="1" dirty="0">
                <a:solidFill>
                  <a:schemeClr val="bg1">
                    <a:lumMod val="95000"/>
                  </a:schemeClr>
                </a:solidFill>
              </a:rPr>
              <a:t>: </a:t>
            </a:r>
            <a:br>
              <a:rPr lang="en-US" b="1" dirty="0">
                <a:solidFill>
                  <a:schemeClr val="bg1">
                    <a:lumMod val="95000"/>
                  </a:schemeClr>
                </a:solidFill>
              </a:rPr>
            </a:br>
            <a:r>
              <a:rPr lang="en-US" b="1" dirty="0" err="1">
                <a:solidFill>
                  <a:schemeClr val="bg1">
                    <a:lumMod val="95000"/>
                  </a:schemeClr>
                </a:solidFill>
              </a:rPr>
              <a:t>বহনযোগ্য</a:t>
            </a:r>
            <a:r>
              <a:rPr lang="en-US" b="1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1">
                    <a:lumMod val="95000"/>
                  </a:schemeClr>
                </a:solidFill>
              </a:rPr>
              <a:t>এয়ার</a:t>
            </a:r>
            <a:r>
              <a:rPr lang="en-US" b="1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1">
                    <a:lumMod val="95000"/>
                  </a:schemeClr>
                </a:solidFill>
              </a:rPr>
              <a:t>কুলার</a:t>
            </a:r>
            <a:r>
              <a:rPr lang="en-US" b="1" dirty="0">
                <a:solidFill>
                  <a:schemeClr val="bg1">
                    <a:lumMod val="95000"/>
                  </a:schemeClr>
                </a:solidFill>
              </a:rPr>
              <a:t> ও </a:t>
            </a:r>
            <a:r>
              <a:rPr lang="en-US" b="1" dirty="0" err="1">
                <a:solidFill>
                  <a:schemeClr val="bg1">
                    <a:lumMod val="95000"/>
                  </a:schemeClr>
                </a:solidFill>
              </a:rPr>
              <a:t>প্রাকৃতিক</a:t>
            </a:r>
            <a:r>
              <a:rPr lang="en-US" b="1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1">
                    <a:lumMod val="95000"/>
                  </a:schemeClr>
                </a:solidFill>
              </a:rPr>
              <a:t>উপায়ে</a:t>
            </a:r>
            <a:r>
              <a:rPr lang="en-US" b="1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1">
                    <a:lumMod val="95000"/>
                  </a:schemeClr>
                </a:solidFill>
              </a:rPr>
              <a:t>সুপেয়</a:t>
            </a:r>
            <a:r>
              <a:rPr lang="en-US" b="1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1">
                    <a:lumMod val="95000"/>
                  </a:schemeClr>
                </a:solidFill>
              </a:rPr>
              <a:t>পানি</a:t>
            </a:r>
            <a:endParaRPr lang="en-US" b="1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081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peech Bubble: Rectangle 56">
            <a:extLst>
              <a:ext uri="{FF2B5EF4-FFF2-40B4-BE49-F238E27FC236}">
                <a16:creationId xmlns:a16="http://schemas.microsoft.com/office/drawing/2014/main" id="{7B6DED2B-8281-4B03-81F7-5829EE74AB10}"/>
              </a:ext>
            </a:extLst>
          </p:cNvPr>
          <p:cNvSpPr/>
          <p:nvPr/>
        </p:nvSpPr>
        <p:spPr>
          <a:xfrm rot="5400000">
            <a:off x="2202625" y="5601378"/>
            <a:ext cx="228621" cy="632276"/>
          </a:xfrm>
          <a:prstGeom prst="wedgeRect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: Rounded Corners 48">
            <a:extLst>
              <a:ext uri="{FF2B5EF4-FFF2-40B4-BE49-F238E27FC236}">
                <a16:creationId xmlns:a16="http://schemas.microsoft.com/office/drawing/2014/main" id="{DD02B94D-C737-410C-B057-71850570AA92}"/>
              </a:ext>
            </a:extLst>
          </p:cNvPr>
          <p:cNvSpPr/>
          <p:nvPr/>
        </p:nvSpPr>
        <p:spPr>
          <a:xfrm>
            <a:off x="2374082" y="3670966"/>
            <a:ext cx="3873724" cy="2395382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6B08DF07-B067-45F1-8282-CF97BD11254C}"/>
              </a:ext>
            </a:extLst>
          </p:cNvPr>
          <p:cNvSpPr/>
          <p:nvPr/>
        </p:nvSpPr>
        <p:spPr>
          <a:xfrm>
            <a:off x="2000798" y="677188"/>
            <a:ext cx="4464843" cy="3084308"/>
          </a:xfrm>
          <a:prstGeom prst="ellipse">
            <a:avLst/>
          </a:prstGeom>
          <a:solidFill>
            <a:schemeClr val="bg1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58" name="Group 57">
            <a:extLst>
              <a:ext uri="{FF2B5EF4-FFF2-40B4-BE49-F238E27FC236}">
                <a16:creationId xmlns:a16="http://schemas.microsoft.com/office/drawing/2014/main" id="{60E9780F-A04D-4BE5-ADF2-C6D8AA4096A3}"/>
              </a:ext>
            </a:extLst>
          </p:cNvPr>
          <p:cNvGrpSpPr/>
          <p:nvPr/>
        </p:nvGrpSpPr>
        <p:grpSpPr>
          <a:xfrm>
            <a:off x="3718869" y="936116"/>
            <a:ext cx="1028700" cy="1089658"/>
            <a:chOff x="3718869" y="907255"/>
            <a:chExt cx="1028700" cy="1089658"/>
          </a:xfrm>
        </p:grpSpPr>
        <p:sp>
          <p:nvSpPr>
            <p:cNvPr id="24" name="Flowchart: Collate 23">
              <a:extLst>
                <a:ext uri="{FF2B5EF4-FFF2-40B4-BE49-F238E27FC236}">
                  <a16:creationId xmlns:a16="http://schemas.microsoft.com/office/drawing/2014/main" id="{AF8FF8A1-AFA1-4CEB-BCDC-5394064F9E68}"/>
                </a:ext>
              </a:extLst>
            </p:cNvPr>
            <p:cNvSpPr/>
            <p:nvPr/>
          </p:nvSpPr>
          <p:spPr>
            <a:xfrm rot="5400000">
              <a:off x="3789431" y="937738"/>
              <a:ext cx="887575" cy="1028700"/>
            </a:xfrm>
            <a:prstGeom prst="flowChartCollat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2C2F18BA-55BF-49F5-8139-5A2DBAADA8AC}"/>
                </a:ext>
              </a:extLst>
            </p:cNvPr>
            <p:cNvGrpSpPr/>
            <p:nvPr/>
          </p:nvGrpSpPr>
          <p:grpSpPr>
            <a:xfrm>
              <a:off x="3822370" y="907255"/>
              <a:ext cx="807245" cy="1089658"/>
              <a:chOff x="8258175" y="2128839"/>
              <a:chExt cx="2000250" cy="2886074"/>
            </a:xfrm>
          </p:grpSpPr>
          <p:sp>
            <p:nvSpPr>
              <p:cNvPr id="20" name="Flowchart: Collate 19">
                <a:extLst>
                  <a:ext uri="{FF2B5EF4-FFF2-40B4-BE49-F238E27FC236}">
                    <a16:creationId xmlns:a16="http://schemas.microsoft.com/office/drawing/2014/main" id="{5F72D292-E340-4162-A21F-8E1AA062E8AD}"/>
                  </a:ext>
                </a:extLst>
              </p:cNvPr>
              <p:cNvSpPr/>
              <p:nvPr/>
            </p:nvSpPr>
            <p:spPr>
              <a:xfrm>
                <a:off x="8258175" y="2128839"/>
                <a:ext cx="2000250" cy="2886074"/>
              </a:xfrm>
              <a:prstGeom prst="flowChartCollat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9" name="Oval 18">
                <a:extLst>
                  <a:ext uri="{FF2B5EF4-FFF2-40B4-BE49-F238E27FC236}">
                    <a16:creationId xmlns:a16="http://schemas.microsoft.com/office/drawing/2014/main" id="{7DD87825-E0C5-4799-8B79-EAA1D0B1B0A5}"/>
                  </a:ext>
                </a:extLst>
              </p:cNvPr>
              <p:cNvSpPr/>
              <p:nvPr/>
            </p:nvSpPr>
            <p:spPr>
              <a:xfrm>
                <a:off x="8258175" y="2657475"/>
                <a:ext cx="2000250" cy="200025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" name="Oval 21">
                <a:extLst>
                  <a:ext uri="{FF2B5EF4-FFF2-40B4-BE49-F238E27FC236}">
                    <a16:creationId xmlns:a16="http://schemas.microsoft.com/office/drawing/2014/main" id="{D6EEED5B-EB20-4646-BD89-F1CCBBC1B039}"/>
                  </a:ext>
                </a:extLst>
              </p:cNvPr>
              <p:cNvSpPr/>
              <p:nvPr/>
            </p:nvSpPr>
            <p:spPr>
              <a:xfrm>
                <a:off x="8898584" y="3219288"/>
                <a:ext cx="771606" cy="771606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D4052CC2-6585-4842-8294-22E5452D3D2E}"/>
              </a:ext>
            </a:extLst>
          </p:cNvPr>
          <p:cNvSpPr/>
          <p:nvPr/>
        </p:nvSpPr>
        <p:spPr>
          <a:xfrm>
            <a:off x="2398380" y="2479087"/>
            <a:ext cx="3579022" cy="1089659"/>
          </a:xfrm>
          <a:custGeom>
            <a:avLst/>
            <a:gdLst>
              <a:gd name="connsiteX0" fmla="*/ 873663 w 6431568"/>
              <a:gd name="connsiteY0" fmla="*/ 542998 h 2628973"/>
              <a:gd name="connsiteX1" fmla="*/ 2416713 w 6431568"/>
              <a:gd name="connsiteY1" fmla="*/ 671586 h 2628973"/>
              <a:gd name="connsiteX2" fmla="*/ 3245388 w 6431568"/>
              <a:gd name="connsiteY2" fmla="*/ 214386 h 2628973"/>
              <a:gd name="connsiteX3" fmla="*/ 4274088 w 6431568"/>
              <a:gd name="connsiteY3" fmla="*/ 528711 h 2628973"/>
              <a:gd name="connsiteX4" fmla="*/ 5217063 w 6431568"/>
              <a:gd name="connsiteY4" fmla="*/ 357261 h 2628973"/>
              <a:gd name="connsiteX5" fmla="*/ 5831426 w 6431568"/>
              <a:gd name="connsiteY5" fmla="*/ 73 h 2628973"/>
              <a:gd name="connsiteX6" fmla="*/ 6431501 w 6431568"/>
              <a:gd name="connsiteY6" fmla="*/ 328686 h 2628973"/>
              <a:gd name="connsiteX7" fmla="*/ 5860001 w 6431568"/>
              <a:gd name="connsiteY7" fmla="*/ 628723 h 2628973"/>
              <a:gd name="connsiteX8" fmla="*/ 4459826 w 6431568"/>
              <a:gd name="connsiteY8" fmla="*/ 843036 h 2628973"/>
              <a:gd name="connsiteX9" fmla="*/ 3231101 w 6431568"/>
              <a:gd name="connsiteY9" fmla="*/ 814461 h 2628973"/>
              <a:gd name="connsiteX10" fmla="*/ 2445288 w 6431568"/>
              <a:gd name="connsiteY10" fmla="*/ 1643136 h 2628973"/>
              <a:gd name="connsiteX11" fmla="*/ 1816638 w 6431568"/>
              <a:gd name="connsiteY11" fmla="*/ 1314523 h 2628973"/>
              <a:gd name="connsiteX12" fmla="*/ 673638 w 6431568"/>
              <a:gd name="connsiteY12" fmla="*/ 1043061 h 2628973"/>
              <a:gd name="connsiteX13" fmla="*/ 2126 w 6431568"/>
              <a:gd name="connsiteY13" fmla="*/ 385836 h 2628973"/>
              <a:gd name="connsiteX14" fmla="*/ 502188 w 6431568"/>
              <a:gd name="connsiteY14" fmla="*/ 600148 h 2628973"/>
              <a:gd name="connsiteX15" fmla="*/ 1588038 w 6431568"/>
              <a:gd name="connsiteY15" fmla="*/ 914473 h 2628973"/>
              <a:gd name="connsiteX16" fmla="*/ 2816763 w 6431568"/>
              <a:gd name="connsiteY16" fmla="*/ 1828873 h 2628973"/>
              <a:gd name="connsiteX17" fmla="*/ 2816763 w 6431568"/>
              <a:gd name="connsiteY17" fmla="*/ 1828873 h 2628973"/>
              <a:gd name="connsiteX18" fmla="*/ 4116926 w 6431568"/>
              <a:gd name="connsiteY18" fmla="*/ 1285948 h 2628973"/>
              <a:gd name="connsiteX19" fmla="*/ 5245638 w 6431568"/>
              <a:gd name="connsiteY19" fmla="*/ 1414536 h 2628973"/>
              <a:gd name="connsiteX20" fmla="*/ 6074313 w 6431568"/>
              <a:gd name="connsiteY20" fmla="*/ 785886 h 2628973"/>
              <a:gd name="connsiteX21" fmla="*/ 5245638 w 6431568"/>
              <a:gd name="connsiteY21" fmla="*/ 2000323 h 2628973"/>
              <a:gd name="connsiteX22" fmla="*/ 4374101 w 6431568"/>
              <a:gd name="connsiteY22" fmla="*/ 1971748 h 2628973"/>
              <a:gd name="connsiteX23" fmla="*/ 3359688 w 6431568"/>
              <a:gd name="connsiteY23" fmla="*/ 2257498 h 2628973"/>
              <a:gd name="connsiteX24" fmla="*/ 1902363 w 6431568"/>
              <a:gd name="connsiteY24" fmla="*/ 1871736 h 2628973"/>
              <a:gd name="connsiteX25" fmla="*/ 1173701 w 6431568"/>
              <a:gd name="connsiteY25" fmla="*/ 1914598 h 2628973"/>
              <a:gd name="connsiteX26" fmla="*/ 716501 w 6431568"/>
              <a:gd name="connsiteY26" fmla="*/ 1571698 h 2628973"/>
              <a:gd name="connsiteX27" fmla="*/ 1873788 w 6431568"/>
              <a:gd name="connsiteY27" fmla="*/ 1928886 h 2628973"/>
              <a:gd name="connsiteX28" fmla="*/ 1873788 w 6431568"/>
              <a:gd name="connsiteY28" fmla="*/ 1928886 h 2628973"/>
              <a:gd name="connsiteX29" fmla="*/ 3088226 w 6431568"/>
              <a:gd name="connsiteY29" fmla="*/ 2628973 h 2628973"/>
              <a:gd name="connsiteX30" fmla="*/ 3088226 w 6431568"/>
              <a:gd name="connsiteY30" fmla="*/ 2628973 h 2628973"/>
              <a:gd name="connsiteX31" fmla="*/ 4059776 w 6431568"/>
              <a:gd name="connsiteY31" fmla="*/ 2243211 h 2628973"/>
              <a:gd name="connsiteX32" fmla="*/ 5074188 w 6431568"/>
              <a:gd name="connsiteY32" fmla="*/ 2243211 h 2628973"/>
              <a:gd name="connsiteX33" fmla="*/ 3616863 w 6431568"/>
              <a:gd name="connsiteY33" fmla="*/ 1914598 h 26289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6431568" h="2628973">
                <a:moveTo>
                  <a:pt x="873663" y="542998"/>
                </a:moveTo>
                <a:cubicBezTo>
                  <a:pt x="1447544" y="634676"/>
                  <a:pt x="2021426" y="726355"/>
                  <a:pt x="2416713" y="671586"/>
                </a:cubicBezTo>
                <a:cubicBezTo>
                  <a:pt x="2812000" y="616817"/>
                  <a:pt x="2935826" y="238198"/>
                  <a:pt x="3245388" y="214386"/>
                </a:cubicBezTo>
                <a:cubicBezTo>
                  <a:pt x="3554950" y="190574"/>
                  <a:pt x="3945475" y="504898"/>
                  <a:pt x="4274088" y="528711"/>
                </a:cubicBezTo>
                <a:cubicBezTo>
                  <a:pt x="4602701" y="552524"/>
                  <a:pt x="4957507" y="445367"/>
                  <a:pt x="5217063" y="357261"/>
                </a:cubicBezTo>
                <a:cubicBezTo>
                  <a:pt x="5476619" y="269155"/>
                  <a:pt x="5629020" y="4835"/>
                  <a:pt x="5831426" y="73"/>
                </a:cubicBezTo>
                <a:cubicBezTo>
                  <a:pt x="6033832" y="-4690"/>
                  <a:pt x="6426738" y="223911"/>
                  <a:pt x="6431501" y="328686"/>
                </a:cubicBezTo>
                <a:cubicBezTo>
                  <a:pt x="6436264" y="433461"/>
                  <a:pt x="6188613" y="542998"/>
                  <a:pt x="5860001" y="628723"/>
                </a:cubicBezTo>
                <a:cubicBezTo>
                  <a:pt x="5531389" y="714448"/>
                  <a:pt x="4897976" y="812080"/>
                  <a:pt x="4459826" y="843036"/>
                </a:cubicBezTo>
                <a:cubicBezTo>
                  <a:pt x="4021676" y="873992"/>
                  <a:pt x="3566857" y="681111"/>
                  <a:pt x="3231101" y="814461"/>
                </a:cubicBezTo>
                <a:cubicBezTo>
                  <a:pt x="2895345" y="947811"/>
                  <a:pt x="2681032" y="1559792"/>
                  <a:pt x="2445288" y="1643136"/>
                </a:cubicBezTo>
                <a:cubicBezTo>
                  <a:pt x="2209544" y="1726480"/>
                  <a:pt x="2111913" y="1414535"/>
                  <a:pt x="1816638" y="1314523"/>
                </a:cubicBezTo>
                <a:cubicBezTo>
                  <a:pt x="1521363" y="1214511"/>
                  <a:pt x="976057" y="1197842"/>
                  <a:pt x="673638" y="1043061"/>
                </a:cubicBezTo>
                <a:cubicBezTo>
                  <a:pt x="371219" y="888280"/>
                  <a:pt x="30701" y="459655"/>
                  <a:pt x="2126" y="385836"/>
                </a:cubicBezTo>
                <a:cubicBezTo>
                  <a:pt x="-26449" y="312017"/>
                  <a:pt x="237869" y="512042"/>
                  <a:pt x="502188" y="600148"/>
                </a:cubicBezTo>
                <a:cubicBezTo>
                  <a:pt x="766507" y="688254"/>
                  <a:pt x="1202276" y="709686"/>
                  <a:pt x="1588038" y="914473"/>
                </a:cubicBezTo>
                <a:cubicBezTo>
                  <a:pt x="1973800" y="1119260"/>
                  <a:pt x="2816763" y="1828873"/>
                  <a:pt x="2816763" y="1828873"/>
                </a:cubicBezTo>
                <a:lnTo>
                  <a:pt x="2816763" y="1828873"/>
                </a:lnTo>
                <a:cubicBezTo>
                  <a:pt x="3033457" y="1738386"/>
                  <a:pt x="3712114" y="1355004"/>
                  <a:pt x="4116926" y="1285948"/>
                </a:cubicBezTo>
                <a:cubicBezTo>
                  <a:pt x="4521738" y="1216892"/>
                  <a:pt x="4919407" y="1497880"/>
                  <a:pt x="5245638" y="1414536"/>
                </a:cubicBezTo>
                <a:cubicBezTo>
                  <a:pt x="5571869" y="1331192"/>
                  <a:pt x="6074313" y="688255"/>
                  <a:pt x="6074313" y="785886"/>
                </a:cubicBezTo>
                <a:cubicBezTo>
                  <a:pt x="6074313" y="883517"/>
                  <a:pt x="5529007" y="1802679"/>
                  <a:pt x="5245638" y="2000323"/>
                </a:cubicBezTo>
                <a:cubicBezTo>
                  <a:pt x="4962269" y="2197967"/>
                  <a:pt x="4688426" y="1928885"/>
                  <a:pt x="4374101" y="1971748"/>
                </a:cubicBezTo>
                <a:cubicBezTo>
                  <a:pt x="4059776" y="2014611"/>
                  <a:pt x="3771644" y="2274167"/>
                  <a:pt x="3359688" y="2257498"/>
                </a:cubicBezTo>
                <a:cubicBezTo>
                  <a:pt x="2947732" y="2240829"/>
                  <a:pt x="2266694" y="1928886"/>
                  <a:pt x="1902363" y="1871736"/>
                </a:cubicBezTo>
                <a:cubicBezTo>
                  <a:pt x="1538032" y="1814586"/>
                  <a:pt x="1371345" y="1964604"/>
                  <a:pt x="1173701" y="1914598"/>
                </a:cubicBezTo>
                <a:cubicBezTo>
                  <a:pt x="976057" y="1864592"/>
                  <a:pt x="599820" y="1569317"/>
                  <a:pt x="716501" y="1571698"/>
                </a:cubicBezTo>
                <a:cubicBezTo>
                  <a:pt x="833182" y="1574079"/>
                  <a:pt x="1873788" y="1928886"/>
                  <a:pt x="1873788" y="1928886"/>
                </a:cubicBezTo>
                <a:lnTo>
                  <a:pt x="1873788" y="1928886"/>
                </a:lnTo>
                <a:lnTo>
                  <a:pt x="3088226" y="2628973"/>
                </a:lnTo>
                <a:lnTo>
                  <a:pt x="3088226" y="2628973"/>
                </a:lnTo>
                <a:cubicBezTo>
                  <a:pt x="3250151" y="2564679"/>
                  <a:pt x="3728782" y="2307505"/>
                  <a:pt x="4059776" y="2243211"/>
                </a:cubicBezTo>
                <a:cubicBezTo>
                  <a:pt x="4390770" y="2178917"/>
                  <a:pt x="5148007" y="2297980"/>
                  <a:pt x="5074188" y="2243211"/>
                </a:cubicBezTo>
                <a:cubicBezTo>
                  <a:pt x="5000369" y="2188442"/>
                  <a:pt x="5455188" y="3190948"/>
                  <a:pt x="3616863" y="1914598"/>
                </a:cubicBezTo>
              </a:path>
            </a:pathLst>
          </a:cu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35F76215-43F8-4D0F-B3E5-530C805BDC13}"/>
              </a:ext>
            </a:extLst>
          </p:cNvPr>
          <p:cNvSpPr txBox="1"/>
          <p:nvPr/>
        </p:nvSpPr>
        <p:spPr>
          <a:xfrm>
            <a:off x="7691254" y="1710134"/>
            <a:ext cx="170075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 err="1"/>
              <a:t>মাটির</a:t>
            </a:r>
            <a:r>
              <a:rPr lang="en-US" dirty="0"/>
              <a:t> </a:t>
            </a:r>
            <a:r>
              <a:rPr lang="en-US" dirty="0" err="1"/>
              <a:t>হাড়ি</a:t>
            </a:r>
            <a:endParaRPr lang="en-US" dirty="0"/>
          </a:p>
        </p:txBody>
      </p:sp>
      <p:sp>
        <p:nvSpPr>
          <p:cNvPr id="45" name="Arrow: Down 44">
            <a:extLst>
              <a:ext uri="{FF2B5EF4-FFF2-40B4-BE49-F238E27FC236}">
                <a16:creationId xmlns:a16="http://schemas.microsoft.com/office/drawing/2014/main" id="{61CE18CB-138C-43D9-A967-E70CF113CF4D}"/>
              </a:ext>
            </a:extLst>
          </p:cNvPr>
          <p:cNvSpPr/>
          <p:nvPr/>
        </p:nvSpPr>
        <p:spPr>
          <a:xfrm rot="5400000">
            <a:off x="6892710" y="1415146"/>
            <a:ext cx="371475" cy="1018612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DD88040A-CFE3-4612-B792-50A2308EF8BC}"/>
              </a:ext>
            </a:extLst>
          </p:cNvPr>
          <p:cNvSpPr txBox="1"/>
          <p:nvPr/>
        </p:nvSpPr>
        <p:spPr>
          <a:xfrm>
            <a:off x="6096001" y="307856"/>
            <a:ext cx="13335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 err="1"/>
              <a:t>কুলিং</a:t>
            </a:r>
            <a:r>
              <a:rPr lang="en-US" dirty="0"/>
              <a:t> </a:t>
            </a:r>
            <a:r>
              <a:rPr lang="en-US" dirty="0" err="1"/>
              <a:t>ফ্যান</a:t>
            </a:r>
            <a:endParaRPr lang="en-US" dirty="0"/>
          </a:p>
        </p:txBody>
      </p:sp>
      <p:sp>
        <p:nvSpPr>
          <p:cNvPr id="51" name="Arrow: Down 50">
            <a:extLst>
              <a:ext uri="{FF2B5EF4-FFF2-40B4-BE49-F238E27FC236}">
                <a16:creationId xmlns:a16="http://schemas.microsoft.com/office/drawing/2014/main" id="{49F1A7F7-D14E-4828-AD4A-95A356AFC3EC}"/>
              </a:ext>
            </a:extLst>
          </p:cNvPr>
          <p:cNvSpPr/>
          <p:nvPr/>
        </p:nvSpPr>
        <p:spPr>
          <a:xfrm rot="3323842">
            <a:off x="5429249" y="278333"/>
            <a:ext cx="371475" cy="1435914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FD928366-9682-4373-8E5D-3C7D03D1EB08}"/>
              </a:ext>
            </a:extLst>
          </p:cNvPr>
          <p:cNvSpPr txBox="1"/>
          <p:nvPr/>
        </p:nvSpPr>
        <p:spPr>
          <a:xfrm>
            <a:off x="7155843" y="3041356"/>
            <a:ext cx="198239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 err="1"/>
              <a:t>বরফ</a:t>
            </a:r>
            <a:r>
              <a:rPr lang="en-US" dirty="0"/>
              <a:t> </a:t>
            </a:r>
            <a:r>
              <a:rPr lang="en-US" dirty="0" err="1"/>
              <a:t>মিশ্রিত</a:t>
            </a:r>
            <a:r>
              <a:rPr lang="en-US" dirty="0"/>
              <a:t> </a:t>
            </a:r>
            <a:r>
              <a:rPr lang="en-US" dirty="0" err="1"/>
              <a:t>পানি</a:t>
            </a:r>
            <a:endParaRPr lang="en-US" dirty="0"/>
          </a:p>
        </p:txBody>
      </p:sp>
      <p:sp>
        <p:nvSpPr>
          <p:cNvPr id="54" name="Arrow: Down 53">
            <a:extLst>
              <a:ext uri="{FF2B5EF4-FFF2-40B4-BE49-F238E27FC236}">
                <a16:creationId xmlns:a16="http://schemas.microsoft.com/office/drawing/2014/main" id="{5F203615-A08E-4C1B-8DAA-DE4D5B904D1D}"/>
              </a:ext>
            </a:extLst>
          </p:cNvPr>
          <p:cNvSpPr/>
          <p:nvPr/>
        </p:nvSpPr>
        <p:spPr>
          <a:xfrm rot="5400000">
            <a:off x="6187079" y="2471907"/>
            <a:ext cx="371475" cy="1515658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A8E2DBF2-C3BE-4E43-9AC4-9D3384E18473}"/>
              </a:ext>
            </a:extLst>
          </p:cNvPr>
          <p:cNvSpPr/>
          <p:nvPr/>
        </p:nvSpPr>
        <p:spPr>
          <a:xfrm>
            <a:off x="2374082" y="5362065"/>
            <a:ext cx="3896342" cy="649896"/>
          </a:xfrm>
          <a:custGeom>
            <a:avLst/>
            <a:gdLst>
              <a:gd name="connsiteX0" fmla="*/ 873663 w 6431568"/>
              <a:gd name="connsiteY0" fmla="*/ 542998 h 2628973"/>
              <a:gd name="connsiteX1" fmla="*/ 2416713 w 6431568"/>
              <a:gd name="connsiteY1" fmla="*/ 671586 h 2628973"/>
              <a:gd name="connsiteX2" fmla="*/ 3245388 w 6431568"/>
              <a:gd name="connsiteY2" fmla="*/ 214386 h 2628973"/>
              <a:gd name="connsiteX3" fmla="*/ 4274088 w 6431568"/>
              <a:gd name="connsiteY3" fmla="*/ 528711 h 2628973"/>
              <a:gd name="connsiteX4" fmla="*/ 5217063 w 6431568"/>
              <a:gd name="connsiteY4" fmla="*/ 357261 h 2628973"/>
              <a:gd name="connsiteX5" fmla="*/ 5831426 w 6431568"/>
              <a:gd name="connsiteY5" fmla="*/ 73 h 2628973"/>
              <a:gd name="connsiteX6" fmla="*/ 6431501 w 6431568"/>
              <a:gd name="connsiteY6" fmla="*/ 328686 h 2628973"/>
              <a:gd name="connsiteX7" fmla="*/ 5860001 w 6431568"/>
              <a:gd name="connsiteY7" fmla="*/ 628723 h 2628973"/>
              <a:gd name="connsiteX8" fmla="*/ 4459826 w 6431568"/>
              <a:gd name="connsiteY8" fmla="*/ 843036 h 2628973"/>
              <a:gd name="connsiteX9" fmla="*/ 3231101 w 6431568"/>
              <a:gd name="connsiteY9" fmla="*/ 814461 h 2628973"/>
              <a:gd name="connsiteX10" fmla="*/ 2445288 w 6431568"/>
              <a:gd name="connsiteY10" fmla="*/ 1643136 h 2628973"/>
              <a:gd name="connsiteX11" fmla="*/ 1816638 w 6431568"/>
              <a:gd name="connsiteY11" fmla="*/ 1314523 h 2628973"/>
              <a:gd name="connsiteX12" fmla="*/ 673638 w 6431568"/>
              <a:gd name="connsiteY12" fmla="*/ 1043061 h 2628973"/>
              <a:gd name="connsiteX13" fmla="*/ 2126 w 6431568"/>
              <a:gd name="connsiteY13" fmla="*/ 385836 h 2628973"/>
              <a:gd name="connsiteX14" fmla="*/ 502188 w 6431568"/>
              <a:gd name="connsiteY14" fmla="*/ 600148 h 2628973"/>
              <a:gd name="connsiteX15" fmla="*/ 1588038 w 6431568"/>
              <a:gd name="connsiteY15" fmla="*/ 914473 h 2628973"/>
              <a:gd name="connsiteX16" fmla="*/ 2816763 w 6431568"/>
              <a:gd name="connsiteY16" fmla="*/ 1828873 h 2628973"/>
              <a:gd name="connsiteX17" fmla="*/ 2816763 w 6431568"/>
              <a:gd name="connsiteY17" fmla="*/ 1828873 h 2628973"/>
              <a:gd name="connsiteX18" fmla="*/ 4116926 w 6431568"/>
              <a:gd name="connsiteY18" fmla="*/ 1285948 h 2628973"/>
              <a:gd name="connsiteX19" fmla="*/ 5245638 w 6431568"/>
              <a:gd name="connsiteY19" fmla="*/ 1414536 h 2628973"/>
              <a:gd name="connsiteX20" fmla="*/ 6074313 w 6431568"/>
              <a:gd name="connsiteY20" fmla="*/ 785886 h 2628973"/>
              <a:gd name="connsiteX21" fmla="*/ 5245638 w 6431568"/>
              <a:gd name="connsiteY21" fmla="*/ 2000323 h 2628973"/>
              <a:gd name="connsiteX22" fmla="*/ 4374101 w 6431568"/>
              <a:gd name="connsiteY22" fmla="*/ 1971748 h 2628973"/>
              <a:gd name="connsiteX23" fmla="*/ 3359688 w 6431568"/>
              <a:gd name="connsiteY23" fmla="*/ 2257498 h 2628973"/>
              <a:gd name="connsiteX24" fmla="*/ 1902363 w 6431568"/>
              <a:gd name="connsiteY24" fmla="*/ 1871736 h 2628973"/>
              <a:gd name="connsiteX25" fmla="*/ 1173701 w 6431568"/>
              <a:gd name="connsiteY25" fmla="*/ 1914598 h 2628973"/>
              <a:gd name="connsiteX26" fmla="*/ 716501 w 6431568"/>
              <a:gd name="connsiteY26" fmla="*/ 1571698 h 2628973"/>
              <a:gd name="connsiteX27" fmla="*/ 1873788 w 6431568"/>
              <a:gd name="connsiteY27" fmla="*/ 1928886 h 2628973"/>
              <a:gd name="connsiteX28" fmla="*/ 1873788 w 6431568"/>
              <a:gd name="connsiteY28" fmla="*/ 1928886 h 2628973"/>
              <a:gd name="connsiteX29" fmla="*/ 3088226 w 6431568"/>
              <a:gd name="connsiteY29" fmla="*/ 2628973 h 2628973"/>
              <a:gd name="connsiteX30" fmla="*/ 3088226 w 6431568"/>
              <a:gd name="connsiteY30" fmla="*/ 2628973 h 2628973"/>
              <a:gd name="connsiteX31" fmla="*/ 4059776 w 6431568"/>
              <a:gd name="connsiteY31" fmla="*/ 2243211 h 2628973"/>
              <a:gd name="connsiteX32" fmla="*/ 5074188 w 6431568"/>
              <a:gd name="connsiteY32" fmla="*/ 2243211 h 2628973"/>
              <a:gd name="connsiteX33" fmla="*/ 3616863 w 6431568"/>
              <a:gd name="connsiteY33" fmla="*/ 1914598 h 26289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6431568" h="2628973">
                <a:moveTo>
                  <a:pt x="873663" y="542998"/>
                </a:moveTo>
                <a:cubicBezTo>
                  <a:pt x="1447544" y="634676"/>
                  <a:pt x="2021426" y="726355"/>
                  <a:pt x="2416713" y="671586"/>
                </a:cubicBezTo>
                <a:cubicBezTo>
                  <a:pt x="2812000" y="616817"/>
                  <a:pt x="2935826" y="238198"/>
                  <a:pt x="3245388" y="214386"/>
                </a:cubicBezTo>
                <a:cubicBezTo>
                  <a:pt x="3554950" y="190574"/>
                  <a:pt x="3945475" y="504898"/>
                  <a:pt x="4274088" y="528711"/>
                </a:cubicBezTo>
                <a:cubicBezTo>
                  <a:pt x="4602701" y="552524"/>
                  <a:pt x="4957507" y="445367"/>
                  <a:pt x="5217063" y="357261"/>
                </a:cubicBezTo>
                <a:cubicBezTo>
                  <a:pt x="5476619" y="269155"/>
                  <a:pt x="5629020" y="4835"/>
                  <a:pt x="5831426" y="73"/>
                </a:cubicBezTo>
                <a:cubicBezTo>
                  <a:pt x="6033832" y="-4690"/>
                  <a:pt x="6426738" y="223911"/>
                  <a:pt x="6431501" y="328686"/>
                </a:cubicBezTo>
                <a:cubicBezTo>
                  <a:pt x="6436264" y="433461"/>
                  <a:pt x="6188613" y="542998"/>
                  <a:pt x="5860001" y="628723"/>
                </a:cubicBezTo>
                <a:cubicBezTo>
                  <a:pt x="5531389" y="714448"/>
                  <a:pt x="4897976" y="812080"/>
                  <a:pt x="4459826" y="843036"/>
                </a:cubicBezTo>
                <a:cubicBezTo>
                  <a:pt x="4021676" y="873992"/>
                  <a:pt x="3566857" y="681111"/>
                  <a:pt x="3231101" y="814461"/>
                </a:cubicBezTo>
                <a:cubicBezTo>
                  <a:pt x="2895345" y="947811"/>
                  <a:pt x="2681032" y="1559792"/>
                  <a:pt x="2445288" y="1643136"/>
                </a:cubicBezTo>
                <a:cubicBezTo>
                  <a:pt x="2209544" y="1726480"/>
                  <a:pt x="2111913" y="1414535"/>
                  <a:pt x="1816638" y="1314523"/>
                </a:cubicBezTo>
                <a:cubicBezTo>
                  <a:pt x="1521363" y="1214511"/>
                  <a:pt x="976057" y="1197842"/>
                  <a:pt x="673638" y="1043061"/>
                </a:cubicBezTo>
                <a:cubicBezTo>
                  <a:pt x="371219" y="888280"/>
                  <a:pt x="30701" y="459655"/>
                  <a:pt x="2126" y="385836"/>
                </a:cubicBezTo>
                <a:cubicBezTo>
                  <a:pt x="-26449" y="312017"/>
                  <a:pt x="237869" y="512042"/>
                  <a:pt x="502188" y="600148"/>
                </a:cubicBezTo>
                <a:cubicBezTo>
                  <a:pt x="766507" y="688254"/>
                  <a:pt x="1202276" y="709686"/>
                  <a:pt x="1588038" y="914473"/>
                </a:cubicBezTo>
                <a:cubicBezTo>
                  <a:pt x="1973800" y="1119260"/>
                  <a:pt x="2816763" y="1828873"/>
                  <a:pt x="2816763" y="1828873"/>
                </a:cubicBezTo>
                <a:lnTo>
                  <a:pt x="2816763" y="1828873"/>
                </a:lnTo>
                <a:cubicBezTo>
                  <a:pt x="3033457" y="1738386"/>
                  <a:pt x="3712114" y="1355004"/>
                  <a:pt x="4116926" y="1285948"/>
                </a:cubicBezTo>
                <a:cubicBezTo>
                  <a:pt x="4521738" y="1216892"/>
                  <a:pt x="4919407" y="1497880"/>
                  <a:pt x="5245638" y="1414536"/>
                </a:cubicBezTo>
                <a:cubicBezTo>
                  <a:pt x="5571869" y="1331192"/>
                  <a:pt x="6074313" y="688255"/>
                  <a:pt x="6074313" y="785886"/>
                </a:cubicBezTo>
                <a:cubicBezTo>
                  <a:pt x="6074313" y="883517"/>
                  <a:pt x="5529007" y="1802679"/>
                  <a:pt x="5245638" y="2000323"/>
                </a:cubicBezTo>
                <a:cubicBezTo>
                  <a:pt x="4962269" y="2197967"/>
                  <a:pt x="4688426" y="1928885"/>
                  <a:pt x="4374101" y="1971748"/>
                </a:cubicBezTo>
                <a:cubicBezTo>
                  <a:pt x="4059776" y="2014611"/>
                  <a:pt x="3771644" y="2274167"/>
                  <a:pt x="3359688" y="2257498"/>
                </a:cubicBezTo>
                <a:cubicBezTo>
                  <a:pt x="2947732" y="2240829"/>
                  <a:pt x="2266694" y="1928886"/>
                  <a:pt x="1902363" y="1871736"/>
                </a:cubicBezTo>
                <a:cubicBezTo>
                  <a:pt x="1538032" y="1814586"/>
                  <a:pt x="1371345" y="1964604"/>
                  <a:pt x="1173701" y="1914598"/>
                </a:cubicBezTo>
                <a:cubicBezTo>
                  <a:pt x="976057" y="1864592"/>
                  <a:pt x="599820" y="1569317"/>
                  <a:pt x="716501" y="1571698"/>
                </a:cubicBezTo>
                <a:cubicBezTo>
                  <a:pt x="833182" y="1574079"/>
                  <a:pt x="1873788" y="1928886"/>
                  <a:pt x="1873788" y="1928886"/>
                </a:cubicBezTo>
                <a:lnTo>
                  <a:pt x="1873788" y="1928886"/>
                </a:lnTo>
                <a:lnTo>
                  <a:pt x="3088226" y="2628973"/>
                </a:lnTo>
                <a:lnTo>
                  <a:pt x="3088226" y="2628973"/>
                </a:lnTo>
                <a:cubicBezTo>
                  <a:pt x="3250151" y="2564679"/>
                  <a:pt x="3728782" y="2307505"/>
                  <a:pt x="4059776" y="2243211"/>
                </a:cubicBezTo>
                <a:cubicBezTo>
                  <a:pt x="4390770" y="2178917"/>
                  <a:pt x="5148007" y="2297980"/>
                  <a:pt x="5074188" y="2243211"/>
                </a:cubicBezTo>
                <a:cubicBezTo>
                  <a:pt x="5000369" y="2188442"/>
                  <a:pt x="5455188" y="3190948"/>
                  <a:pt x="3616863" y="1914598"/>
                </a:cubicBezTo>
              </a:path>
            </a:pathLst>
          </a:cu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Speech Bubble: Rectangle with Corners Rounded 54">
            <a:extLst>
              <a:ext uri="{FF2B5EF4-FFF2-40B4-BE49-F238E27FC236}">
                <a16:creationId xmlns:a16="http://schemas.microsoft.com/office/drawing/2014/main" id="{3DD89DDB-722A-49E7-838D-84D0E503F409}"/>
              </a:ext>
            </a:extLst>
          </p:cNvPr>
          <p:cNvSpPr/>
          <p:nvPr/>
        </p:nvSpPr>
        <p:spPr>
          <a:xfrm>
            <a:off x="4187891" y="3863715"/>
            <a:ext cx="361954" cy="785813"/>
          </a:xfrm>
          <a:prstGeom prst="wedgeRoundRectCallou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Arrow: Down 58">
            <a:extLst>
              <a:ext uri="{FF2B5EF4-FFF2-40B4-BE49-F238E27FC236}">
                <a16:creationId xmlns:a16="http://schemas.microsoft.com/office/drawing/2014/main" id="{8140C0EE-467B-4B70-9424-FE392E20657C}"/>
              </a:ext>
            </a:extLst>
          </p:cNvPr>
          <p:cNvSpPr/>
          <p:nvPr/>
        </p:nvSpPr>
        <p:spPr>
          <a:xfrm rot="5400000">
            <a:off x="5919545" y="2874161"/>
            <a:ext cx="371475" cy="3061638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B5303E2F-C93F-49E3-B0E1-793E71C72FA9}"/>
              </a:ext>
            </a:extLst>
          </p:cNvPr>
          <p:cNvSpPr txBox="1"/>
          <p:nvPr/>
        </p:nvSpPr>
        <p:spPr>
          <a:xfrm>
            <a:off x="7610757" y="4188518"/>
            <a:ext cx="198239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 err="1"/>
              <a:t>প্রাকৃতিক</a:t>
            </a:r>
            <a:r>
              <a:rPr lang="en-US" dirty="0"/>
              <a:t> </a:t>
            </a:r>
            <a:r>
              <a:rPr lang="en-US" dirty="0" err="1"/>
              <a:t>ফিল্টার</a:t>
            </a:r>
            <a:endParaRPr lang="en-US" dirty="0"/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A661CE9A-40F5-45A6-8420-BF20F3199128}"/>
              </a:ext>
            </a:extLst>
          </p:cNvPr>
          <p:cNvSpPr txBox="1"/>
          <p:nvPr/>
        </p:nvSpPr>
        <p:spPr>
          <a:xfrm>
            <a:off x="7233236" y="4894143"/>
            <a:ext cx="75504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 err="1"/>
              <a:t>ড্রাম</a:t>
            </a:r>
            <a:endParaRPr lang="en-US" dirty="0"/>
          </a:p>
        </p:txBody>
      </p:sp>
      <p:sp>
        <p:nvSpPr>
          <p:cNvPr id="62" name="Arrow: Down 61">
            <a:extLst>
              <a:ext uri="{FF2B5EF4-FFF2-40B4-BE49-F238E27FC236}">
                <a16:creationId xmlns:a16="http://schemas.microsoft.com/office/drawing/2014/main" id="{01D89B81-9292-476D-9740-008D611F7610}"/>
              </a:ext>
            </a:extLst>
          </p:cNvPr>
          <p:cNvSpPr/>
          <p:nvPr/>
        </p:nvSpPr>
        <p:spPr>
          <a:xfrm rot="5400000">
            <a:off x="6500631" y="4582105"/>
            <a:ext cx="371475" cy="1018612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0558427D-1BF7-4805-888F-EBA06326BEB8}"/>
              </a:ext>
            </a:extLst>
          </p:cNvPr>
          <p:cNvSpPr txBox="1"/>
          <p:nvPr/>
        </p:nvSpPr>
        <p:spPr>
          <a:xfrm>
            <a:off x="554688" y="5747136"/>
            <a:ext cx="144610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 err="1"/>
              <a:t>বহির্গমন</a:t>
            </a:r>
            <a:r>
              <a:rPr lang="en-US" dirty="0"/>
              <a:t> </a:t>
            </a:r>
            <a:r>
              <a:rPr lang="en-US" dirty="0" err="1"/>
              <a:t>নল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6855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5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 tmFilter="0, 0; .2, .5; .8, .5; 1, 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3" dur="250" autoRev="1" fill="hold"/>
                                        <p:tgtEl>
                                          <p:spTgt spid="6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3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94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95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96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5" presetClass="emph" presetSubtype="0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100" dur="indefinite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 animBg="1"/>
      <p:bldP spid="49" grpId="0" animBg="1"/>
      <p:bldP spid="5" grpId="0" animBg="1"/>
      <p:bldP spid="31" grpId="0" animBg="1"/>
      <p:bldP spid="47" grpId="0"/>
      <p:bldP spid="45" grpId="0" animBg="1"/>
      <p:bldP spid="50" grpId="0"/>
      <p:bldP spid="51" grpId="0" animBg="1"/>
      <p:bldP spid="53" grpId="0"/>
      <p:bldP spid="54" grpId="0" animBg="1"/>
      <p:bldP spid="55" grpId="0" animBg="1"/>
      <p:bldP spid="59" grpId="0" animBg="1"/>
      <p:bldP spid="60" grpId="0"/>
      <p:bldP spid="61" grpId="0"/>
      <p:bldP spid="62" grpId="0" animBg="1"/>
      <p:bldP spid="6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Ai background Images - Free Download on Freepik">
            <a:extLst>
              <a:ext uri="{FF2B5EF4-FFF2-40B4-BE49-F238E27FC236}">
                <a16:creationId xmlns:a16="http://schemas.microsoft.com/office/drawing/2014/main" id="{012D9BF2-D49F-47A2-8A28-963F592570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1219200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407C69D-B962-40FF-8F12-30D8A496FD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>
                <a:solidFill>
                  <a:schemeClr val="bg1"/>
                </a:solidFill>
              </a:rPr>
              <a:t>কার্যক্রমের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বর্ণনা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1957F1-7379-42F0-AC73-58E58DBE81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b="1" dirty="0" err="1">
                <a:solidFill>
                  <a:srgbClr val="FFFF00"/>
                </a:solidFill>
              </a:rPr>
              <a:t>একটি</a:t>
            </a:r>
            <a:r>
              <a:rPr lang="en-US" sz="3200" b="1" dirty="0">
                <a:solidFill>
                  <a:srgbClr val="FFFF00"/>
                </a:solidFill>
              </a:rPr>
              <a:t> </a:t>
            </a:r>
            <a:r>
              <a:rPr lang="en-US" sz="3200" b="1" dirty="0" err="1">
                <a:solidFill>
                  <a:srgbClr val="FFFF00"/>
                </a:solidFill>
              </a:rPr>
              <a:t>মাটির</a:t>
            </a:r>
            <a:r>
              <a:rPr lang="en-US" sz="3200" b="1" dirty="0">
                <a:solidFill>
                  <a:srgbClr val="FFFF00"/>
                </a:solidFill>
              </a:rPr>
              <a:t> </a:t>
            </a:r>
            <a:r>
              <a:rPr lang="en-US" sz="3200" b="1" dirty="0" err="1">
                <a:solidFill>
                  <a:srgbClr val="FFFF00"/>
                </a:solidFill>
              </a:rPr>
              <a:t>হাড়িতে</a:t>
            </a:r>
            <a:r>
              <a:rPr lang="en-US" sz="3200" b="1" dirty="0">
                <a:solidFill>
                  <a:srgbClr val="FFFF00"/>
                </a:solidFill>
              </a:rPr>
              <a:t> </a:t>
            </a:r>
            <a:r>
              <a:rPr lang="en-US" sz="3200" b="1" dirty="0" err="1">
                <a:solidFill>
                  <a:srgbClr val="FFFF00"/>
                </a:solidFill>
              </a:rPr>
              <a:t>কুলিং</a:t>
            </a:r>
            <a:r>
              <a:rPr lang="en-US" sz="3200" b="1" dirty="0">
                <a:solidFill>
                  <a:srgbClr val="FFFF00"/>
                </a:solidFill>
              </a:rPr>
              <a:t> </a:t>
            </a:r>
            <a:r>
              <a:rPr lang="en-US" sz="3200" b="1" dirty="0" err="1">
                <a:solidFill>
                  <a:srgbClr val="FFFF00"/>
                </a:solidFill>
              </a:rPr>
              <a:t>ফ্যান</a:t>
            </a:r>
            <a:r>
              <a:rPr lang="en-US" sz="3200" b="1" dirty="0">
                <a:solidFill>
                  <a:srgbClr val="FFFF00"/>
                </a:solidFill>
              </a:rPr>
              <a:t> ও </a:t>
            </a:r>
            <a:r>
              <a:rPr lang="en-US" sz="3200" b="1" dirty="0" err="1">
                <a:solidFill>
                  <a:srgbClr val="FFFF00"/>
                </a:solidFill>
              </a:rPr>
              <a:t>বরফ</a:t>
            </a:r>
            <a:r>
              <a:rPr lang="en-US" sz="3200" b="1" dirty="0">
                <a:solidFill>
                  <a:srgbClr val="FFFF00"/>
                </a:solidFill>
              </a:rPr>
              <a:t> </a:t>
            </a:r>
            <a:r>
              <a:rPr lang="en-US" sz="3200" b="1" dirty="0" err="1">
                <a:solidFill>
                  <a:srgbClr val="FFFF00"/>
                </a:solidFill>
              </a:rPr>
              <a:t>পানি</a:t>
            </a:r>
            <a:r>
              <a:rPr lang="en-US" sz="3200" b="1" dirty="0">
                <a:solidFill>
                  <a:srgbClr val="FFFF00"/>
                </a:solidFill>
              </a:rPr>
              <a:t> </a:t>
            </a:r>
            <a:r>
              <a:rPr lang="en-US" sz="3200" b="1" dirty="0" err="1">
                <a:solidFill>
                  <a:srgbClr val="FFFF00"/>
                </a:solidFill>
              </a:rPr>
              <a:t>এবং</a:t>
            </a:r>
            <a:r>
              <a:rPr lang="en-US" sz="3200" b="1" dirty="0">
                <a:solidFill>
                  <a:srgbClr val="FFFF00"/>
                </a:solidFill>
              </a:rPr>
              <a:t> </a:t>
            </a:r>
            <a:r>
              <a:rPr lang="en-US" sz="3200" b="1" dirty="0" err="1">
                <a:solidFill>
                  <a:srgbClr val="FFFF00"/>
                </a:solidFill>
              </a:rPr>
              <a:t>ফিল্টার</a:t>
            </a:r>
            <a:r>
              <a:rPr lang="en-US" sz="3200" b="1" dirty="0">
                <a:solidFill>
                  <a:srgbClr val="FFFF00"/>
                </a:solidFill>
              </a:rPr>
              <a:t> </a:t>
            </a:r>
            <a:r>
              <a:rPr lang="en-US" sz="3200" b="1" dirty="0" err="1">
                <a:solidFill>
                  <a:srgbClr val="FFFF00"/>
                </a:solidFill>
              </a:rPr>
              <a:t>সহযোগে</a:t>
            </a:r>
            <a:r>
              <a:rPr lang="en-US" sz="3200" b="1" dirty="0">
                <a:solidFill>
                  <a:srgbClr val="FFFF00"/>
                </a:solidFill>
              </a:rPr>
              <a:t> </a:t>
            </a:r>
            <a:r>
              <a:rPr lang="en-US" sz="3200" b="1" dirty="0" err="1">
                <a:solidFill>
                  <a:srgbClr val="FFFF00"/>
                </a:solidFill>
              </a:rPr>
              <a:t>নিরাপদ</a:t>
            </a:r>
            <a:r>
              <a:rPr lang="en-US" sz="3200" b="1" dirty="0">
                <a:solidFill>
                  <a:srgbClr val="FFFF00"/>
                </a:solidFill>
              </a:rPr>
              <a:t> </a:t>
            </a:r>
            <a:r>
              <a:rPr lang="en-US" sz="3200" b="1" dirty="0" err="1">
                <a:solidFill>
                  <a:srgbClr val="FFFF00"/>
                </a:solidFill>
              </a:rPr>
              <a:t>সুপেয়</a:t>
            </a:r>
            <a:r>
              <a:rPr lang="en-US" sz="3200" b="1" dirty="0">
                <a:solidFill>
                  <a:srgbClr val="FFFF00"/>
                </a:solidFill>
              </a:rPr>
              <a:t> </a:t>
            </a:r>
            <a:r>
              <a:rPr lang="en-US" sz="3200" b="1" dirty="0" err="1">
                <a:solidFill>
                  <a:srgbClr val="FFFF00"/>
                </a:solidFill>
              </a:rPr>
              <a:t>পানি</a:t>
            </a:r>
            <a:r>
              <a:rPr lang="en-US" sz="3200" b="1" dirty="0">
                <a:solidFill>
                  <a:srgbClr val="FFFF00"/>
                </a:solidFill>
              </a:rPr>
              <a:t> </a:t>
            </a:r>
            <a:r>
              <a:rPr lang="en-US" sz="3200" b="1" dirty="0" err="1">
                <a:solidFill>
                  <a:srgbClr val="FFFF00"/>
                </a:solidFill>
              </a:rPr>
              <a:t>এবং</a:t>
            </a:r>
            <a:r>
              <a:rPr lang="en-US" sz="3200" b="1" dirty="0">
                <a:solidFill>
                  <a:srgbClr val="FFFF00"/>
                </a:solidFill>
              </a:rPr>
              <a:t> </a:t>
            </a:r>
            <a:r>
              <a:rPr lang="en-US" sz="3200" b="1" dirty="0" err="1">
                <a:solidFill>
                  <a:srgbClr val="FFFF00"/>
                </a:solidFill>
              </a:rPr>
              <a:t>আরামদায়ক</a:t>
            </a:r>
            <a:r>
              <a:rPr lang="en-US" sz="3200" b="1" dirty="0">
                <a:solidFill>
                  <a:srgbClr val="FFFF00"/>
                </a:solidFill>
              </a:rPr>
              <a:t> </a:t>
            </a:r>
            <a:r>
              <a:rPr lang="en-US" sz="3200" b="1" dirty="0" err="1">
                <a:solidFill>
                  <a:srgbClr val="FFFF00"/>
                </a:solidFill>
              </a:rPr>
              <a:t>ঠান্ডা</a:t>
            </a:r>
            <a:r>
              <a:rPr lang="en-US" sz="3200" b="1" dirty="0">
                <a:solidFill>
                  <a:srgbClr val="FFFF00"/>
                </a:solidFill>
              </a:rPr>
              <a:t> </a:t>
            </a:r>
            <a:r>
              <a:rPr lang="en-US" sz="3200" b="1" dirty="0" err="1">
                <a:solidFill>
                  <a:srgbClr val="FFFF00"/>
                </a:solidFill>
              </a:rPr>
              <a:t>বাতাস</a:t>
            </a:r>
            <a:r>
              <a:rPr lang="en-US" sz="3200" b="1" dirty="0">
                <a:solidFill>
                  <a:srgbClr val="FFFF00"/>
                </a:solidFill>
              </a:rPr>
              <a:t> </a:t>
            </a:r>
            <a:r>
              <a:rPr lang="en-US" sz="3200" b="1" dirty="0" err="1">
                <a:solidFill>
                  <a:srgbClr val="FFFF00"/>
                </a:solidFill>
              </a:rPr>
              <a:t>সরবরাহ</a:t>
            </a:r>
            <a:r>
              <a:rPr lang="en-US" sz="3200" b="1" dirty="0">
                <a:solidFill>
                  <a:srgbClr val="FFFF00"/>
                </a:solidFill>
              </a:rPr>
              <a:t> </a:t>
            </a:r>
            <a:r>
              <a:rPr lang="en-US" sz="3200" b="1" dirty="0" err="1">
                <a:solidFill>
                  <a:srgbClr val="FFFF00"/>
                </a:solidFill>
              </a:rPr>
              <a:t>করে</a:t>
            </a:r>
            <a:r>
              <a:rPr lang="en-US" sz="3200" b="1" dirty="0">
                <a:solidFill>
                  <a:srgbClr val="FFFF00"/>
                </a:solidFill>
              </a:rPr>
              <a:t>।</a:t>
            </a:r>
          </a:p>
        </p:txBody>
      </p:sp>
    </p:spTree>
    <p:extLst>
      <p:ext uri="{BB962C8B-B14F-4D97-AF65-F5344CB8AC3E}">
        <p14:creationId xmlns:p14="http://schemas.microsoft.com/office/powerpoint/2010/main" val="28270240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Ai background Images - Free Download on Freepik">
            <a:extLst>
              <a:ext uri="{FF2B5EF4-FFF2-40B4-BE49-F238E27FC236}">
                <a16:creationId xmlns:a16="http://schemas.microsoft.com/office/drawing/2014/main" id="{D4FBDF7E-F3EF-4E7B-B030-E756037A96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428B823-32E2-4792-AD5A-FB47109360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FFFF00"/>
                </a:solidFill>
              </a:rPr>
              <a:t>প্রয়োজনীয়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উপকরণ</a:t>
            </a:r>
            <a:r>
              <a:rPr lang="en-US" dirty="0">
                <a:solidFill>
                  <a:srgbClr val="FFFF00"/>
                </a:solidFill>
              </a:rPr>
              <a:t>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5CB318-DF0E-4416-9BE0-55BDD6D02A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b="1" dirty="0">
                <a:solidFill>
                  <a:srgbClr val="FFC000"/>
                </a:solidFill>
              </a:rPr>
              <a:t>১. </a:t>
            </a:r>
            <a:r>
              <a:rPr lang="en-US" sz="2400" b="1" dirty="0" err="1">
                <a:solidFill>
                  <a:srgbClr val="FFC000"/>
                </a:solidFill>
              </a:rPr>
              <a:t>কুলিং</a:t>
            </a:r>
            <a:r>
              <a:rPr lang="en-US" sz="2400" b="1" dirty="0">
                <a:solidFill>
                  <a:srgbClr val="FFC000"/>
                </a:solidFill>
              </a:rPr>
              <a:t> </a:t>
            </a:r>
            <a:r>
              <a:rPr lang="en-US" sz="2400" b="1" dirty="0" err="1">
                <a:solidFill>
                  <a:srgbClr val="FFC000"/>
                </a:solidFill>
              </a:rPr>
              <a:t>ফ্যান</a:t>
            </a:r>
            <a:r>
              <a:rPr lang="en-US" sz="2400" b="1" dirty="0">
                <a:solidFill>
                  <a:srgbClr val="FFC000"/>
                </a:solidFill>
              </a:rPr>
              <a:t>: </a:t>
            </a:r>
            <a:r>
              <a:rPr lang="en-US" sz="2400" b="1" dirty="0" err="1">
                <a:solidFill>
                  <a:srgbClr val="FFC000"/>
                </a:solidFill>
              </a:rPr>
              <a:t>বাতাস</a:t>
            </a:r>
            <a:r>
              <a:rPr lang="en-US" sz="2400" b="1" dirty="0">
                <a:solidFill>
                  <a:srgbClr val="FFC000"/>
                </a:solidFill>
              </a:rPr>
              <a:t> </a:t>
            </a:r>
            <a:r>
              <a:rPr lang="en-US" sz="2400" b="1" dirty="0" err="1">
                <a:solidFill>
                  <a:srgbClr val="FFC000"/>
                </a:solidFill>
              </a:rPr>
              <a:t>ঠান্ডা</a:t>
            </a:r>
            <a:r>
              <a:rPr lang="en-US" sz="2400" b="1" dirty="0">
                <a:solidFill>
                  <a:srgbClr val="FFC000"/>
                </a:solidFill>
              </a:rPr>
              <a:t> </a:t>
            </a:r>
            <a:r>
              <a:rPr lang="en-US" sz="2400" b="1" dirty="0" err="1">
                <a:solidFill>
                  <a:srgbClr val="FFC000"/>
                </a:solidFill>
              </a:rPr>
              <a:t>এবং</a:t>
            </a:r>
            <a:r>
              <a:rPr lang="en-US" sz="2400" b="1" dirty="0">
                <a:solidFill>
                  <a:srgbClr val="FFC000"/>
                </a:solidFill>
              </a:rPr>
              <a:t> </a:t>
            </a:r>
            <a:r>
              <a:rPr lang="en-US" sz="2400" b="1" dirty="0" err="1">
                <a:solidFill>
                  <a:srgbClr val="FFC000"/>
                </a:solidFill>
              </a:rPr>
              <a:t>সার্কুলেশন</a:t>
            </a:r>
            <a:r>
              <a:rPr lang="en-US" sz="2400" b="1" dirty="0">
                <a:solidFill>
                  <a:srgbClr val="FFC000"/>
                </a:solidFill>
              </a:rPr>
              <a:t> </a:t>
            </a:r>
            <a:r>
              <a:rPr lang="en-US" sz="2400" b="1" dirty="0" err="1">
                <a:solidFill>
                  <a:srgbClr val="FFC000"/>
                </a:solidFill>
              </a:rPr>
              <a:t>এর</a:t>
            </a:r>
            <a:r>
              <a:rPr lang="en-US" sz="2400" b="1" dirty="0">
                <a:solidFill>
                  <a:srgbClr val="FFC000"/>
                </a:solidFill>
              </a:rPr>
              <a:t> </a:t>
            </a:r>
            <a:r>
              <a:rPr lang="en-US" sz="2400" b="1" dirty="0" err="1">
                <a:solidFill>
                  <a:srgbClr val="FFC000"/>
                </a:solidFill>
              </a:rPr>
              <a:t>জন্য</a:t>
            </a:r>
            <a:r>
              <a:rPr lang="en-US" sz="2400" b="1" dirty="0">
                <a:solidFill>
                  <a:srgbClr val="FFC000"/>
                </a:solidFill>
              </a:rPr>
              <a:t> </a:t>
            </a:r>
            <a:r>
              <a:rPr lang="en-US" sz="2400" b="1" dirty="0" err="1">
                <a:solidFill>
                  <a:srgbClr val="FFC000"/>
                </a:solidFill>
              </a:rPr>
              <a:t>এটি</a:t>
            </a:r>
            <a:r>
              <a:rPr lang="en-US" sz="2400" b="1" dirty="0">
                <a:solidFill>
                  <a:srgbClr val="FFC000"/>
                </a:solidFill>
              </a:rPr>
              <a:t> </a:t>
            </a:r>
            <a:r>
              <a:rPr lang="en-US" sz="2400" b="1" dirty="0" err="1">
                <a:solidFill>
                  <a:srgbClr val="FFC000"/>
                </a:solidFill>
              </a:rPr>
              <a:t>কাজ</a:t>
            </a:r>
            <a:r>
              <a:rPr lang="en-US" sz="2400" b="1" dirty="0">
                <a:solidFill>
                  <a:srgbClr val="FFC000"/>
                </a:solidFill>
              </a:rPr>
              <a:t> </a:t>
            </a:r>
            <a:r>
              <a:rPr lang="en-US" sz="2400" b="1" dirty="0" err="1">
                <a:solidFill>
                  <a:srgbClr val="FFC000"/>
                </a:solidFill>
              </a:rPr>
              <a:t>করে</a:t>
            </a:r>
            <a:r>
              <a:rPr lang="en-US" sz="2400" b="1" dirty="0">
                <a:solidFill>
                  <a:srgbClr val="FFC000"/>
                </a:solidFill>
              </a:rPr>
              <a:t> </a:t>
            </a:r>
            <a:r>
              <a:rPr lang="en-US" sz="2400" b="1" dirty="0" err="1">
                <a:solidFill>
                  <a:srgbClr val="FFC000"/>
                </a:solidFill>
              </a:rPr>
              <a:t>থাকে</a:t>
            </a:r>
            <a:endParaRPr lang="en-US" sz="2400" b="1" dirty="0">
              <a:solidFill>
                <a:srgbClr val="FFC000"/>
              </a:solidFill>
            </a:endParaRPr>
          </a:p>
          <a:p>
            <a:r>
              <a:rPr lang="en-US" sz="2400" b="1" dirty="0">
                <a:solidFill>
                  <a:srgbClr val="FFC000"/>
                </a:solidFill>
              </a:rPr>
              <a:t>২. </a:t>
            </a:r>
            <a:r>
              <a:rPr lang="en-US" sz="2400" b="1" dirty="0" err="1">
                <a:solidFill>
                  <a:srgbClr val="FFC000"/>
                </a:solidFill>
              </a:rPr>
              <a:t>মাটির</a:t>
            </a:r>
            <a:r>
              <a:rPr lang="en-US" sz="2400" b="1" dirty="0">
                <a:solidFill>
                  <a:srgbClr val="FFC000"/>
                </a:solidFill>
              </a:rPr>
              <a:t> </a:t>
            </a:r>
            <a:r>
              <a:rPr lang="en-US" sz="2400" b="1" dirty="0" err="1">
                <a:solidFill>
                  <a:srgbClr val="FFC000"/>
                </a:solidFill>
              </a:rPr>
              <a:t>হাড়ি</a:t>
            </a:r>
            <a:r>
              <a:rPr lang="en-US" sz="2400" b="1" dirty="0">
                <a:solidFill>
                  <a:srgbClr val="FFC000"/>
                </a:solidFill>
              </a:rPr>
              <a:t>: </a:t>
            </a:r>
            <a:r>
              <a:rPr lang="en-US" sz="2400" b="1" dirty="0" err="1">
                <a:solidFill>
                  <a:srgbClr val="FFC000"/>
                </a:solidFill>
              </a:rPr>
              <a:t>পানি</a:t>
            </a:r>
            <a:r>
              <a:rPr lang="en-US" sz="2400" b="1" dirty="0">
                <a:solidFill>
                  <a:srgbClr val="FFC000"/>
                </a:solidFill>
              </a:rPr>
              <a:t> </a:t>
            </a:r>
            <a:r>
              <a:rPr lang="en-US" sz="2400" b="1" dirty="0" err="1">
                <a:solidFill>
                  <a:srgbClr val="FFC000"/>
                </a:solidFill>
              </a:rPr>
              <a:t>ধরে</a:t>
            </a:r>
            <a:r>
              <a:rPr lang="en-US" sz="2400" b="1" dirty="0">
                <a:solidFill>
                  <a:srgbClr val="FFC000"/>
                </a:solidFill>
              </a:rPr>
              <a:t> </a:t>
            </a:r>
            <a:r>
              <a:rPr lang="en-US" sz="2400" b="1" dirty="0" err="1">
                <a:solidFill>
                  <a:srgbClr val="FFC000"/>
                </a:solidFill>
              </a:rPr>
              <a:t>রাখা</a:t>
            </a:r>
            <a:r>
              <a:rPr lang="en-US" sz="2400" b="1" dirty="0">
                <a:solidFill>
                  <a:srgbClr val="FFC000"/>
                </a:solidFill>
              </a:rPr>
              <a:t> ও </a:t>
            </a:r>
            <a:r>
              <a:rPr lang="en-US" sz="2400" b="1" dirty="0" err="1">
                <a:solidFill>
                  <a:srgbClr val="FFC000"/>
                </a:solidFill>
              </a:rPr>
              <a:t>ফিল্টার</a:t>
            </a:r>
            <a:r>
              <a:rPr lang="en-US" sz="2400" b="1" dirty="0">
                <a:solidFill>
                  <a:srgbClr val="FFC000"/>
                </a:solidFill>
              </a:rPr>
              <a:t> </a:t>
            </a:r>
            <a:r>
              <a:rPr lang="en-US" sz="2400" b="1" dirty="0" err="1">
                <a:solidFill>
                  <a:srgbClr val="FFC000"/>
                </a:solidFill>
              </a:rPr>
              <a:t>সংযোগের</a:t>
            </a:r>
            <a:r>
              <a:rPr lang="en-US" sz="2400" b="1" dirty="0">
                <a:solidFill>
                  <a:srgbClr val="FFC000"/>
                </a:solidFill>
              </a:rPr>
              <a:t> </a:t>
            </a:r>
            <a:r>
              <a:rPr lang="en-US" sz="2400" b="1" dirty="0" err="1">
                <a:solidFill>
                  <a:srgbClr val="FFC000"/>
                </a:solidFill>
              </a:rPr>
              <a:t>জন্য</a:t>
            </a:r>
            <a:r>
              <a:rPr lang="en-US" sz="2400" b="1" dirty="0">
                <a:solidFill>
                  <a:srgbClr val="FFC000"/>
                </a:solidFill>
              </a:rPr>
              <a:t> </a:t>
            </a:r>
            <a:r>
              <a:rPr lang="en-US" sz="2400" b="1" dirty="0" err="1">
                <a:solidFill>
                  <a:srgbClr val="FFC000"/>
                </a:solidFill>
              </a:rPr>
              <a:t>এটি</a:t>
            </a:r>
            <a:r>
              <a:rPr lang="en-US" sz="2400" b="1" dirty="0">
                <a:solidFill>
                  <a:srgbClr val="FFC000"/>
                </a:solidFill>
              </a:rPr>
              <a:t> </a:t>
            </a:r>
            <a:r>
              <a:rPr lang="en-US" sz="2400" b="1" dirty="0" err="1">
                <a:solidFill>
                  <a:srgbClr val="FFC000"/>
                </a:solidFill>
              </a:rPr>
              <a:t>কাজ</a:t>
            </a:r>
            <a:r>
              <a:rPr lang="en-US" sz="2400" b="1" dirty="0">
                <a:solidFill>
                  <a:srgbClr val="FFC000"/>
                </a:solidFill>
              </a:rPr>
              <a:t> </a:t>
            </a:r>
            <a:r>
              <a:rPr lang="en-US" sz="2400" b="1" dirty="0" err="1">
                <a:solidFill>
                  <a:srgbClr val="FFC000"/>
                </a:solidFill>
              </a:rPr>
              <a:t>করে</a:t>
            </a:r>
            <a:r>
              <a:rPr lang="en-US" sz="2400" b="1" dirty="0">
                <a:solidFill>
                  <a:srgbClr val="FFC000"/>
                </a:solidFill>
              </a:rPr>
              <a:t> </a:t>
            </a:r>
            <a:r>
              <a:rPr lang="en-US" sz="2400" b="1" dirty="0" err="1">
                <a:solidFill>
                  <a:srgbClr val="FFC000"/>
                </a:solidFill>
              </a:rPr>
              <a:t>থাকে</a:t>
            </a:r>
            <a:endParaRPr lang="en-US" sz="2400" b="1" dirty="0">
              <a:solidFill>
                <a:srgbClr val="FFC000"/>
              </a:solidFill>
            </a:endParaRPr>
          </a:p>
          <a:p>
            <a:r>
              <a:rPr lang="en-US" sz="2400" b="1" dirty="0">
                <a:solidFill>
                  <a:srgbClr val="FFC000"/>
                </a:solidFill>
              </a:rPr>
              <a:t>৩. </a:t>
            </a:r>
            <a:r>
              <a:rPr lang="en-US" sz="2400" b="1" dirty="0" err="1">
                <a:solidFill>
                  <a:srgbClr val="FFC000"/>
                </a:solidFill>
              </a:rPr>
              <a:t>ফিল্টার</a:t>
            </a:r>
            <a:r>
              <a:rPr lang="en-US" sz="2400" b="1" dirty="0">
                <a:solidFill>
                  <a:srgbClr val="FFC000"/>
                </a:solidFill>
              </a:rPr>
              <a:t>: </a:t>
            </a:r>
            <a:r>
              <a:rPr lang="en-US" sz="2400" b="1" dirty="0" err="1">
                <a:solidFill>
                  <a:srgbClr val="FFC000"/>
                </a:solidFill>
              </a:rPr>
              <a:t>প্রাকৃতিকভাবে</a:t>
            </a:r>
            <a:r>
              <a:rPr lang="en-US" sz="2400" b="1" dirty="0">
                <a:solidFill>
                  <a:srgbClr val="FFC000"/>
                </a:solidFill>
              </a:rPr>
              <a:t> </a:t>
            </a:r>
            <a:r>
              <a:rPr lang="en-US" sz="2400" b="1" dirty="0" err="1">
                <a:solidFill>
                  <a:srgbClr val="FFC000"/>
                </a:solidFill>
              </a:rPr>
              <a:t>তৈরী</a:t>
            </a:r>
            <a:r>
              <a:rPr lang="en-US" sz="2400" b="1" dirty="0">
                <a:solidFill>
                  <a:srgbClr val="FFC000"/>
                </a:solidFill>
              </a:rPr>
              <a:t> </a:t>
            </a:r>
            <a:r>
              <a:rPr lang="en-US" sz="2400" b="1" dirty="0" err="1">
                <a:solidFill>
                  <a:srgbClr val="FFC000"/>
                </a:solidFill>
              </a:rPr>
              <a:t>একটি</a:t>
            </a:r>
            <a:r>
              <a:rPr lang="en-US" sz="2400" b="1" dirty="0">
                <a:solidFill>
                  <a:srgbClr val="FFC000"/>
                </a:solidFill>
              </a:rPr>
              <a:t> </a:t>
            </a:r>
            <a:r>
              <a:rPr lang="en-US" sz="2400" b="1" dirty="0" err="1">
                <a:solidFill>
                  <a:srgbClr val="FFC000"/>
                </a:solidFill>
              </a:rPr>
              <a:t>ফিল্টার</a:t>
            </a:r>
            <a:r>
              <a:rPr lang="en-US" sz="2400" b="1" dirty="0">
                <a:solidFill>
                  <a:srgbClr val="FFC000"/>
                </a:solidFill>
              </a:rPr>
              <a:t> </a:t>
            </a:r>
            <a:r>
              <a:rPr lang="en-US" sz="2400" b="1" dirty="0" err="1">
                <a:solidFill>
                  <a:srgbClr val="FFC000"/>
                </a:solidFill>
              </a:rPr>
              <a:t>যা</a:t>
            </a:r>
            <a:r>
              <a:rPr lang="en-US" sz="2400" b="1" dirty="0">
                <a:solidFill>
                  <a:srgbClr val="FFC000"/>
                </a:solidFill>
              </a:rPr>
              <a:t> </a:t>
            </a:r>
            <a:r>
              <a:rPr lang="en-US" sz="2400" b="1" dirty="0" err="1">
                <a:solidFill>
                  <a:srgbClr val="FFC000"/>
                </a:solidFill>
              </a:rPr>
              <a:t>পানি</a:t>
            </a:r>
            <a:r>
              <a:rPr lang="en-US" sz="2400" b="1" dirty="0">
                <a:solidFill>
                  <a:srgbClr val="FFC000"/>
                </a:solidFill>
              </a:rPr>
              <a:t> </a:t>
            </a:r>
            <a:r>
              <a:rPr lang="en-US" sz="2400" b="1" dirty="0" err="1">
                <a:solidFill>
                  <a:srgbClr val="FFC000"/>
                </a:solidFill>
              </a:rPr>
              <a:t>নিরাপদ</a:t>
            </a:r>
            <a:r>
              <a:rPr lang="en-US" sz="2400" b="1" dirty="0">
                <a:solidFill>
                  <a:srgbClr val="FFC000"/>
                </a:solidFill>
              </a:rPr>
              <a:t> ও </a:t>
            </a:r>
            <a:r>
              <a:rPr lang="en-US" sz="2400" b="1" dirty="0" err="1">
                <a:solidFill>
                  <a:srgbClr val="FFC000"/>
                </a:solidFill>
              </a:rPr>
              <a:t>পরিষ্কার</a:t>
            </a:r>
            <a:r>
              <a:rPr lang="en-US" sz="2400" b="1" dirty="0">
                <a:solidFill>
                  <a:srgbClr val="FFC000"/>
                </a:solidFill>
              </a:rPr>
              <a:t> </a:t>
            </a:r>
            <a:r>
              <a:rPr lang="en-US" sz="2400" b="1" dirty="0" err="1">
                <a:solidFill>
                  <a:srgbClr val="FFC000"/>
                </a:solidFill>
              </a:rPr>
              <a:t>রাখে</a:t>
            </a:r>
            <a:endParaRPr lang="en-US" sz="2400" b="1" dirty="0">
              <a:solidFill>
                <a:srgbClr val="FFC000"/>
              </a:solidFill>
            </a:endParaRPr>
          </a:p>
          <a:p>
            <a:r>
              <a:rPr lang="en-US" sz="2400" b="1" dirty="0">
                <a:solidFill>
                  <a:srgbClr val="FFC000"/>
                </a:solidFill>
              </a:rPr>
              <a:t>    </a:t>
            </a:r>
            <a:r>
              <a:rPr lang="en-US" sz="2400" b="1" dirty="0" err="1">
                <a:solidFill>
                  <a:srgbClr val="FFC000"/>
                </a:solidFill>
              </a:rPr>
              <a:t>ফিল্টারের</a:t>
            </a:r>
            <a:r>
              <a:rPr lang="en-US" sz="2400" b="1" dirty="0">
                <a:solidFill>
                  <a:srgbClr val="FFC000"/>
                </a:solidFill>
              </a:rPr>
              <a:t> </a:t>
            </a:r>
            <a:r>
              <a:rPr lang="en-US" sz="2400" b="1" dirty="0" err="1">
                <a:solidFill>
                  <a:srgbClr val="FFC000"/>
                </a:solidFill>
              </a:rPr>
              <a:t>স্তর</a:t>
            </a:r>
            <a:r>
              <a:rPr lang="en-US" sz="2400" b="1" dirty="0">
                <a:solidFill>
                  <a:srgbClr val="FFC000"/>
                </a:solidFill>
              </a:rPr>
              <a:t>, </a:t>
            </a:r>
            <a:r>
              <a:rPr lang="en-US" sz="2400" b="1" dirty="0" err="1">
                <a:solidFill>
                  <a:srgbClr val="FFC000"/>
                </a:solidFill>
              </a:rPr>
              <a:t>সক্রিয়</a:t>
            </a:r>
            <a:r>
              <a:rPr lang="en-US" sz="2400" b="1" dirty="0">
                <a:solidFill>
                  <a:srgbClr val="FFC000"/>
                </a:solidFill>
              </a:rPr>
              <a:t> </a:t>
            </a:r>
            <a:r>
              <a:rPr lang="en-US" sz="2400" b="1" dirty="0" err="1">
                <a:solidFill>
                  <a:srgbClr val="FFC000"/>
                </a:solidFill>
              </a:rPr>
              <a:t>কাঠ</a:t>
            </a:r>
            <a:r>
              <a:rPr lang="en-US" sz="2400" b="1" dirty="0">
                <a:solidFill>
                  <a:srgbClr val="FFC000"/>
                </a:solidFill>
              </a:rPr>
              <a:t> </a:t>
            </a:r>
            <a:r>
              <a:rPr lang="en-US" sz="2400" b="1" dirty="0" err="1">
                <a:solidFill>
                  <a:srgbClr val="FFC000"/>
                </a:solidFill>
              </a:rPr>
              <a:t>কয়লা</a:t>
            </a:r>
            <a:r>
              <a:rPr lang="en-US" sz="2400" b="1" dirty="0">
                <a:solidFill>
                  <a:srgbClr val="FFC000"/>
                </a:solidFill>
              </a:rPr>
              <a:t>, </a:t>
            </a:r>
            <a:r>
              <a:rPr lang="en-US" sz="2400" b="1" dirty="0" err="1">
                <a:solidFill>
                  <a:srgbClr val="FFC000"/>
                </a:solidFill>
              </a:rPr>
              <a:t>নুড়ি</a:t>
            </a:r>
            <a:r>
              <a:rPr lang="en-US" sz="2400" b="1" dirty="0">
                <a:solidFill>
                  <a:srgbClr val="FFC000"/>
                </a:solidFill>
              </a:rPr>
              <a:t> </a:t>
            </a:r>
            <a:r>
              <a:rPr lang="en-US" sz="2400" b="1" dirty="0" err="1">
                <a:solidFill>
                  <a:srgbClr val="FFC000"/>
                </a:solidFill>
              </a:rPr>
              <a:t>পাথর</a:t>
            </a:r>
            <a:r>
              <a:rPr lang="en-US" sz="2400" b="1" dirty="0">
                <a:solidFill>
                  <a:srgbClr val="FFC000"/>
                </a:solidFill>
              </a:rPr>
              <a:t>, </a:t>
            </a:r>
            <a:r>
              <a:rPr lang="en-US" sz="2400" b="1" dirty="0" err="1">
                <a:solidFill>
                  <a:srgbClr val="FFC000"/>
                </a:solidFill>
              </a:rPr>
              <a:t>লালচে</a:t>
            </a:r>
            <a:r>
              <a:rPr lang="en-US" sz="2400" b="1" dirty="0">
                <a:solidFill>
                  <a:srgbClr val="FFC000"/>
                </a:solidFill>
              </a:rPr>
              <a:t> </a:t>
            </a:r>
            <a:r>
              <a:rPr lang="en-US" sz="2400" b="1" dirty="0" err="1">
                <a:solidFill>
                  <a:srgbClr val="FFC000"/>
                </a:solidFill>
              </a:rPr>
              <a:t>বালি</a:t>
            </a:r>
            <a:endParaRPr lang="en-US" sz="2400" b="1" dirty="0">
              <a:solidFill>
                <a:srgbClr val="FFC000"/>
              </a:solidFill>
            </a:endParaRPr>
          </a:p>
          <a:p>
            <a:r>
              <a:rPr lang="en-US" sz="2400" b="1" dirty="0">
                <a:solidFill>
                  <a:srgbClr val="FFC000"/>
                </a:solidFill>
              </a:rPr>
              <a:t>৪. </a:t>
            </a:r>
            <a:r>
              <a:rPr lang="en-US" sz="2400" b="1" dirty="0" err="1">
                <a:solidFill>
                  <a:srgbClr val="FFC000"/>
                </a:solidFill>
              </a:rPr>
              <a:t>একটি</a:t>
            </a:r>
            <a:r>
              <a:rPr lang="en-US" sz="2400" b="1" dirty="0">
                <a:solidFill>
                  <a:srgbClr val="FFC000"/>
                </a:solidFill>
              </a:rPr>
              <a:t> </a:t>
            </a:r>
            <a:r>
              <a:rPr lang="en-US" sz="2400" b="1" dirty="0" err="1">
                <a:solidFill>
                  <a:srgbClr val="FFC000"/>
                </a:solidFill>
              </a:rPr>
              <a:t>পানি</a:t>
            </a:r>
            <a:r>
              <a:rPr lang="en-US" sz="2400" b="1" dirty="0">
                <a:solidFill>
                  <a:srgbClr val="FFC000"/>
                </a:solidFill>
              </a:rPr>
              <a:t> </a:t>
            </a:r>
            <a:r>
              <a:rPr lang="en-US" sz="2400" b="1" dirty="0" err="1">
                <a:solidFill>
                  <a:srgbClr val="FFC000"/>
                </a:solidFill>
              </a:rPr>
              <a:t>রাখার</a:t>
            </a:r>
            <a:r>
              <a:rPr lang="en-US" sz="2400" b="1" dirty="0">
                <a:solidFill>
                  <a:srgbClr val="FFC000"/>
                </a:solidFill>
              </a:rPr>
              <a:t> </a:t>
            </a:r>
            <a:r>
              <a:rPr lang="en-US" sz="2400" b="1" dirty="0" err="1">
                <a:solidFill>
                  <a:srgbClr val="FFC000"/>
                </a:solidFill>
              </a:rPr>
              <a:t>ড্রাম</a:t>
            </a:r>
            <a:endParaRPr lang="en-US" sz="2400" b="1" dirty="0">
              <a:solidFill>
                <a:srgbClr val="FFC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45516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Ai background Images - Free Download on Freepik">
            <a:extLst>
              <a:ext uri="{FF2B5EF4-FFF2-40B4-BE49-F238E27FC236}">
                <a16:creationId xmlns:a16="http://schemas.microsoft.com/office/drawing/2014/main" id="{EB3CF876-B584-4D7E-91BE-AC837CCF7E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1219200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BF586B7-9E2E-4FB4-9BBC-4396D40307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3B4999-762B-4915-8404-B34FC3E20A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indent="-571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200" b="1" dirty="0" err="1">
                <a:solidFill>
                  <a:srgbClr val="FFC000"/>
                </a:solidFill>
                <a:effectLst/>
                <a:latin typeface="NikoshBAN"/>
                <a:ea typeface="Calibri" panose="020F0502020204030204" pitchFamily="34" charset="0"/>
                <a:cs typeface="Times New Roman" panose="02020603050405020304" pitchFamily="18" charset="0"/>
              </a:rPr>
              <a:t>উদ্ভাবনের</a:t>
            </a:r>
            <a:r>
              <a:rPr lang="en-US" sz="3200" b="1" dirty="0">
                <a:solidFill>
                  <a:srgbClr val="FFC000"/>
                </a:solidFill>
                <a:effectLst/>
                <a:latin typeface="NikoshBAN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C000"/>
                </a:solidFill>
                <a:effectLst/>
                <a:latin typeface="NikoshBAN"/>
                <a:ea typeface="Calibri" panose="020F0502020204030204" pitchFamily="34" charset="0"/>
                <a:cs typeface="Times New Roman" panose="02020603050405020304" pitchFamily="18" charset="0"/>
              </a:rPr>
              <a:t>উদ্দেশ্য</a:t>
            </a:r>
            <a:r>
              <a:rPr lang="en-US" sz="3200" b="1" dirty="0">
                <a:solidFill>
                  <a:srgbClr val="FFC000"/>
                </a:solidFill>
                <a:effectLst/>
                <a:latin typeface="NikoshBAN"/>
                <a:ea typeface="Calibri" panose="020F0502020204030204" pitchFamily="34" charset="0"/>
                <a:cs typeface="Times New Roman" panose="02020603050405020304" pitchFamily="18" charset="0"/>
              </a:rPr>
              <a:t> ও </a:t>
            </a:r>
            <a:r>
              <a:rPr lang="en-US" sz="3200" b="1" dirty="0" err="1">
                <a:solidFill>
                  <a:srgbClr val="FFC000"/>
                </a:solidFill>
                <a:effectLst/>
                <a:latin typeface="NikoshBAN"/>
                <a:ea typeface="Calibri" panose="020F0502020204030204" pitchFamily="34" charset="0"/>
                <a:cs typeface="Times New Roman" panose="02020603050405020304" pitchFamily="18" charset="0"/>
              </a:rPr>
              <a:t>ব্যবহার</a:t>
            </a:r>
            <a:r>
              <a:rPr lang="en-US" sz="3200" b="1" dirty="0">
                <a:solidFill>
                  <a:srgbClr val="FFC000"/>
                </a:solidFill>
                <a:effectLst/>
                <a:latin typeface="NikoshBAN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sz="3200" b="1" dirty="0">
              <a:solidFill>
                <a:srgbClr val="FFC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-571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200" b="1" dirty="0">
                <a:solidFill>
                  <a:srgbClr val="FFC000"/>
                </a:solidFill>
                <a:effectLst/>
                <a:latin typeface="Nirmala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ক. </a:t>
            </a:r>
            <a:r>
              <a:rPr lang="en-US" sz="3200" b="1" dirty="0" err="1">
                <a:solidFill>
                  <a:srgbClr val="FFC000"/>
                </a:solidFill>
                <a:effectLst/>
                <a:latin typeface="Nirmala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কম</a:t>
            </a:r>
            <a:r>
              <a:rPr lang="en-US" sz="3200" b="1" dirty="0">
                <a:solidFill>
                  <a:srgbClr val="FFC000"/>
                </a:solidFill>
                <a:effectLst/>
                <a:latin typeface="Nirmala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C000"/>
                </a:solidFill>
                <a:effectLst/>
                <a:latin typeface="Nirmala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বিদ্যুৎখরচ</a:t>
            </a:r>
            <a:endParaRPr lang="en-US" sz="3200" b="1" dirty="0">
              <a:solidFill>
                <a:srgbClr val="FFC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-571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200" b="1" dirty="0">
                <a:solidFill>
                  <a:srgbClr val="FFC000"/>
                </a:solidFill>
                <a:effectLst/>
                <a:latin typeface="Nirmala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খ. </a:t>
            </a:r>
            <a:r>
              <a:rPr lang="en-US" sz="3200" b="1" dirty="0" err="1">
                <a:solidFill>
                  <a:srgbClr val="FFC000"/>
                </a:solidFill>
                <a:effectLst/>
                <a:latin typeface="Nirmala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সহজে</a:t>
            </a:r>
            <a:r>
              <a:rPr lang="en-US" sz="3200" b="1" dirty="0">
                <a:solidFill>
                  <a:srgbClr val="FFC000"/>
                </a:solidFill>
                <a:effectLst/>
                <a:latin typeface="Nirmala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C000"/>
                </a:solidFill>
                <a:effectLst/>
                <a:latin typeface="Nirmala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বহনযোগ্য</a:t>
            </a:r>
            <a:endParaRPr lang="en-US" sz="3200" b="1" dirty="0">
              <a:solidFill>
                <a:srgbClr val="FFC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-571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200" b="1" dirty="0">
                <a:solidFill>
                  <a:srgbClr val="FFC000"/>
                </a:solidFill>
                <a:effectLst/>
                <a:latin typeface="Nirmala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গ. </a:t>
            </a:r>
            <a:r>
              <a:rPr lang="en-US" sz="3200" b="1" dirty="0" err="1">
                <a:solidFill>
                  <a:srgbClr val="FFC000"/>
                </a:solidFill>
                <a:effectLst/>
                <a:latin typeface="Nirmala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অল্প</a:t>
            </a:r>
            <a:r>
              <a:rPr lang="en-US" sz="3200" b="1" dirty="0">
                <a:solidFill>
                  <a:srgbClr val="FFC000"/>
                </a:solidFill>
                <a:effectLst/>
                <a:latin typeface="Nirmala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C000"/>
                </a:solidFill>
                <a:effectLst/>
                <a:latin typeface="Nirmala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স্থানের</a:t>
            </a:r>
            <a:r>
              <a:rPr lang="en-US" sz="3200" b="1" dirty="0">
                <a:solidFill>
                  <a:srgbClr val="FFC000"/>
                </a:solidFill>
                <a:effectLst/>
                <a:latin typeface="Nirmala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C000"/>
                </a:solidFill>
                <a:effectLst/>
                <a:latin typeface="Nirmala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জন্য</a:t>
            </a:r>
            <a:r>
              <a:rPr lang="en-US" sz="3200" b="1" dirty="0">
                <a:solidFill>
                  <a:srgbClr val="FFC000"/>
                </a:solidFill>
                <a:effectLst/>
                <a:latin typeface="Nirmala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C000"/>
                </a:solidFill>
                <a:effectLst/>
                <a:latin typeface="Nirmala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সুবিধাজনক</a:t>
            </a:r>
            <a:endParaRPr lang="en-US" sz="3200" b="1" dirty="0">
              <a:solidFill>
                <a:srgbClr val="FFC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-571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200" b="1" dirty="0">
                <a:solidFill>
                  <a:srgbClr val="FFC000"/>
                </a:solidFill>
                <a:effectLst/>
                <a:latin typeface="Nirmala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ঘ. </a:t>
            </a:r>
            <a:r>
              <a:rPr lang="en-US" sz="3200" b="1" dirty="0" err="1">
                <a:solidFill>
                  <a:srgbClr val="FFC000"/>
                </a:solidFill>
                <a:effectLst/>
                <a:latin typeface="Nirmala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আর্থিক</a:t>
            </a:r>
            <a:r>
              <a:rPr lang="en-US" sz="3200" b="1" dirty="0">
                <a:solidFill>
                  <a:srgbClr val="FFC000"/>
                </a:solidFill>
                <a:effectLst/>
                <a:latin typeface="Nirmala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C000"/>
                </a:solidFill>
                <a:effectLst/>
                <a:latin typeface="Nirmala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সাশ্রয়</a:t>
            </a:r>
            <a:endParaRPr lang="en-US" sz="3200" b="1" dirty="0">
              <a:solidFill>
                <a:srgbClr val="FFC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17177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FA6D53-4A70-41F3-B790-DEAD1F90D8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61872" y="1257300"/>
            <a:ext cx="9418320" cy="1371600"/>
          </a:xfrm>
        </p:spPr>
        <p:txBody>
          <a:bodyPr/>
          <a:lstStyle/>
          <a:p>
            <a:pPr algn="ctr"/>
            <a:r>
              <a:rPr lang="en-US" dirty="0" err="1"/>
              <a:t>ধন্যবাদ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4654962"/>
      </p:ext>
    </p:extLst>
  </p:cSld>
  <p:clrMapOvr>
    <a:masterClrMapping/>
  </p:clrMapOvr>
  <p:transition spd="slow">
    <p:randomBar dir="vert"/>
  </p:transition>
</p:sld>
</file>

<file path=ppt/theme/theme1.xml><?xml version="1.0" encoding="utf-8"?>
<a:theme xmlns:a="http://schemas.openxmlformats.org/drawingml/2006/main" name="View">
  <a:themeElements>
    <a:clrScheme name="View">
      <a:dk1>
        <a:srgbClr val="000000"/>
      </a:dk1>
      <a:lt1>
        <a:srgbClr val="FFFFFF"/>
      </a:lt1>
      <a:dk2>
        <a:srgbClr val="46464A"/>
      </a:dk2>
      <a:lt2>
        <a:srgbClr val="D6D3CC"/>
      </a:lt2>
      <a:accent1>
        <a:srgbClr val="6F6F74"/>
      </a:accent1>
      <a:accent2>
        <a:srgbClr val="92A9B9"/>
      </a:accent2>
      <a:accent3>
        <a:srgbClr val="A7B789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TM03457515[[fn=View]]</Template>
  <TotalTime>66</TotalTime>
  <Words>146</Words>
  <Application>Microsoft Office PowerPoint</Application>
  <PresentationFormat>Widescreen</PresentationFormat>
  <Paragraphs>21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Calibri</vt:lpstr>
      <vt:lpstr>Century Schoolbook</vt:lpstr>
      <vt:lpstr>NikoshBAN</vt:lpstr>
      <vt:lpstr>Nirmala UI</vt:lpstr>
      <vt:lpstr>Wingdings 2</vt:lpstr>
      <vt:lpstr>View</vt:lpstr>
      <vt:lpstr>প্রজেক্ট নাম:  বহনযোগ্য এয়ার কুলার ও প্রাকৃতিক উপায়ে সুপেয় পানি</vt:lpstr>
      <vt:lpstr>PowerPoint Presentation</vt:lpstr>
      <vt:lpstr>কার্যক্রমের বর্ণনা</vt:lpstr>
      <vt:lpstr>প্রয়োজনীয় উপকরণ:</vt:lpstr>
      <vt:lpstr>PowerPoint Presentation</vt:lpstr>
      <vt:lpstr>ধন্যবাদ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hp</cp:lastModifiedBy>
  <cp:revision>15</cp:revision>
  <dcterms:created xsi:type="dcterms:W3CDTF">2025-09-24T09:44:58Z</dcterms:created>
  <dcterms:modified xsi:type="dcterms:W3CDTF">2025-09-25T06:20:45Z</dcterms:modified>
</cp:coreProperties>
</file>