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4" r:id="rId7"/>
    <p:sldId id="265"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60"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76F52-8B30-4C20-A272-BFA607F1AB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270E53B-49CA-4A7C-811C-73AAA9227153}">
      <dgm:prSet phldrT="[Text]"/>
      <dgm:spPr>
        <a:solidFill>
          <a:srgbClr val="FF0000"/>
        </a:solidFill>
      </dgm:spPr>
      <dgm:t>
        <a:bodyPr/>
        <a:lstStyle/>
        <a:p>
          <a:r>
            <a:rPr lang="en-US" dirty="0" err="1" smtClean="0"/>
            <a:t>ভাষা</a:t>
          </a:r>
          <a:r>
            <a:rPr lang="en-US" dirty="0" smtClean="0"/>
            <a:t> </a:t>
          </a:r>
          <a:r>
            <a:rPr lang="en-US" dirty="0" err="1" smtClean="0"/>
            <a:t>আন্দলনের</a:t>
          </a:r>
          <a:r>
            <a:rPr lang="en-US" dirty="0" smtClean="0"/>
            <a:t> </a:t>
          </a:r>
          <a:r>
            <a:rPr lang="en-US" dirty="0" err="1" smtClean="0"/>
            <a:t>কারন</a:t>
          </a:r>
          <a:r>
            <a:rPr lang="en-US" dirty="0" smtClean="0"/>
            <a:t>.</a:t>
          </a:r>
          <a:endParaRPr lang="en-US" dirty="0"/>
        </a:p>
      </dgm:t>
    </dgm:pt>
    <dgm:pt modelId="{796D71EC-CAD2-4AD3-B56C-26A85D0B6FA7}" type="parTrans" cxnId="{49430EDA-3435-4E7A-9F9C-B2149563FEA1}">
      <dgm:prSet/>
      <dgm:spPr/>
      <dgm:t>
        <a:bodyPr/>
        <a:lstStyle/>
        <a:p>
          <a:endParaRPr lang="en-US"/>
        </a:p>
      </dgm:t>
    </dgm:pt>
    <dgm:pt modelId="{C19B56E4-FE47-417C-952D-9C4C31192A49}" type="sibTrans" cxnId="{49430EDA-3435-4E7A-9F9C-B2149563FEA1}">
      <dgm:prSet/>
      <dgm:spPr/>
      <dgm:t>
        <a:bodyPr/>
        <a:lstStyle/>
        <a:p>
          <a:endParaRPr lang="en-US"/>
        </a:p>
      </dgm:t>
    </dgm:pt>
    <dgm:pt modelId="{E9E73E5C-E09C-4C85-AFBD-08C9A0D5CA9F}">
      <dgm:prSet phldrT="[Text]"/>
      <dgm:spPr>
        <a:solidFill>
          <a:srgbClr val="00B050"/>
        </a:solidFill>
      </dgm:spPr>
      <dgm:t>
        <a:bodyPr/>
        <a:lstStyle/>
        <a:p>
          <a:r>
            <a:rPr lang="en-US" dirty="0" err="1" smtClean="0"/>
            <a:t>ভাষা</a:t>
          </a:r>
          <a:r>
            <a:rPr lang="en-US" dirty="0" smtClean="0"/>
            <a:t> </a:t>
          </a:r>
          <a:r>
            <a:rPr lang="en-US" dirty="0" err="1" smtClean="0"/>
            <a:t>আন্দলনের</a:t>
          </a:r>
          <a:r>
            <a:rPr lang="en-US" dirty="0" smtClean="0"/>
            <a:t> </a:t>
          </a:r>
          <a:r>
            <a:rPr lang="en-US" dirty="0" err="1" smtClean="0"/>
            <a:t>ইতিহাস</a:t>
          </a:r>
          <a:endParaRPr lang="en-US" dirty="0"/>
        </a:p>
      </dgm:t>
    </dgm:pt>
    <dgm:pt modelId="{F251EF04-C552-4925-AD51-35E40A9E53F9}" type="parTrans" cxnId="{BE0A1CFE-D7BD-4484-AC5E-5D894AFA117B}">
      <dgm:prSet/>
      <dgm:spPr/>
      <dgm:t>
        <a:bodyPr/>
        <a:lstStyle/>
        <a:p>
          <a:endParaRPr lang="en-US"/>
        </a:p>
      </dgm:t>
    </dgm:pt>
    <dgm:pt modelId="{EA2610BD-EF57-410B-BC12-7548889DBB75}" type="sibTrans" cxnId="{BE0A1CFE-D7BD-4484-AC5E-5D894AFA117B}">
      <dgm:prSet/>
      <dgm:spPr/>
      <dgm:t>
        <a:bodyPr/>
        <a:lstStyle/>
        <a:p>
          <a:endParaRPr lang="en-US"/>
        </a:p>
      </dgm:t>
    </dgm:pt>
    <dgm:pt modelId="{A08E41B5-EC49-4BAC-96F7-7775B9196B82}">
      <dgm:prSet phldrT="[Text]"/>
      <dgm:spPr>
        <a:solidFill>
          <a:srgbClr val="00B0F0"/>
        </a:solidFill>
      </dgm:spPr>
      <dgm:t>
        <a:bodyPr/>
        <a:lstStyle/>
        <a:p>
          <a:r>
            <a:rPr lang="en-US" dirty="0" err="1" smtClean="0"/>
            <a:t>ভাষা</a:t>
          </a:r>
          <a:r>
            <a:rPr lang="en-US" dirty="0" smtClean="0"/>
            <a:t> </a:t>
          </a:r>
          <a:r>
            <a:rPr lang="en-US" dirty="0" err="1" smtClean="0"/>
            <a:t>আন্দলনে</a:t>
          </a:r>
          <a:r>
            <a:rPr lang="en-US" dirty="0" smtClean="0"/>
            <a:t> </a:t>
          </a:r>
          <a:r>
            <a:rPr lang="en-US" dirty="0" err="1" smtClean="0"/>
            <a:t>শহীদের</a:t>
          </a:r>
          <a:r>
            <a:rPr lang="en-US" dirty="0" smtClean="0"/>
            <a:t> </a:t>
          </a:r>
          <a:r>
            <a:rPr lang="en-US" dirty="0" err="1" smtClean="0"/>
            <a:t>সংখা</a:t>
          </a:r>
          <a:endParaRPr lang="en-US" dirty="0"/>
        </a:p>
      </dgm:t>
    </dgm:pt>
    <dgm:pt modelId="{BF682BE1-7C84-4ABB-AECF-113AEF1E8266}" type="parTrans" cxnId="{3B208341-F42C-4CF1-950B-BDA84E6EFB74}">
      <dgm:prSet/>
      <dgm:spPr/>
      <dgm:t>
        <a:bodyPr/>
        <a:lstStyle/>
        <a:p>
          <a:endParaRPr lang="en-US"/>
        </a:p>
      </dgm:t>
    </dgm:pt>
    <dgm:pt modelId="{B4D5C5BE-28F4-4738-B442-4ED6F08929EC}" type="sibTrans" cxnId="{3B208341-F42C-4CF1-950B-BDA84E6EFB74}">
      <dgm:prSet/>
      <dgm:spPr/>
      <dgm:t>
        <a:bodyPr/>
        <a:lstStyle/>
        <a:p>
          <a:endParaRPr lang="en-US"/>
        </a:p>
      </dgm:t>
    </dgm:pt>
    <dgm:pt modelId="{76EEE838-D57E-44F6-9CBA-420C1DB7CD80}">
      <dgm:prSet phldrT="[Text]"/>
      <dgm:spPr>
        <a:solidFill>
          <a:srgbClr val="92D050"/>
        </a:solidFill>
      </dgm:spPr>
      <dgm:t>
        <a:bodyPr/>
        <a:lstStyle/>
        <a:p>
          <a:r>
            <a:rPr lang="en-US" dirty="0" err="1" smtClean="0"/>
            <a:t>ভাষা</a:t>
          </a:r>
          <a:r>
            <a:rPr lang="en-US" dirty="0" smtClean="0"/>
            <a:t> </a:t>
          </a:r>
          <a:r>
            <a:rPr lang="en-US" dirty="0" err="1" smtClean="0"/>
            <a:t>আন্দলনের</a:t>
          </a:r>
          <a:r>
            <a:rPr lang="en-US" dirty="0" smtClean="0"/>
            <a:t> </a:t>
          </a:r>
          <a:r>
            <a:rPr lang="en-US" dirty="0" err="1" smtClean="0"/>
            <a:t>অর্জন</a:t>
          </a:r>
          <a:r>
            <a:rPr lang="en-US" dirty="0" smtClean="0"/>
            <a:t>  </a:t>
          </a:r>
          <a:endParaRPr lang="en-US" dirty="0"/>
        </a:p>
      </dgm:t>
    </dgm:pt>
    <dgm:pt modelId="{6C4BD2EB-C45D-46C4-BC8E-1EBB7908D657}" type="parTrans" cxnId="{83390343-4AF3-4D5D-AC8A-10A5C1447B98}">
      <dgm:prSet/>
      <dgm:spPr/>
      <dgm:t>
        <a:bodyPr/>
        <a:lstStyle/>
        <a:p>
          <a:endParaRPr lang="en-US"/>
        </a:p>
      </dgm:t>
    </dgm:pt>
    <dgm:pt modelId="{43329484-C19C-4A0F-850A-1D5ECCA3A6C6}" type="sibTrans" cxnId="{83390343-4AF3-4D5D-AC8A-10A5C1447B98}">
      <dgm:prSet/>
      <dgm:spPr/>
      <dgm:t>
        <a:bodyPr/>
        <a:lstStyle/>
        <a:p>
          <a:endParaRPr lang="en-US"/>
        </a:p>
      </dgm:t>
    </dgm:pt>
    <dgm:pt modelId="{1094FA58-9FF4-47E6-A2A0-D77A138C63FC}">
      <dgm:prSet/>
      <dgm:spPr>
        <a:solidFill>
          <a:srgbClr val="FFC000"/>
        </a:solidFill>
      </dgm:spPr>
      <dgm:t>
        <a:bodyPr/>
        <a:lstStyle/>
        <a:p>
          <a:r>
            <a:rPr lang="en-US" dirty="0" err="1" smtClean="0"/>
            <a:t>ভাষা</a:t>
          </a:r>
          <a:r>
            <a:rPr lang="en-US" dirty="0" smtClean="0"/>
            <a:t> </a:t>
          </a:r>
          <a:r>
            <a:rPr lang="en-US" dirty="0" err="1" smtClean="0"/>
            <a:t>আন্দলনের</a:t>
          </a:r>
          <a:r>
            <a:rPr lang="en-US" dirty="0" smtClean="0"/>
            <a:t> </a:t>
          </a:r>
          <a:r>
            <a:rPr lang="en-US" dirty="0" err="1" smtClean="0"/>
            <a:t>ফলাফল</a:t>
          </a:r>
          <a:endParaRPr lang="en-US" dirty="0"/>
        </a:p>
      </dgm:t>
    </dgm:pt>
    <dgm:pt modelId="{886C8A25-116A-4CAC-9C22-2DCE07095B0A}" type="parTrans" cxnId="{77CBF07D-24C2-4AF0-9C72-146CD9529FC5}">
      <dgm:prSet/>
      <dgm:spPr/>
      <dgm:t>
        <a:bodyPr/>
        <a:lstStyle/>
        <a:p>
          <a:endParaRPr lang="en-US"/>
        </a:p>
      </dgm:t>
    </dgm:pt>
    <dgm:pt modelId="{A00D7F10-DC1C-42AE-9A65-6A86B460EFEA}" type="sibTrans" cxnId="{77CBF07D-24C2-4AF0-9C72-146CD9529FC5}">
      <dgm:prSet/>
      <dgm:spPr/>
      <dgm:t>
        <a:bodyPr/>
        <a:lstStyle/>
        <a:p>
          <a:endParaRPr lang="en-US"/>
        </a:p>
      </dgm:t>
    </dgm:pt>
    <dgm:pt modelId="{2D6FBC34-2862-4A07-9A67-1BFE09675160}" type="pres">
      <dgm:prSet presAssocID="{CC376F52-8B30-4C20-A272-BFA607F1ABC7}" presName="diagram" presStyleCnt="0">
        <dgm:presLayoutVars>
          <dgm:dir/>
          <dgm:resizeHandles val="exact"/>
        </dgm:presLayoutVars>
      </dgm:prSet>
      <dgm:spPr/>
      <dgm:t>
        <a:bodyPr/>
        <a:lstStyle/>
        <a:p>
          <a:endParaRPr lang="en-US"/>
        </a:p>
      </dgm:t>
    </dgm:pt>
    <dgm:pt modelId="{AF7795B3-3EA3-4D1A-AA36-5C09EC534D53}" type="pres">
      <dgm:prSet presAssocID="{8270E53B-49CA-4A7C-811C-73AAA9227153}" presName="node" presStyleLbl="node1" presStyleIdx="0" presStyleCnt="5" custLinFactNeighborX="-610" custLinFactNeighborY="6104">
        <dgm:presLayoutVars>
          <dgm:bulletEnabled val="1"/>
        </dgm:presLayoutVars>
      </dgm:prSet>
      <dgm:spPr/>
      <dgm:t>
        <a:bodyPr/>
        <a:lstStyle/>
        <a:p>
          <a:endParaRPr lang="en-US"/>
        </a:p>
      </dgm:t>
    </dgm:pt>
    <dgm:pt modelId="{39172766-2F34-493E-B368-F7C72F7DF78F}" type="pres">
      <dgm:prSet presAssocID="{C19B56E4-FE47-417C-952D-9C4C31192A49}" presName="sibTrans" presStyleCnt="0"/>
      <dgm:spPr/>
    </dgm:pt>
    <dgm:pt modelId="{2B50F08B-FCC4-4A42-9DE7-40B9AA7CAD13}" type="pres">
      <dgm:prSet presAssocID="{E9E73E5C-E09C-4C85-AFBD-08C9A0D5CA9F}" presName="node" presStyleLbl="node1" presStyleIdx="1" presStyleCnt="5" custLinFactNeighborX="-610" custLinFactNeighborY="3052">
        <dgm:presLayoutVars>
          <dgm:bulletEnabled val="1"/>
        </dgm:presLayoutVars>
      </dgm:prSet>
      <dgm:spPr/>
      <dgm:t>
        <a:bodyPr/>
        <a:lstStyle/>
        <a:p>
          <a:endParaRPr lang="en-US"/>
        </a:p>
      </dgm:t>
    </dgm:pt>
    <dgm:pt modelId="{05B42572-C7B9-4E43-A22D-A5130F4E9684}" type="pres">
      <dgm:prSet presAssocID="{EA2610BD-EF57-410B-BC12-7548889DBB75}" presName="sibTrans" presStyleCnt="0"/>
      <dgm:spPr/>
    </dgm:pt>
    <dgm:pt modelId="{8FE29CEE-FD96-4994-B7E5-789265C3A7DB}" type="pres">
      <dgm:prSet presAssocID="{A08E41B5-EC49-4BAC-96F7-7775B9196B82}" presName="node" presStyleLbl="node1" presStyleIdx="2" presStyleCnt="5" custLinFactNeighborX="-2441" custLinFactNeighborY="-2034">
        <dgm:presLayoutVars>
          <dgm:bulletEnabled val="1"/>
        </dgm:presLayoutVars>
      </dgm:prSet>
      <dgm:spPr/>
      <dgm:t>
        <a:bodyPr/>
        <a:lstStyle/>
        <a:p>
          <a:endParaRPr lang="en-US"/>
        </a:p>
      </dgm:t>
    </dgm:pt>
    <dgm:pt modelId="{AC1D9EDC-C4DE-4C04-88C1-338B172E74F7}" type="pres">
      <dgm:prSet presAssocID="{B4D5C5BE-28F4-4738-B442-4ED6F08929EC}" presName="sibTrans" presStyleCnt="0"/>
      <dgm:spPr/>
    </dgm:pt>
    <dgm:pt modelId="{578AB5A3-AFFA-409A-87F2-3AB12AD10FEB}" type="pres">
      <dgm:prSet presAssocID="{1094FA58-9FF4-47E6-A2A0-D77A138C63FC}" presName="node" presStyleLbl="node1" presStyleIdx="3" presStyleCnt="5" custLinFactNeighborX="-861" custLinFactNeighborY="-1014">
        <dgm:presLayoutVars>
          <dgm:bulletEnabled val="1"/>
        </dgm:presLayoutVars>
      </dgm:prSet>
      <dgm:spPr/>
      <dgm:t>
        <a:bodyPr/>
        <a:lstStyle/>
        <a:p>
          <a:endParaRPr lang="en-US"/>
        </a:p>
      </dgm:t>
    </dgm:pt>
    <dgm:pt modelId="{1C9BCB7B-9B35-4810-B93F-892F0C7D55E9}" type="pres">
      <dgm:prSet presAssocID="{A00D7F10-DC1C-42AE-9A65-6A86B460EFEA}" presName="sibTrans" presStyleCnt="0"/>
      <dgm:spPr/>
    </dgm:pt>
    <dgm:pt modelId="{3887B377-6052-4FD4-8B1B-795754537E59}" type="pres">
      <dgm:prSet presAssocID="{76EEE838-D57E-44F6-9CBA-420C1DB7CD80}" presName="node" presStyleLbl="node1" presStyleIdx="4" presStyleCnt="5">
        <dgm:presLayoutVars>
          <dgm:bulletEnabled val="1"/>
        </dgm:presLayoutVars>
      </dgm:prSet>
      <dgm:spPr/>
      <dgm:t>
        <a:bodyPr/>
        <a:lstStyle/>
        <a:p>
          <a:endParaRPr lang="en-US"/>
        </a:p>
      </dgm:t>
    </dgm:pt>
  </dgm:ptLst>
  <dgm:cxnLst>
    <dgm:cxn modelId="{CFC86D2A-AC46-478C-A693-C4670BD053D3}" type="presOf" srcId="{8270E53B-49CA-4A7C-811C-73AAA9227153}" destId="{AF7795B3-3EA3-4D1A-AA36-5C09EC534D53}" srcOrd="0" destOrd="0" presId="urn:microsoft.com/office/officeart/2005/8/layout/default"/>
    <dgm:cxn modelId="{49430EDA-3435-4E7A-9F9C-B2149563FEA1}" srcId="{CC376F52-8B30-4C20-A272-BFA607F1ABC7}" destId="{8270E53B-49CA-4A7C-811C-73AAA9227153}" srcOrd="0" destOrd="0" parTransId="{796D71EC-CAD2-4AD3-B56C-26A85D0B6FA7}" sibTransId="{C19B56E4-FE47-417C-952D-9C4C31192A49}"/>
    <dgm:cxn modelId="{96AF2A9F-BD49-49F2-A3B8-20742CAEFA13}" type="presOf" srcId="{CC376F52-8B30-4C20-A272-BFA607F1ABC7}" destId="{2D6FBC34-2862-4A07-9A67-1BFE09675160}" srcOrd="0" destOrd="0" presId="urn:microsoft.com/office/officeart/2005/8/layout/default"/>
    <dgm:cxn modelId="{BE0A1CFE-D7BD-4484-AC5E-5D894AFA117B}" srcId="{CC376F52-8B30-4C20-A272-BFA607F1ABC7}" destId="{E9E73E5C-E09C-4C85-AFBD-08C9A0D5CA9F}" srcOrd="1" destOrd="0" parTransId="{F251EF04-C552-4925-AD51-35E40A9E53F9}" sibTransId="{EA2610BD-EF57-410B-BC12-7548889DBB75}"/>
    <dgm:cxn modelId="{83390343-4AF3-4D5D-AC8A-10A5C1447B98}" srcId="{CC376F52-8B30-4C20-A272-BFA607F1ABC7}" destId="{76EEE838-D57E-44F6-9CBA-420C1DB7CD80}" srcOrd="4" destOrd="0" parTransId="{6C4BD2EB-C45D-46C4-BC8E-1EBB7908D657}" sibTransId="{43329484-C19C-4A0F-850A-1D5ECCA3A6C6}"/>
    <dgm:cxn modelId="{7643E16F-A624-4996-8FAE-B96D10EEF592}" type="presOf" srcId="{E9E73E5C-E09C-4C85-AFBD-08C9A0D5CA9F}" destId="{2B50F08B-FCC4-4A42-9DE7-40B9AA7CAD13}" srcOrd="0" destOrd="0" presId="urn:microsoft.com/office/officeart/2005/8/layout/default"/>
    <dgm:cxn modelId="{3B208341-F42C-4CF1-950B-BDA84E6EFB74}" srcId="{CC376F52-8B30-4C20-A272-BFA607F1ABC7}" destId="{A08E41B5-EC49-4BAC-96F7-7775B9196B82}" srcOrd="2" destOrd="0" parTransId="{BF682BE1-7C84-4ABB-AECF-113AEF1E8266}" sibTransId="{B4D5C5BE-28F4-4738-B442-4ED6F08929EC}"/>
    <dgm:cxn modelId="{77CBF07D-24C2-4AF0-9C72-146CD9529FC5}" srcId="{CC376F52-8B30-4C20-A272-BFA607F1ABC7}" destId="{1094FA58-9FF4-47E6-A2A0-D77A138C63FC}" srcOrd="3" destOrd="0" parTransId="{886C8A25-116A-4CAC-9C22-2DCE07095B0A}" sibTransId="{A00D7F10-DC1C-42AE-9A65-6A86B460EFEA}"/>
    <dgm:cxn modelId="{092C015F-CCBF-47EC-9BC2-82C707F3B6B0}" type="presOf" srcId="{1094FA58-9FF4-47E6-A2A0-D77A138C63FC}" destId="{578AB5A3-AFFA-409A-87F2-3AB12AD10FEB}" srcOrd="0" destOrd="0" presId="urn:microsoft.com/office/officeart/2005/8/layout/default"/>
    <dgm:cxn modelId="{71AA0E72-60DE-4A5F-9D51-3412AED16D93}" type="presOf" srcId="{76EEE838-D57E-44F6-9CBA-420C1DB7CD80}" destId="{3887B377-6052-4FD4-8B1B-795754537E59}" srcOrd="0" destOrd="0" presId="urn:microsoft.com/office/officeart/2005/8/layout/default"/>
    <dgm:cxn modelId="{6ACD979B-B840-4412-B62E-93B544F3C6F9}" type="presOf" srcId="{A08E41B5-EC49-4BAC-96F7-7775B9196B82}" destId="{8FE29CEE-FD96-4994-B7E5-789265C3A7DB}" srcOrd="0" destOrd="0" presId="urn:microsoft.com/office/officeart/2005/8/layout/default"/>
    <dgm:cxn modelId="{5A1C232C-F334-4E13-9504-90CEE01EEB4A}" type="presParOf" srcId="{2D6FBC34-2862-4A07-9A67-1BFE09675160}" destId="{AF7795B3-3EA3-4D1A-AA36-5C09EC534D53}" srcOrd="0" destOrd="0" presId="urn:microsoft.com/office/officeart/2005/8/layout/default"/>
    <dgm:cxn modelId="{1ABFBF31-4AC9-4953-A7C5-9BE1A1771DC7}" type="presParOf" srcId="{2D6FBC34-2862-4A07-9A67-1BFE09675160}" destId="{39172766-2F34-493E-B368-F7C72F7DF78F}" srcOrd="1" destOrd="0" presId="urn:microsoft.com/office/officeart/2005/8/layout/default"/>
    <dgm:cxn modelId="{50FDED09-5626-4FA6-B48A-431B11DE96E4}" type="presParOf" srcId="{2D6FBC34-2862-4A07-9A67-1BFE09675160}" destId="{2B50F08B-FCC4-4A42-9DE7-40B9AA7CAD13}" srcOrd="2" destOrd="0" presId="urn:microsoft.com/office/officeart/2005/8/layout/default"/>
    <dgm:cxn modelId="{E8A135C1-18A5-433D-ACB5-A2959E1B909D}" type="presParOf" srcId="{2D6FBC34-2862-4A07-9A67-1BFE09675160}" destId="{05B42572-C7B9-4E43-A22D-A5130F4E9684}" srcOrd="3" destOrd="0" presId="urn:microsoft.com/office/officeart/2005/8/layout/default"/>
    <dgm:cxn modelId="{18FC3080-602F-4610-B304-82EDBA7C630E}" type="presParOf" srcId="{2D6FBC34-2862-4A07-9A67-1BFE09675160}" destId="{8FE29CEE-FD96-4994-B7E5-789265C3A7DB}" srcOrd="4" destOrd="0" presId="urn:microsoft.com/office/officeart/2005/8/layout/default"/>
    <dgm:cxn modelId="{1537DC84-8B20-4FA4-A12C-F9249029E777}" type="presParOf" srcId="{2D6FBC34-2862-4A07-9A67-1BFE09675160}" destId="{AC1D9EDC-C4DE-4C04-88C1-338B172E74F7}" srcOrd="5" destOrd="0" presId="urn:microsoft.com/office/officeart/2005/8/layout/default"/>
    <dgm:cxn modelId="{91BC2740-1620-4197-BD91-1B8CA133E742}" type="presParOf" srcId="{2D6FBC34-2862-4A07-9A67-1BFE09675160}" destId="{578AB5A3-AFFA-409A-87F2-3AB12AD10FEB}" srcOrd="6" destOrd="0" presId="urn:microsoft.com/office/officeart/2005/8/layout/default"/>
    <dgm:cxn modelId="{0CEE077C-4BC5-4C7A-A939-254389C09805}" type="presParOf" srcId="{2D6FBC34-2862-4A07-9A67-1BFE09675160}" destId="{1C9BCB7B-9B35-4810-B93F-892F0C7D55E9}" srcOrd="7" destOrd="0" presId="urn:microsoft.com/office/officeart/2005/8/layout/default"/>
    <dgm:cxn modelId="{AF79690D-964B-482E-8ED3-E7C3C29968DB}" type="presParOf" srcId="{2D6FBC34-2862-4A07-9A67-1BFE09675160}" destId="{3887B377-6052-4FD4-8B1B-795754537E5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795B3-3EA3-4D1A-AA36-5C09EC534D53}">
      <dsp:nvSpPr>
        <dsp:cNvPr id="0" name=""/>
        <dsp:cNvSpPr/>
      </dsp:nvSpPr>
      <dsp:spPr>
        <a:xfrm>
          <a:off x="883249" y="72238"/>
          <a:ext cx="1971262" cy="1182757"/>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ভাষা</a:t>
          </a:r>
          <a:r>
            <a:rPr lang="en-US" sz="2800" kern="1200" dirty="0" smtClean="0"/>
            <a:t> </a:t>
          </a:r>
          <a:r>
            <a:rPr lang="en-US" sz="2800" kern="1200" dirty="0" err="1" smtClean="0"/>
            <a:t>আন্দলনের</a:t>
          </a:r>
          <a:r>
            <a:rPr lang="en-US" sz="2800" kern="1200" dirty="0" smtClean="0"/>
            <a:t> </a:t>
          </a:r>
          <a:r>
            <a:rPr lang="en-US" sz="2800" kern="1200" dirty="0" err="1" smtClean="0"/>
            <a:t>কারন</a:t>
          </a:r>
          <a:r>
            <a:rPr lang="en-US" sz="2800" kern="1200" dirty="0" smtClean="0"/>
            <a:t>.</a:t>
          </a:r>
          <a:endParaRPr lang="en-US" sz="2800" kern="1200" dirty="0"/>
        </a:p>
      </dsp:txBody>
      <dsp:txXfrm>
        <a:off x="883249" y="72238"/>
        <a:ext cx="1971262" cy="1182757"/>
      </dsp:txXfrm>
    </dsp:sp>
    <dsp:sp modelId="{2B50F08B-FCC4-4A42-9DE7-40B9AA7CAD13}">
      <dsp:nvSpPr>
        <dsp:cNvPr id="0" name=""/>
        <dsp:cNvSpPr/>
      </dsp:nvSpPr>
      <dsp:spPr>
        <a:xfrm>
          <a:off x="3051638" y="36140"/>
          <a:ext cx="1971262" cy="118275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ভাষা</a:t>
          </a:r>
          <a:r>
            <a:rPr lang="en-US" sz="2800" kern="1200" dirty="0" smtClean="0"/>
            <a:t> </a:t>
          </a:r>
          <a:r>
            <a:rPr lang="en-US" sz="2800" kern="1200" dirty="0" err="1" smtClean="0"/>
            <a:t>আন্দলনের</a:t>
          </a:r>
          <a:r>
            <a:rPr lang="en-US" sz="2800" kern="1200" dirty="0" smtClean="0"/>
            <a:t> </a:t>
          </a:r>
          <a:r>
            <a:rPr lang="en-US" sz="2800" kern="1200" dirty="0" err="1" smtClean="0"/>
            <a:t>ইতিহাস</a:t>
          </a:r>
          <a:endParaRPr lang="en-US" sz="2800" kern="1200" dirty="0"/>
        </a:p>
      </dsp:txBody>
      <dsp:txXfrm>
        <a:off x="3051638" y="36140"/>
        <a:ext cx="1971262" cy="1182757"/>
      </dsp:txXfrm>
    </dsp:sp>
    <dsp:sp modelId="{8FE29CEE-FD96-4994-B7E5-789265C3A7DB}">
      <dsp:nvSpPr>
        <dsp:cNvPr id="0" name=""/>
        <dsp:cNvSpPr/>
      </dsp:nvSpPr>
      <dsp:spPr>
        <a:xfrm>
          <a:off x="5183933" y="0"/>
          <a:ext cx="1971262" cy="118275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ভাষা</a:t>
          </a:r>
          <a:r>
            <a:rPr lang="en-US" sz="2800" kern="1200" dirty="0" smtClean="0"/>
            <a:t> </a:t>
          </a:r>
          <a:r>
            <a:rPr lang="en-US" sz="2800" kern="1200" dirty="0" err="1" smtClean="0"/>
            <a:t>আন্দলনে</a:t>
          </a:r>
          <a:r>
            <a:rPr lang="en-US" sz="2800" kern="1200" dirty="0" smtClean="0"/>
            <a:t> </a:t>
          </a:r>
          <a:r>
            <a:rPr lang="en-US" sz="2800" kern="1200" dirty="0" err="1" smtClean="0"/>
            <a:t>শহীদের</a:t>
          </a:r>
          <a:r>
            <a:rPr lang="en-US" sz="2800" kern="1200" dirty="0" smtClean="0"/>
            <a:t> </a:t>
          </a:r>
          <a:r>
            <a:rPr lang="en-US" sz="2800" kern="1200" dirty="0" err="1" smtClean="0"/>
            <a:t>সংখা</a:t>
          </a:r>
          <a:endParaRPr lang="en-US" sz="2800" kern="1200" dirty="0"/>
        </a:p>
      </dsp:txBody>
      <dsp:txXfrm>
        <a:off x="5183933" y="0"/>
        <a:ext cx="1971262" cy="1182757"/>
      </dsp:txXfrm>
    </dsp:sp>
    <dsp:sp modelId="{578AB5A3-AFFA-409A-87F2-3AB12AD10FEB}">
      <dsp:nvSpPr>
        <dsp:cNvPr id="0" name=""/>
        <dsp:cNvSpPr/>
      </dsp:nvSpPr>
      <dsp:spPr>
        <a:xfrm>
          <a:off x="1962495" y="1367933"/>
          <a:ext cx="1971262" cy="1182757"/>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ভাষা</a:t>
          </a:r>
          <a:r>
            <a:rPr lang="en-US" sz="2800" kern="1200" dirty="0" smtClean="0"/>
            <a:t> </a:t>
          </a:r>
          <a:r>
            <a:rPr lang="en-US" sz="2800" kern="1200" dirty="0" err="1" smtClean="0"/>
            <a:t>আন্দলনের</a:t>
          </a:r>
          <a:r>
            <a:rPr lang="en-US" sz="2800" kern="1200" dirty="0" smtClean="0"/>
            <a:t> </a:t>
          </a:r>
          <a:r>
            <a:rPr lang="en-US" sz="2800" kern="1200" dirty="0" err="1" smtClean="0"/>
            <a:t>ফলাফল</a:t>
          </a:r>
          <a:endParaRPr lang="en-US" sz="2800" kern="1200" dirty="0"/>
        </a:p>
      </dsp:txBody>
      <dsp:txXfrm>
        <a:off x="1962495" y="1367933"/>
        <a:ext cx="1971262" cy="1182757"/>
      </dsp:txXfrm>
    </dsp:sp>
    <dsp:sp modelId="{3887B377-6052-4FD4-8B1B-795754537E59}">
      <dsp:nvSpPr>
        <dsp:cNvPr id="0" name=""/>
        <dsp:cNvSpPr/>
      </dsp:nvSpPr>
      <dsp:spPr>
        <a:xfrm>
          <a:off x="4147857" y="1379926"/>
          <a:ext cx="1971262" cy="118275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ভাষা</a:t>
          </a:r>
          <a:r>
            <a:rPr lang="en-US" sz="2800" kern="1200" dirty="0" smtClean="0"/>
            <a:t> </a:t>
          </a:r>
          <a:r>
            <a:rPr lang="en-US" sz="2800" kern="1200" dirty="0" err="1" smtClean="0"/>
            <a:t>আন্দলনের</a:t>
          </a:r>
          <a:r>
            <a:rPr lang="en-US" sz="2800" kern="1200" dirty="0" smtClean="0"/>
            <a:t> </a:t>
          </a:r>
          <a:r>
            <a:rPr lang="en-US" sz="2800" kern="1200" dirty="0" err="1" smtClean="0"/>
            <a:t>অর্জন</a:t>
          </a:r>
          <a:r>
            <a:rPr lang="en-US" sz="2800" kern="1200" dirty="0" smtClean="0"/>
            <a:t>  </a:t>
          </a:r>
          <a:endParaRPr lang="en-US" sz="2800" kern="1200" dirty="0"/>
        </a:p>
      </dsp:txBody>
      <dsp:txXfrm>
        <a:off x="4147857" y="1379926"/>
        <a:ext cx="1971262" cy="11827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3BEA6E-F6C4-4E78-9236-51B577F2D20E}"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396182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BEA6E-F6C4-4E78-9236-51B577F2D20E}"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426289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BEA6E-F6C4-4E78-9236-51B577F2D20E}"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209018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BEA6E-F6C4-4E78-9236-51B577F2D20E}"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393814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3BEA6E-F6C4-4E78-9236-51B577F2D20E}"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261669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3BEA6E-F6C4-4E78-9236-51B577F2D20E}"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238711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3BEA6E-F6C4-4E78-9236-51B577F2D20E}"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346336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3BEA6E-F6C4-4E78-9236-51B577F2D20E}"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33862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BEA6E-F6C4-4E78-9236-51B577F2D20E}"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255172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BEA6E-F6C4-4E78-9236-51B577F2D20E}"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99374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BEA6E-F6C4-4E78-9236-51B577F2D20E}"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F751F-9CD5-4D4F-A858-5D031C237720}" type="slidenum">
              <a:rPr lang="en-US" smtClean="0"/>
              <a:t>‹#›</a:t>
            </a:fld>
            <a:endParaRPr lang="en-US"/>
          </a:p>
        </p:txBody>
      </p:sp>
    </p:spTree>
    <p:extLst>
      <p:ext uri="{BB962C8B-B14F-4D97-AF65-F5344CB8AC3E}">
        <p14:creationId xmlns:p14="http://schemas.microsoft.com/office/powerpoint/2010/main" val="65691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BEA6E-F6C4-4E78-9236-51B577F2D20E}" type="datetimeFigureOut">
              <a:rPr lang="en-US" smtClean="0"/>
              <a:t>12/6/2025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F751F-9CD5-4D4F-A858-5D031C237720}" type="slidenum">
              <a:rPr lang="en-US" smtClean="0"/>
              <a:t>‹#›</a:t>
            </a:fld>
            <a:endParaRPr lang="en-US"/>
          </a:p>
        </p:txBody>
      </p:sp>
    </p:spTree>
    <p:extLst>
      <p:ext uri="{BB962C8B-B14F-4D97-AF65-F5344CB8AC3E}">
        <p14:creationId xmlns:p14="http://schemas.microsoft.com/office/powerpoint/2010/main" val="15363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10minuteschool.com/programs/158/gk-course-for-govt-job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hyperlink" Target="https://blog.10minuteschool.com/language-movemen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q=%E0%A6%AC%E0%A6%BE%E0%A6%99%E0%A6%BE%E0%A6%B2%E0%A6%BF%E0%A6%B0+%E0%A6%9A%E0%A7%87%E0%A6%A4%E0%A6%A8%E0%A6%BE&amp;oq=%E0%A6%82%E0%A6%B2%E0%A6%BE+%E0%A6%AD%E0%A6%BE%E0%A6%B8%E0%A6%BE%E0%A6%B0+%E0%A6%AE%E0%A7%81%E0%A6%B2%E0%A7%8D%E0%A6%B2%E0%A6%BE%E0%A7%9F%E0%A6%A8&amp;aqs=chrome..69i57j0i546i649j0i751l4.26479j0j9&amp;sourceid=chrome&amp;ie=UTF-8&amp;mstk=AUtExfCLkxpmC7Q6M-nN9wgchghipyu5dNfr7lGRKMSyqlcM_pmvvj6vCm1pbl_BId4c7iec8m4PzeQXeO_H7bapaFghlTbNPnyhQddHyiC6cLW38xBFIURODJvG8-IHjSMZews&amp;csui=3&amp;ved=2ahUKEwjVoa2h2KiRAxVfXWwGHVcvD7EQgK4QegQIARAD" TargetMode="External"/><Relationship Id="rId2" Type="http://schemas.openxmlformats.org/officeDocument/2006/relationships/hyperlink" Target="https://www.google.com/search?q=%E0%A6%B8%E0%A6%B0%E0%A7%8D%E0%A6%AC%E0%A6%B8%E0%A7%8D%E0%A6%A4%E0%A6%B0%E0%A7%87+%E0%A6%AA%E0%A7%8D%E0%A6%B0%E0%A6%AF%E0%A6%BC%E0%A7%8B%E0%A6%97&amp;oq=%E0%A6%82%E0%A6%B2%E0%A6%BE+%E0%A6%AD%E0%A6%BE%E0%A6%B8%E0%A6%BE%E0%A6%B0+%E0%A6%AE%E0%A7%81%E0%A6%B2%E0%A7%8D%E0%A6%B2%E0%A6%BE%E0%A7%9F%E0%A6%A8&amp;aqs=chrome..69i57j0i546i649j0i751l4.26479j0j9&amp;sourceid=chrome&amp;ie=UTF-8&amp;mstk=AUtExfCLkxpmC7Q6M-nN9wgchghipyu5dNfr7lGRKMSyqlcM_pmvvj6vCm1pbl_BId4c7iec8m4PzeQXeO_H7bapaFghlTbNPnyhQddHyiC6cLW38xBFIURODJvG8-IHjSMZews&amp;csui=3&amp;ved=2ahUKEwjVoa2h2KiRAxVfXWwGHVcvD7EQgK4QegQIARA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                </a:t>
            </a:r>
            <a:r>
              <a:rPr lang="en-US" b="1" dirty="0" err="1" smtClean="0"/>
              <a:t>বিসমিল্লা</a:t>
            </a:r>
            <a:r>
              <a:rPr lang="en-US" b="1" dirty="0" smtClean="0"/>
              <a:t> </a:t>
            </a:r>
            <a:r>
              <a:rPr lang="en-US" b="1" dirty="0" err="1" smtClean="0"/>
              <a:t>হির</a:t>
            </a:r>
            <a:r>
              <a:rPr lang="en-US" b="1" dirty="0" smtClean="0"/>
              <a:t> </a:t>
            </a:r>
            <a:r>
              <a:rPr lang="en-US" b="1" dirty="0" err="1" smtClean="0"/>
              <a:t>রাহমানির</a:t>
            </a:r>
            <a:r>
              <a:rPr lang="en-US" b="1" dirty="0" smtClean="0"/>
              <a:t> </a:t>
            </a:r>
            <a:r>
              <a:rPr lang="en-US" b="1" dirty="0" err="1" smtClean="0"/>
              <a:t>রাহিম</a:t>
            </a:r>
            <a:endParaRPr lang="en-US" b="1" dirty="0"/>
          </a:p>
        </p:txBody>
      </p:sp>
      <p:sp>
        <p:nvSpPr>
          <p:cNvPr id="3" name="Content Placeholder 2"/>
          <p:cNvSpPr>
            <a:spLocks noGrp="1"/>
          </p:cNvSpPr>
          <p:nvPr>
            <p:ph sz="half" idx="1"/>
          </p:nvPr>
        </p:nvSpPr>
        <p:spPr>
          <a:xfrm>
            <a:off x="930442" y="2635834"/>
            <a:ext cx="4916905" cy="3776997"/>
          </a:xfrm>
        </p:spPr>
        <p:txBody>
          <a:bodyPr/>
          <a:lstStyle/>
          <a:p>
            <a:endParaRPr lang="en-US" dirty="0"/>
          </a:p>
        </p:txBody>
      </p:sp>
      <p:sp>
        <p:nvSpPr>
          <p:cNvPr id="4" name="Content Placeholder 3"/>
          <p:cNvSpPr>
            <a:spLocks noGrp="1"/>
          </p:cNvSpPr>
          <p:nvPr>
            <p:ph sz="half" idx="2"/>
          </p:nvPr>
        </p:nvSpPr>
        <p:spPr>
          <a:xfrm>
            <a:off x="5847347" y="2635834"/>
            <a:ext cx="5053264" cy="3776997"/>
          </a:xfrm>
        </p:spPr>
        <p:txBody>
          <a:bodyPr/>
          <a:lstStyle/>
          <a:p>
            <a:endParaRPr lang="en-US" dirty="0"/>
          </a:p>
        </p:txBody>
      </p:sp>
      <p:sp>
        <p:nvSpPr>
          <p:cNvPr id="5" name="Rectangle 4"/>
          <p:cNvSpPr/>
          <p:nvPr/>
        </p:nvSpPr>
        <p:spPr>
          <a:xfrm>
            <a:off x="2959771" y="1690688"/>
            <a:ext cx="4523873" cy="7998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t>পরিচিতি</a:t>
            </a:r>
            <a:endParaRPr lang="en-US" sz="4000" b="1" dirty="0"/>
          </a:p>
        </p:txBody>
      </p:sp>
      <p:sp>
        <p:nvSpPr>
          <p:cNvPr id="6" name="Rectangle 5"/>
          <p:cNvSpPr/>
          <p:nvPr/>
        </p:nvSpPr>
        <p:spPr>
          <a:xfrm>
            <a:off x="1045744" y="2635834"/>
            <a:ext cx="4824663" cy="68488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শিক্ষক</a:t>
            </a:r>
            <a:r>
              <a:rPr lang="en-US" sz="3600" dirty="0" smtClean="0"/>
              <a:t> </a:t>
            </a:r>
            <a:r>
              <a:rPr lang="en-US" sz="3600" dirty="0" err="1" smtClean="0"/>
              <a:t>পরিচিতি</a:t>
            </a:r>
            <a:endParaRPr lang="en-US" sz="3600" dirty="0"/>
          </a:p>
        </p:txBody>
      </p:sp>
      <p:sp>
        <p:nvSpPr>
          <p:cNvPr id="7" name="Rectangle 6"/>
          <p:cNvSpPr/>
          <p:nvPr/>
        </p:nvSpPr>
        <p:spPr>
          <a:xfrm>
            <a:off x="5893467" y="2635834"/>
            <a:ext cx="4961024" cy="6848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বিষয়</a:t>
            </a:r>
            <a:r>
              <a:rPr lang="en-US" sz="3600" dirty="0" smtClean="0"/>
              <a:t> </a:t>
            </a:r>
            <a:r>
              <a:rPr lang="en-US" sz="3600" dirty="0" err="1" smtClean="0"/>
              <a:t>পরিচিতি</a:t>
            </a:r>
            <a:endParaRPr lang="en-US" sz="3600" dirty="0"/>
          </a:p>
        </p:txBody>
      </p:sp>
      <p:sp>
        <p:nvSpPr>
          <p:cNvPr id="19" name="Rectangle 18"/>
          <p:cNvSpPr/>
          <p:nvPr/>
        </p:nvSpPr>
        <p:spPr>
          <a:xfrm>
            <a:off x="6541168" y="3320716"/>
            <a:ext cx="3128211" cy="36314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বিষয়ঃ</a:t>
            </a:r>
            <a:r>
              <a:rPr lang="en-US" sz="2400" dirty="0" smtClean="0"/>
              <a:t> </a:t>
            </a:r>
            <a:r>
              <a:rPr lang="en-US" sz="2400" dirty="0" err="1" smtClean="0"/>
              <a:t>বাংলা</a:t>
            </a:r>
            <a:endParaRPr lang="en-US" sz="2400" dirty="0"/>
          </a:p>
        </p:txBody>
      </p:sp>
      <p:sp>
        <p:nvSpPr>
          <p:cNvPr id="20" name="Rectangle 19"/>
          <p:cNvSpPr/>
          <p:nvPr/>
        </p:nvSpPr>
        <p:spPr>
          <a:xfrm>
            <a:off x="6203280" y="3807972"/>
            <a:ext cx="3965406" cy="5296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অধ্যায়ঃআন্তর্জাতিক</a:t>
            </a:r>
            <a:r>
              <a:rPr lang="en-US" sz="2400" dirty="0" smtClean="0"/>
              <a:t> </a:t>
            </a:r>
            <a:r>
              <a:rPr lang="en-US" sz="2400" dirty="0" err="1" smtClean="0"/>
              <a:t>মাতরিভাষা</a:t>
            </a:r>
            <a:r>
              <a:rPr lang="en-US" sz="2400" dirty="0" smtClean="0"/>
              <a:t> </a:t>
            </a:r>
            <a:r>
              <a:rPr lang="en-US" sz="2400" dirty="0" err="1" smtClean="0"/>
              <a:t>দিবস</a:t>
            </a:r>
            <a:endParaRPr lang="en-US" sz="2400" dirty="0"/>
          </a:p>
        </p:txBody>
      </p:sp>
      <p:sp>
        <p:nvSpPr>
          <p:cNvPr id="22" name="Rectangle 21"/>
          <p:cNvSpPr/>
          <p:nvPr/>
        </p:nvSpPr>
        <p:spPr>
          <a:xfrm>
            <a:off x="6259424" y="4337591"/>
            <a:ext cx="2396895" cy="4413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পাঠঃ</a:t>
            </a:r>
            <a:r>
              <a:rPr lang="en-US" sz="2800" dirty="0" smtClean="0"/>
              <a:t> </a:t>
            </a:r>
            <a:r>
              <a:rPr lang="en-US" sz="2800" dirty="0" err="1" smtClean="0"/>
              <a:t>এক</a:t>
            </a:r>
            <a:r>
              <a:rPr lang="en-US" sz="2800" dirty="0" smtClean="0"/>
              <a:t> </a:t>
            </a:r>
            <a:r>
              <a:rPr lang="en-US" sz="2800" dirty="0" err="1" smtClean="0"/>
              <a:t>হতে</a:t>
            </a:r>
            <a:r>
              <a:rPr lang="en-US" sz="2800" dirty="0" smtClean="0"/>
              <a:t> </a:t>
            </a:r>
            <a:r>
              <a:rPr lang="en-US" sz="2800" dirty="0" err="1" smtClean="0"/>
              <a:t>পাঁচ</a:t>
            </a:r>
            <a:endParaRPr lang="en-US" sz="2800" dirty="0"/>
          </a:p>
        </p:txBody>
      </p:sp>
      <p:sp>
        <p:nvSpPr>
          <p:cNvPr id="23" name="Rounded Rectangle 22"/>
          <p:cNvSpPr/>
          <p:nvPr/>
        </p:nvSpPr>
        <p:spPr>
          <a:xfrm>
            <a:off x="6203280" y="4905834"/>
            <a:ext cx="2614863" cy="73812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তাং০৩</a:t>
            </a:r>
            <a:r>
              <a:rPr lang="en-US" sz="2800" dirty="0" smtClean="0"/>
              <a:t>/১২/২০২৫ </a:t>
            </a:r>
            <a:r>
              <a:rPr lang="en-US" sz="2800" dirty="0" err="1" smtClean="0"/>
              <a:t>ইং</a:t>
            </a:r>
            <a:endParaRPr lang="en-US" sz="2800" dirty="0" smtClean="0"/>
          </a:p>
          <a:p>
            <a:pPr algn="ctr"/>
            <a:r>
              <a:rPr lang="en-US" sz="2800" dirty="0" err="1" smtClean="0"/>
              <a:t>সময়ঃ৪০</a:t>
            </a:r>
            <a:r>
              <a:rPr lang="en-US" sz="2800" dirty="0" smtClean="0"/>
              <a:t> </a:t>
            </a:r>
            <a:r>
              <a:rPr lang="en-US" sz="2800" dirty="0" err="1" smtClean="0"/>
              <a:t>মিনিট</a:t>
            </a:r>
            <a:endParaRPr lang="en-US" sz="2800" dirty="0"/>
          </a:p>
        </p:txBody>
      </p:sp>
      <p:sp>
        <p:nvSpPr>
          <p:cNvPr id="8" name="Rectangle 7"/>
          <p:cNvSpPr/>
          <p:nvPr/>
        </p:nvSpPr>
        <p:spPr>
          <a:xfrm>
            <a:off x="1720213" y="3320716"/>
            <a:ext cx="3803283" cy="27084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মোঃ</a:t>
            </a:r>
            <a:r>
              <a:rPr lang="en-US" sz="2400" dirty="0"/>
              <a:t> </a:t>
            </a:r>
            <a:r>
              <a:rPr lang="en-US" sz="2400" dirty="0" err="1"/>
              <a:t>মোত্তাকিন</a:t>
            </a:r>
            <a:r>
              <a:rPr lang="en-US" sz="2400" dirty="0"/>
              <a:t> </a:t>
            </a:r>
            <a:r>
              <a:rPr lang="en-US" sz="2400" dirty="0" err="1" smtClean="0"/>
              <a:t>হোসেন</a:t>
            </a:r>
            <a:endParaRPr lang="en-US" sz="2400" dirty="0" smtClean="0"/>
          </a:p>
          <a:p>
            <a:pPr algn="ctr"/>
            <a:r>
              <a:rPr lang="en-US" sz="2400" dirty="0">
                <a:solidFill>
                  <a:srgbClr val="FFFF00"/>
                </a:solidFill>
              </a:rPr>
              <a:t> </a:t>
            </a:r>
            <a:r>
              <a:rPr lang="en-US" sz="2400" dirty="0" err="1" smtClean="0">
                <a:solidFill>
                  <a:srgbClr val="FFFF00"/>
                </a:solidFill>
              </a:rPr>
              <a:t>প্রভাষক</a:t>
            </a:r>
            <a:endParaRPr lang="en-US" sz="2400" dirty="0" smtClean="0">
              <a:solidFill>
                <a:srgbClr val="FFFF00"/>
              </a:solidFill>
            </a:endParaRPr>
          </a:p>
          <a:p>
            <a:pPr algn="ctr"/>
            <a:r>
              <a:rPr lang="en-US" sz="2400" dirty="0" err="1"/>
              <a:t>গ্রন্থাগার</a:t>
            </a:r>
            <a:r>
              <a:rPr lang="en-US" sz="2400" dirty="0"/>
              <a:t> ও </a:t>
            </a:r>
            <a:r>
              <a:rPr lang="en-US" sz="2400" dirty="0" err="1"/>
              <a:t>তথ্য</a:t>
            </a:r>
            <a:r>
              <a:rPr lang="en-US" sz="2400" dirty="0"/>
              <a:t> </a:t>
            </a:r>
            <a:r>
              <a:rPr lang="en-US" sz="2400" dirty="0" err="1" smtClean="0"/>
              <a:t>বিঞান</a:t>
            </a:r>
            <a:endParaRPr lang="en-US" sz="2400" dirty="0" smtClean="0"/>
          </a:p>
          <a:p>
            <a:pPr algn="ctr"/>
            <a:r>
              <a:rPr lang="en-US" sz="2400" dirty="0" err="1" smtClean="0"/>
              <a:t>গগনপুর</a:t>
            </a:r>
            <a:r>
              <a:rPr lang="en-US" sz="2400" dirty="0" smtClean="0"/>
              <a:t> </a:t>
            </a:r>
            <a:r>
              <a:rPr lang="en-US" sz="2400" dirty="0" err="1" smtClean="0"/>
              <a:t>ফাজিল</a:t>
            </a:r>
            <a:r>
              <a:rPr lang="en-US" sz="2400" dirty="0" smtClean="0"/>
              <a:t> </a:t>
            </a:r>
            <a:r>
              <a:rPr lang="en-US" sz="2400" dirty="0" err="1" smtClean="0"/>
              <a:t>মাদ্রাসা</a:t>
            </a:r>
            <a:r>
              <a:rPr lang="en-US" sz="2400" dirty="0" smtClean="0"/>
              <a:t> </a:t>
            </a:r>
          </a:p>
          <a:p>
            <a:pPr algn="ctr"/>
            <a:r>
              <a:rPr lang="en-US" sz="2400" dirty="0" err="1" smtClean="0"/>
              <a:t>পত্নীতল</a:t>
            </a:r>
            <a:r>
              <a:rPr lang="en-US" sz="2400" dirty="0" smtClean="0"/>
              <a:t>,  </a:t>
            </a:r>
            <a:r>
              <a:rPr lang="en-US" sz="2400" dirty="0" err="1" smtClean="0"/>
              <a:t>নওগাঁ</a:t>
            </a:r>
            <a:r>
              <a:rPr lang="en-US" sz="2400" dirty="0" smtClean="0"/>
              <a:t>,</a:t>
            </a:r>
            <a:endParaRPr lang="en-US" sz="2400" dirty="0"/>
          </a:p>
          <a:p>
            <a:pPr algn="ctr"/>
            <a:endParaRPr lang="en-US" sz="2400" dirty="0"/>
          </a:p>
        </p:txBody>
      </p:sp>
    </p:spTree>
    <p:extLst>
      <p:ext uri="{BB962C8B-B14F-4D97-AF65-F5344CB8AC3E}">
        <p14:creationId xmlns:p14="http://schemas.microsoft.com/office/powerpoint/2010/main" val="2302460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Arrow 1"/>
          <p:cNvSpPr/>
          <p:nvPr/>
        </p:nvSpPr>
        <p:spPr>
          <a:xfrm rot="18205671">
            <a:off x="6295901" y="1563606"/>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Down Arrow 2"/>
          <p:cNvSpPr/>
          <p:nvPr/>
        </p:nvSpPr>
        <p:spPr>
          <a:xfrm rot="17044643">
            <a:off x="6433458" y="3335423"/>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Down Arrow 3"/>
          <p:cNvSpPr/>
          <p:nvPr/>
        </p:nvSpPr>
        <p:spPr>
          <a:xfrm rot="17361944">
            <a:off x="6389436" y="505664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entagon 4"/>
          <p:cNvSpPr/>
          <p:nvPr/>
        </p:nvSpPr>
        <p:spPr>
          <a:xfrm>
            <a:off x="0" y="678772"/>
            <a:ext cx="5531549" cy="1083226"/>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rPr>
              <a:t>বাড়ির</a:t>
            </a:r>
            <a:r>
              <a:rPr lang="en-US" sz="4000" b="1" dirty="0" smtClean="0">
                <a:solidFill>
                  <a:srgbClr val="FF0000"/>
                </a:solidFill>
              </a:rPr>
              <a:t> </a:t>
            </a:r>
            <a:r>
              <a:rPr lang="en-US" sz="4000" b="1" dirty="0" err="1" smtClean="0">
                <a:solidFill>
                  <a:srgbClr val="FF0000"/>
                </a:solidFill>
              </a:rPr>
              <a:t>কাজ</a:t>
            </a:r>
            <a:endParaRPr lang="en-US" sz="4000" b="1" dirty="0">
              <a:solidFill>
                <a:srgbClr val="FF0000"/>
              </a:solidFill>
            </a:endParaRPr>
          </a:p>
        </p:txBody>
      </p:sp>
      <p:sp>
        <p:nvSpPr>
          <p:cNvPr id="6" name="Hexagon 5"/>
          <p:cNvSpPr/>
          <p:nvPr/>
        </p:nvSpPr>
        <p:spPr>
          <a:xfrm>
            <a:off x="5348328" y="1359503"/>
            <a:ext cx="1060704" cy="914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০১</a:t>
            </a:r>
            <a:endParaRPr lang="en-US" sz="3600" dirty="0">
              <a:solidFill>
                <a:srgbClr val="FF0000"/>
              </a:solidFill>
            </a:endParaRPr>
          </a:p>
        </p:txBody>
      </p:sp>
      <p:sp>
        <p:nvSpPr>
          <p:cNvPr id="7" name="Hexagon 6"/>
          <p:cNvSpPr/>
          <p:nvPr/>
        </p:nvSpPr>
        <p:spPr>
          <a:xfrm>
            <a:off x="5466852" y="3319078"/>
            <a:ext cx="1060704" cy="914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0000"/>
                </a:solidFill>
              </a:rPr>
              <a:t>০২</a:t>
            </a:r>
            <a:endParaRPr lang="en-US" sz="4400" dirty="0">
              <a:solidFill>
                <a:srgbClr val="FF0000"/>
              </a:solidFill>
            </a:endParaRPr>
          </a:p>
        </p:txBody>
      </p:sp>
      <p:sp>
        <p:nvSpPr>
          <p:cNvPr id="8" name="Hexagon 7"/>
          <p:cNvSpPr/>
          <p:nvPr/>
        </p:nvSpPr>
        <p:spPr>
          <a:xfrm>
            <a:off x="5466852" y="4965208"/>
            <a:ext cx="1060704" cy="914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০৩</a:t>
            </a:r>
            <a:endParaRPr lang="en-US" sz="4000" dirty="0">
              <a:solidFill>
                <a:srgbClr val="FF0000"/>
              </a:solidFill>
            </a:endParaRPr>
          </a:p>
        </p:txBody>
      </p:sp>
      <p:sp>
        <p:nvSpPr>
          <p:cNvPr id="10" name="Rectangle 9"/>
          <p:cNvSpPr/>
          <p:nvPr/>
        </p:nvSpPr>
        <p:spPr>
          <a:xfrm>
            <a:off x="7757160" y="1359503"/>
            <a:ext cx="3870960" cy="804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err="1"/>
              <a:t>ভাষা</a:t>
            </a:r>
            <a:r>
              <a:rPr lang="en-US" sz="2800" dirty="0"/>
              <a:t> </a:t>
            </a:r>
            <a:r>
              <a:rPr lang="en-US" sz="2800" dirty="0" err="1"/>
              <a:t>আন্দলনে</a:t>
            </a:r>
            <a:r>
              <a:rPr lang="en-US" sz="2800" dirty="0"/>
              <a:t> </a:t>
            </a:r>
            <a:r>
              <a:rPr lang="en-US" sz="2800" dirty="0" err="1"/>
              <a:t>শহীদের</a:t>
            </a:r>
            <a:r>
              <a:rPr lang="en-US" sz="2800" dirty="0"/>
              <a:t> </a:t>
            </a:r>
            <a:r>
              <a:rPr lang="en-US" sz="2800" dirty="0" err="1" smtClean="0"/>
              <a:t>নাম</a:t>
            </a:r>
            <a:r>
              <a:rPr lang="en-US" sz="2800" dirty="0"/>
              <a:t>।</a:t>
            </a:r>
          </a:p>
        </p:txBody>
      </p:sp>
      <p:sp>
        <p:nvSpPr>
          <p:cNvPr id="12" name="Rectangle 11"/>
          <p:cNvSpPr/>
          <p:nvPr/>
        </p:nvSpPr>
        <p:spPr>
          <a:xfrm>
            <a:off x="7757160" y="2916789"/>
            <a:ext cx="3870960" cy="804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err="1"/>
              <a:t>ভাষা</a:t>
            </a:r>
            <a:r>
              <a:rPr lang="en-US" sz="2800" dirty="0"/>
              <a:t> </a:t>
            </a:r>
            <a:r>
              <a:rPr lang="en-US" sz="2800" dirty="0" err="1" smtClean="0"/>
              <a:t>আন্দলনের</a:t>
            </a:r>
            <a:r>
              <a:rPr lang="en-US" sz="2800" dirty="0" smtClean="0"/>
              <a:t> </a:t>
            </a:r>
            <a:r>
              <a:rPr lang="en-US" sz="2800" dirty="0" err="1" smtClean="0"/>
              <a:t>তারিখ</a:t>
            </a:r>
            <a:r>
              <a:rPr lang="en-US" sz="2800" dirty="0"/>
              <a:t>।</a:t>
            </a:r>
          </a:p>
        </p:txBody>
      </p:sp>
      <p:sp>
        <p:nvSpPr>
          <p:cNvPr id="13" name="Rectangle 12"/>
          <p:cNvSpPr/>
          <p:nvPr/>
        </p:nvSpPr>
        <p:spPr>
          <a:xfrm>
            <a:off x="7757160" y="4562919"/>
            <a:ext cx="3870960" cy="804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err="1"/>
              <a:t>ভাষা</a:t>
            </a:r>
            <a:r>
              <a:rPr lang="en-US" sz="2800" dirty="0"/>
              <a:t> </a:t>
            </a:r>
            <a:r>
              <a:rPr lang="en-US" sz="2800" dirty="0" err="1" smtClean="0"/>
              <a:t>আন্দলনের</a:t>
            </a:r>
            <a:r>
              <a:rPr lang="en-US" sz="2800" dirty="0" smtClean="0"/>
              <a:t> </a:t>
            </a:r>
            <a:r>
              <a:rPr lang="en-US" sz="2800" dirty="0" err="1" smtClean="0"/>
              <a:t>স্বীকৃতি</a:t>
            </a:r>
            <a:r>
              <a:rPr lang="en-US" sz="2800" dirty="0" smtClean="0"/>
              <a:t> </a:t>
            </a:r>
            <a:r>
              <a:rPr lang="en-US" sz="2800" dirty="0" err="1" smtClean="0"/>
              <a:t>দান</a:t>
            </a:r>
            <a:r>
              <a:rPr lang="en-US" sz="2800" dirty="0" smtClean="0"/>
              <a:t> </a:t>
            </a:r>
            <a:r>
              <a:rPr lang="en-US" sz="2800" dirty="0" err="1" smtClean="0"/>
              <a:t>কারি</a:t>
            </a:r>
            <a:r>
              <a:rPr lang="en-US" sz="2800" dirty="0" smtClean="0"/>
              <a:t> </a:t>
            </a:r>
            <a:r>
              <a:rPr lang="en-US" sz="2800" dirty="0" err="1" smtClean="0"/>
              <a:t>প্রথম</a:t>
            </a:r>
            <a:r>
              <a:rPr lang="en-US" sz="2800" dirty="0" smtClean="0"/>
              <a:t> </a:t>
            </a:r>
            <a:r>
              <a:rPr lang="en-US" sz="2800" dirty="0" err="1" smtClean="0"/>
              <a:t>দেশের</a:t>
            </a:r>
            <a:r>
              <a:rPr lang="en-US" sz="2800" dirty="0" smtClean="0"/>
              <a:t> </a:t>
            </a:r>
            <a:r>
              <a:rPr lang="en-US" sz="2800" dirty="0" err="1" smtClean="0"/>
              <a:t>নাম</a:t>
            </a:r>
            <a:r>
              <a:rPr lang="en-US" sz="2800" dirty="0"/>
              <a:t>।</a:t>
            </a:r>
          </a:p>
        </p:txBody>
      </p:sp>
    </p:spTree>
    <p:extLst>
      <p:ext uri="{BB962C8B-B14F-4D97-AF65-F5344CB8AC3E}">
        <p14:creationId xmlns:p14="http://schemas.microsoft.com/office/powerpoint/2010/main" val="410304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5648"/>
            <a:ext cx="11643360" cy="58216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400" dirty="0" err="1" smtClean="0">
                <a:solidFill>
                  <a:srgbClr val="FFC000"/>
                </a:solidFill>
              </a:rPr>
              <a:t>ধন্যবাদ</a:t>
            </a:r>
            <a:endParaRPr lang="en-US" sz="34400" dirty="0">
              <a:solidFill>
                <a:srgbClr val="FFC000"/>
              </a:solidFill>
            </a:endParaRPr>
          </a:p>
        </p:txBody>
      </p:sp>
    </p:spTree>
    <p:extLst>
      <p:ext uri="{BB962C8B-B14F-4D97-AF65-F5344CB8AC3E}">
        <p14:creationId xmlns:p14="http://schemas.microsoft.com/office/powerpoint/2010/main" val="130638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44379" y="180474"/>
            <a:ext cx="11550316" cy="6400799"/>
          </a:xfrm>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48" y="180474"/>
            <a:ext cx="10744200" cy="6586839"/>
          </a:xfrm>
          <a:prstGeom prst="rect">
            <a:avLst/>
          </a:prstGeom>
        </p:spPr>
      </p:pic>
      <p:sp>
        <p:nvSpPr>
          <p:cNvPr id="8" name="Text Placeholder 2"/>
          <p:cNvSpPr>
            <a:spLocks noGrp="1"/>
          </p:cNvSpPr>
          <p:nvPr>
            <p:ph type="body" idx="1"/>
          </p:nvPr>
        </p:nvSpPr>
        <p:spPr>
          <a:xfrm>
            <a:off x="1309021" y="579922"/>
            <a:ext cx="4070699" cy="1386038"/>
          </a:xfrm>
          <a:solidFill>
            <a:srgbClr val="FF0000"/>
          </a:solidFill>
        </p:spPr>
        <p:txBody>
          <a:bodyPr>
            <a:noAutofit/>
          </a:bodyPr>
          <a:lstStyle/>
          <a:p>
            <a:r>
              <a:rPr lang="en-US" sz="3600" dirty="0" smtClean="0"/>
              <a:t>    </a:t>
            </a:r>
            <a:r>
              <a:rPr lang="en-US" sz="3600" dirty="0" err="1" smtClean="0"/>
              <a:t>শুভেছা</a:t>
            </a:r>
            <a:endParaRPr lang="en-US" sz="3600" dirty="0"/>
          </a:p>
        </p:txBody>
      </p:sp>
      <p:sp>
        <p:nvSpPr>
          <p:cNvPr id="9" name="Text Placeholder 2"/>
          <p:cNvSpPr txBox="1">
            <a:spLocks/>
          </p:cNvSpPr>
          <p:nvPr/>
        </p:nvSpPr>
        <p:spPr>
          <a:xfrm>
            <a:off x="1309021" y="5681689"/>
            <a:ext cx="2408738" cy="661736"/>
          </a:xfrm>
          <a:prstGeom prst="rect">
            <a:avLst/>
          </a:prstGeom>
          <a:solidFill>
            <a:srgbClr val="FF0000"/>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600" dirty="0" smtClean="0"/>
              <a:t>     </a:t>
            </a:r>
            <a:r>
              <a:rPr lang="en-US" sz="3600" dirty="0" err="1" smtClean="0"/>
              <a:t>সাগতম</a:t>
            </a:r>
            <a:endParaRPr lang="en-US" sz="3600" dirty="0"/>
          </a:p>
        </p:txBody>
      </p:sp>
    </p:spTree>
    <p:extLst>
      <p:ext uri="{BB962C8B-B14F-4D97-AF65-F5344CB8AC3E}">
        <p14:creationId xmlns:p14="http://schemas.microsoft.com/office/powerpoint/2010/main" val="2121854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947" y="652941"/>
            <a:ext cx="3483142" cy="669914"/>
          </a:xfrm>
        </p:spPr>
        <p:txBody>
          <a:bodyPr/>
          <a:lstStyle/>
          <a:p>
            <a:r>
              <a:rPr lang="en-US" dirty="0" smtClean="0"/>
              <a:t>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76" y="2802945"/>
            <a:ext cx="4128436" cy="3397225"/>
          </a:xfrm>
          <a:prstGeom prst="rect">
            <a:avLst/>
          </a:prstGeom>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04546" y="0"/>
            <a:ext cx="5887453" cy="1740904"/>
          </a:xfrm>
        </p:spPr>
      </p:pic>
      <p:sp>
        <p:nvSpPr>
          <p:cNvPr id="5" name="Rectangle 4"/>
          <p:cNvSpPr/>
          <p:nvPr/>
        </p:nvSpPr>
        <p:spPr>
          <a:xfrm>
            <a:off x="624430" y="0"/>
            <a:ext cx="4982285" cy="19428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rPr>
              <a:t>এই</a:t>
            </a:r>
            <a:r>
              <a:rPr lang="en-US" sz="3200" dirty="0" smtClean="0">
                <a:solidFill>
                  <a:srgbClr val="FF0000"/>
                </a:solidFill>
              </a:rPr>
              <a:t> </a:t>
            </a:r>
            <a:r>
              <a:rPr lang="en-US" sz="3200" dirty="0" err="1" smtClean="0">
                <a:solidFill>
                  <a:srgbClr val="FF0000"/>
                </a:solidFill>
              </a:rPr>
              <a:t>ছবিগুলু</a:t>
            </a:r>
            <a:r>
              <a:rPr lang="en-US" sz="3200" dirty="0" smtClean="0">
                <a:solidFill>
                  <a:srgbClr val="FF0000"/>
                </a:solidFill>
              </a:rPr>
              <a:t> </a:t>
            </a:r>
            <a:r>
              <a:rPr lang="en-US" sz="3200" dirty="0" err="1" smtClean="0">
                <a:solidFill>
                  <a:srgbClr val="FF0000"/>
                </a:solidFill>
              </a:rPr>
              <a:t>দেখো</a:t>
            </a:r>
            <a:endParaRPr lang="en-US" sz="3200"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4477" y="2595764"/>
            <a:ext cx="2923674" cy="3811588"/>
          </a:xfrm>
          <a:prstGeom prst="rect">
            <a:avLst/>
          </a:prstGeom>
        </p:spPr>
      </p:pic>
    </p:spTree>
    <p:extLst>
      <p:ext uri="{BB962C8B-B14F-4D97-AF65-F5344CB8AC3E}">
        <p14:creationId xmlns:p14="http://schemas.microsoft.com/office/powerpoint/2010/main" val="2741281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1726" y="1299411"/>
            <a:ext cx="6328611" cy="54021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829426061"/>
              </p:ext>
            </p:extLst>
          </p:nvPr>
        </p:nvGraphicFramePr>
        <p:xfrm>
          <a:off x="7046493" y="2056230"/>
          <a:ext cx="4608639" cy="3888539"/>
        </p:xfrm>
        <a:graphic>
          <a:graphicData uri="http://schemas.openxmlformats.org/presentationml/2006/ole">
            <mc:AlternateContent xmlns:mc="http://schemas.openxmlformats.org/markup-compatibility/2006">
              <mc:Choice xmlns:v="urn:schemas-microsoft-com:vml" Requires="v">
                <p:oleObj spid="_x0000_s206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7046493" y="2056230"/>
                        <a:ext cx="4608639" cy="3888539"/>
                      </a:xfrm>
                      <a:prstGeom prst="rect">
                        <a:avLst/>
                      </a:prstGeom>
                    </p:spPr>
                  </p:pic>
                </p:oleObj>
              </mc:Fallback>
            </mc:AlternateContent>
          </a:graphicData>
        </a:graphic>
      </p:graphicFrame>
      <p:sp>
        <p:nvSpPr>
          <p:cNvPr id="4" name="Rectangle 3"/>
          <p:cNvSpPr/>
          <p:nvPr/>
        </p:nvSpPr>
        <p:spPr>
          <a:xfrm>
            <a:off x="506928" y="0"/>
            <a:ext cx="5594685" cy="9384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একুশের</a:t>
            </a:r>
            <a:r>
              <a:rPr lang="en-US" sz="4000" dirty="0" smtClean="0"/>
              <a:t> </a:t>
            </a:r>
            <a:r>
              <a:rPr lang="en-US" sz="4000" dirty="0" err="1" smtClean="0"/>
              <a:t>কবিতা</a:t>
            </a:r>
            <a:endParaRPr lang="en-US" sz="4000" dirty="0"/>
          </a:p>
        </p:txBody>
      </p:sp>
    </p:spTree>
    <p:extLst>
      <p:ext uri="{BB962C8B-B14F-4D97-AF65-F5344CB8AC3E}">
        <p14:creationId xmlns:p14="http://schemas.microsoft.com/office/powerpoint/2010/main" val="2205791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8" y="1744579"/>
            <a:ext cx="12047622" cy="49931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dirty="0"/>
              <a:t>১৯৪৭ সাল থেকেই চলে আসছে বাংলাকে নিজেদের করে নেয়ার কার্যক্রম। বাংলা ভাষা আন্দোলন ছিল তৎকালীন পূর্ব পাকিস্তানে সংঘটিত একটি সাংস্কৃতিক ও রাজনৈতিক আন্দোলন। ২ সেপ্টেম্বর ১৯৪৭ সালে ঢাকা বিশ্ববিদ্যালয়ের কতিপয় শিক্ষক ও ছাত্রের উদ্যোগে ‘তমুদ্দুন মজলিস‘ গঠনের মাধ্যমে বাংলাকে রাষ্ট্রভাষা হিসেবে প্রতিষ্ঠার ব্যাপক আন্দোলন শুরু হয়। তমুদ্দুন মজলিসের নেতৃত্বে ছিলেন ঢাকা বিশ্ববিদ্যালয়ের তৎকালীন তরুণ অধ্যাপক আবুল কাশেম। মৌলিক অধিকার রক্ষাকল্পে বাংলা ভাষাকে তৎকালীন পাকিস্তানের অন্যতম রাষ্ট্রভাষা হিসেবে প্রতিষ্ঠার লক্ষ্যে গণদাবীর বহিঃপ্রকাশ ঘটে।</a:t>
            </a:r>
          </a:p>
          <a:p>
            <a:r>
              <a:rPr lang="as-IN" dirty="0"/>
              <a:t>১৯৪৮ সালের ২৫ ফেব্রুয়ারি তারিখে পাকিস্তান গণপরিষদে ইংরেজি ও উর্দুর পাশাপাশি সদস্যদের বাংলায় বক্তৃতা প্রদান এবং সরকারি কাজে বাংলা ভাষা ব্যবহারের জন্য একটি সংশোধনী প্রস্তাব উত্থাপন করেন গণপরিষদ সদস্য ধীরেন্দ্রনাথ দত্ত। ইংরেজিতে প্রদত্ব বক্তৃতায় বাংলাকে অধিকাংশ জাতিগোষ্ঠীর ভাষা হিসেবে উল্লেখ করে ধীরেন্দ্রনাথ বাংলাকে রাষ্ট্রভাষার মর্যাদা দেয়ার দাবি তোলেন। এছাড়াও সরকারি কাগজে বাংলা ভাষা ব্যবহার না করার সিদ্ধান্তের প্রতিবাদ জানান তিনি। ১৯৫২ সালের ২১ ফেব্রুয়ারিতে এ আন্দোলন চূড়ান্ত রূপ ধারণ করলেও বস্তুত এর বীজ বপিত হয়েছিল বহু আগে। অন্যদিকে, এর প্রতিক্রিয়া এবং ফলাফল ছিল সুদূরপ্রসারী।</a:t>
            </a:r>
          </a:p>
        </p:txBody>
      </p:sp>
      <p:sp>
        <p:nvSpPr>
          <p:cNvPr id="4" name="Rectangle 3"/>
          <p:cNvSpPr/>
          <p:nvPr/>
        </p:nvSpPr>
        <p:spPr>
          <a:xfrm>
            <a:off x="2534652" y="457199"/>
            <a:ext cx="5847348" cy="99862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ভাষা</a:t>
            </a:r>
            <a:r>
              <a:rPr lang="en-US" sz="3200" dirty="0" smtClean="0"/>
              <a:t> </a:t>
            </a:r>
            <a:r>
              <a:rPr lang="as-IN" sz="2800" dirty="0" smtClean="0"/>
              <a:t>আন্দোলন</a:t>
            </a:r>
            <a:r>
              <a:rPr lang="en-US" sz="2800" dirty="0"/>
              <a:t> </a:t>
            </a:r>
            <a:r>
              <a:rPr lang="en-US" sz="2800" dirty="0" err="1" smtClean="0"/>
              <a:t>পটভূমী</a:t>
            </a:r>
            <a:r>
              <a:rPr lang="en-US" sz="2800" dirty="0" smtClean="0"/>
              <a:t> </a:t>
            </a:r>
            <a:endParaRPr lang="en-US" sz="2800" dirty="0"/>
          </a:p>
        </p:txBody>
      </p:sp>
    </p:spTree>
    <p:extLst>
      <p:ext uri="{BB962C8B-B14F-4D97-AF65-F5344CB8AC3E}">
        <p14:creationId xmlns:p14="http://schemas.microsoft.com/office/powerpoint/2010/main" val="2187015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88" y="0"/>
            <a:ext cx="6713621" cy="9625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FF00"/>
                </a:solidFill>
              </a:rPr>
              <a:t>পাঠ</a:t>
            </a:r>
            <a:r>
              <a:rPr lang="en-US" sz="3200" dirty="0" smtClean="0">
                <a:solidFill>
                  <a:srgbClr val="FFFF00"/>
                </a:solidFill>
              </a:rPr>
              <a:t> </a:t>
            </a:r>
            <a:r>
              <a:rPr lang="en-US" sz="3200" dirty="0" err="1" smtClean="0">
                <a:solidFill>
                  <a:srgbClr val="FFFF00"/>
                </a:solidFill>
              </a:rPr>
              <a:t>ঘোষণা</a:t>
            </a:r>
            <a:endParaRPr lang="en-US" sz="3200" dirty="0">
              <a:solidFill>
                <a:srgbClr val="FFFF00"/>
              </a:solidFill>
            </a:endParaRPr>
          </a:p>
        </p:txBody>
      </p:sp>
      <p:sp>
        <p:nvSpPr>
          <p:cNvPr id="4" name="Rectangle 3"/>
          <p:cNvSpPr/>
          <p:nvPr/>
        </p:nvSpPr>
        <p:spPr>
          <a:xfrm>
            <a:off x="180474" y="2021306"/>
            <a:ext cx="11899231" cy="446371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as-IN" b="1" dirty="0">
                <a:solidFill>
                  <a:srgbClr val="FFFF00"/>
                </a:solidFill>
              </a:rPr>
              <a:t>আন্তর্জাতিক মাতৃভাষা দিবস: স্বীকৃতির সেই দিন</a:t>
            </a:r>
          </a:p>
          <a:p>
            <a:pPr fontAlgn="base"/>
            <a:r>
              <a:rPr lang="as-IN" dirty="0">
                <a:solidFill>
                  <a:srgbClr val="FFFF00"/>
                </a:solidFill>
              </a:rPr>
              <a:t>সকল জল্পনা-কল্পনার অবসান ঘটিয়ে অবশেষে ১৯৯৯ সালের ১৭ নভেম্বর মহান একুশে ফেব্রুয়ারি পায় আন্তর্জাতিক মাতৃভাষা দিবসের বিশেষ সেই মর্যাদা। ইউনেস্কোর সেই অধিবেশনে এই দিবস পালনের মূল প্রস্তাবক ছিল বাংলাদেশ ও সৌদি আরব। তবে সমর্থন ছিল পৃথিবীর বেশিরভাগ দেশেরই। ২০০০ সালের ২১ শে ফেব্রুয়ারি সর্বপ্রথম ইউনেস্কোর প্রধান কার্যালয় প্যারিসে </a:t>
            </a:r>
            <a:r>
              <a:rPr lang="as-IN" dirty="0">
                <a:solidFill>
                  <a:srgbClr val="FFFF00"/>
                </a:solidFill>
                <a:hlinkClick r:id="rId2"/>
              </a:rPr>
              <a:t>আন্তর্জাতিক মাতৃভাষা দিবস</a:t>
            </a:r>
            <a:r>
              <a:rPr lang="as-IN" dirty="0">
                <a:solidFill>
                  <a:srgbClr val="FFFF00"/>
                </a:solidFill>
              </a:rPr>
              <a:t>টি পালন করা হয়। সেবছর থেকে জাতিসংঘের সদস্য দেশগুলোতেও মর্যাদার সঙ্গে পালিত হচ্ছে আন্তর্জাতিক মাতৃভাষা দিবস।</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349" y="0"/>
            <a:ext cx="5588651" cy="2021306"/>
          </a:xfrm>
          <a:prstGeom prst="rect">
            <a:avLst/>
          </a:prstGeom>
        </p:spPr>
      </p:pic>
    </p:spTree>
    <p:extLst>
      <p:ext uri="{BB962C8B-B14F-4D97-AF65-F5344CB8AC3E}">
        <p14:creationId xmlns:p14="http://schemas.microsoft.com/office/powerpoint/2010/main" val="1428525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                                 </a:t>
            </a:r>
            <a:r>
              <a:rPr lang="en-US" dirty="0" err="1" smtClean="0">
                <a:solidFill>
                  <a:srgbClr val="FF0000"/>
                </a:solidFill>
              </a:rPr>
              <a:t>শিখনফল</a:t>
            </a:r>
            <a:endParaRPr lang="en-US" dirty="0">
              <a:solidFill>
                <a:srgbClr val="FF0000"/>
              </a:solidFill>
            </a:endParaRPr>
          </a:p>
        </p:txBody>
      </p:sp>
      <p:sp>
        <p:nvSpPr>
          <p:cNvPr id="3" name="Rectangle 2"/>
          <p:cNvSpPr/>
          <p:nvPr/>
        </p:nvSpPr>
        <p:spPr>
          <a:xfrm>
            <a:off x="838200" y="1840831"/>
            <a:ext cx="10515600" cy="95049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এই</a:t>
            </a:r>
            <a:r>
              <a:rPr lang="en-US" sz="3600" dirty="0" smtClean="0"/>
              <a:t> </a:t>
            </a:r>
            <a:r>
              <a:rPr lang="en-US" sz="3600" dirty="0" err="1" smtClean="0"/>
              <a:t>পাঠে</a:t>
            </a:r>
            <a:r>
              <a:rPr lang="en-US" sz="3600" dirty="0" smtClean="0"/>
              <a:t> </a:t>
            </a:r>
            <a:r>
              <a:rPr lang="en-US" sz="3600" dirty="0" err="1" smtClean="0"/>
              <a:t>শেষে</a:t>
            </a:r>
            <a:r>
              <a:rPr lang="en-US" sz="3600" dirty="0" smtClean="0"/>
              <a:t> </a:t>
            </a:r>
            <a:r>
              <a:rPr lang="en-US" sz="3600" dirty="0" err="1" smtClean="0"/>
              <a:t>শিখার্ত্থীরা</a:t>
            </a:r>
            <a:r>
              <a:rPr lang="en-US" sz="3600" dirty="0" smtClean="0"/>
              <a:t> </a:t>
            </a:r>
            <a:r>
              <a:rPr lang="en-US" sz="3600" dirty="0" err="1" smtClean="0"/>
              <a:t>যা</a:t>
            </a:r>
            <a:r>
              <a:rPr lang="en-US" sz="3600" dirty="0" smtClean="0"/>
              <a:t> </a:t>
            </a:r>
            <a:r>
              <a:rPr lang="en-US" sz="3600" dirty="0" err="1" smtClean="0"/>
              <a:t>শিখবে</a:t>
            </a:r>
            <a:r>
              <a:rPr lang="en-US" sz="3600" dirty="0" smtClean="0"/>
              <a:t>/</a:t>
            </a:r>
            <a:r>
              <a:rPr lang="en-US" sz="3600" dirty="0" err="1" smtClean="0"/>
              <a:t>জানবে</a:t>
            </a:r>
            <a:r>
              <a:rPr lang="en-US" sz="3600" dirty="0" smtClean="0">
                <a:solidFill>
                  <a:srgbClr val="FF0000"/>
                </a:solidFill>
              </a:rPr>
              <a:t>………………………।</a:t>
            </a:r>
            <a:r>
              <a:rPr lang="en-US" sz="3600" dirty="0" smtClean="0"/>
              <a:t> </a:t>
            </a:r>
            <a:endParaRPr lang="en-US" sz="3600" dirty="0"/>
          </a:p>
        </p:txBody>
      </p:sp>
      <p:cxnSp>
        <p:nvCxnSpPr>
          <p:cNvPr id="5" name="Straight Connector 4"/>
          <p:cNvCxnSpPr/>
          <p:nvPr/>
        </p:nvCxnSpPr>
        <p:spPr>
          <a:xfrm flipV="1">
            <a:off x="4574005" y="2310063"/>
            <a:ext cx="3043990" cy="22860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70811" y="3260558"/>
            <a:ext cx="10282989" cy="283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extLst>
              <p:ext uri="{D42A27DB-BD31-4B8C-83A1-F6EECF244321}">
                <p14:modId xmlns:p14="http://schemas.microsoft.com/office/powerpoint/2010/main" val="3596190248"/>
              </p:ext>
            </p:extLst>
          </p:nvPr>
        </p:nvGraphicFramePr>
        <p:xfrm>
          <a:off x="2032000" y="3392905"/>
          <a:ext cx="8098589" cy="256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39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0" y="0"/>
            <a:ext cx="2791326" cy="565484"/>
          </a:xfrm>
          <a:prstGeom prst="righ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rPr>
              <a:t>পাঠ</a:t>
            </a:r>
            <a:r>
              <a:rPr lang="en-US" sz="2800" dirty="0" smtClean="0">
                <a:solidFill>
                  <a:srgbClr val="FF0000"/>
                </a:solidFill>
              </a:rPr>
              <a:t> </a:t>
            </a:r>
            <a:r>
              <a:rPr lang="en-US" sz="2800" dirty="0" err="1" smtClean="0">
                <a:solidFill>
                  <a:srgbClr val="FF0000"/>
                </a:solidFill>
              </a:rPr>
              <a:t>উপস্থাপন</a:t>
            </a:r>
            <a:r>
              <a:rPr lang="en-US" sz="2800" dirty="0" smtClean="0">
                <a:solidFill>
                  <a:srgbClr val="FF0000"/>
                </a:solidFill>
              </a:rPr>
              <a:t> </a:t>
            </a:r>
            <a:endParaRPr lang="en-US" sz="2800" dirty="0">
              <a:solidFill>
                <a:srgbClr val="FF0000"/>
              </a:solidFill>
            </a:endParaRPr>
          </a:p>
        </p:txBody>
      </p:sp>
      <p:sp>
        <p:nvSpPr>
          <p:cNvPr id="2" name="Rectangle 1"/>
          <p:cNvSpPr/>
          <p:nvPr/>
        </p:nvSpPr>
        <p:spPr>
          <a:xfrm>
            <a:off x="156411" y="902368"/>
            <a:ext cx="12035589" cy="5859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11" y="565484"/>
            <a:ext cx="12187989" cy="1088857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as-IN" b="1" dirty="0">
                <a:solidFill>
                  <a:srgbClr val="FFFF00"/>
                </a:solidFill>
              </a:rPr>
              <a:t>২১ শে ফেব্রুয়ারি শহীদদের নাম</a:t>
            </a:r>
          </a:p>
          <a:p>
            <a:pPr fontAlgn="base"/>
            <a:r>
              <a:rPr lang="as-IN" dirty="0">
                <a:solidFill>
                  <a:srgbClr val="FFFF00"/>
                </a:solidFill>
              </a:rPr>
              <a:t>২১ শে ফেব্রুয়ারি শহীদদের নাম নিচে দেয়া হলো:</a:t>
            </a:r>
          </a:p>
          <a:p>
            <a:pPr fontAlgn="base"/>
            <a:r>
              <a:rPr lang="as-IN" b="1" dirty="0">
                <a:solidFill>
                  <a:srgbClr val="FFFF00"/>
                </a:solidFill>
              </a:rPr>
              <a:t>ভাষা শহীদ আবদুস সালাম</a:t>
            </a:r>
            <a:endParaRPr lang="as-IN" dirty="0">
              <a:solidFill>
                <a:srgbClr val="FFFF00"/>
              </a:solidFill>
            </a:endParaRPr>
          </a:p>
          <a:p>
            <a:pPr fontAlgn="base"/>
            <a:r>
              <a:rPr lang="as-IN" dirty="0">
                <a:solidFill>
                  <a:srgbClr val="FFFF00"/>
                </a:solidFill>
              </a:rPr>
              <a:t>ধর্মের দ্বৈরথে ভাঙ্গলো ভারত। মুসলিম জাতিসত্তার ভিত্তিতে গড়ে উঠলো পাকিস্তান রাষ্ট্র। কিন্তু এক ধর্মের মানুষে এত বৈষম্য কেন? ভাষা, সংস্কৃতি, ঐতিহ্যের প্রশ্নে দুই প্রান্তে আকাশ পাতাল ব্যবধান। পশ্চিম পাকিস্তানিদের অন্যায় শাসন মেনে নেওয়া যাচ্ছে না আর। সংখ্যাগরিষ্ঠ বাঙালির উপর চাপিয়ে দেওয়া হচ্ছে উর্দু ভাষা। মন ব্যথিত হয়ে ওঠে আবদুস সালামের। অভাবের সংসারে একটু সচ্ছলতা আনতে ঢাকায় এসেছেন তিনি। পড়ালেখার বড় শখ ছিল। অভাবের তাড়নায় ম্যাট্রিক ফাইনালটা দেওয়া হলো না। শিক্ষার চেয়ে পেট বাঁচানো আগে জরুরি। এখন ছোটখাটো একটা চাকরিতে আয়েশ না হোক, পরিবারের খরচটা জুটে যায়।</a:t>
            </a:r>
          </a:p>
          <a:p>
            <a:pPr fontAlgn="base"/>
            <a:r>
              <a:rPr lang="as-IN" dirty="0">
                <a:solidFill>
                  <a:srgbClr val="FFFF00"/>
                </a:solidFill>
              </a:rPr>
              <a:t>এই কদিন আগে গ্রাম থেকে ঘুরে এলেন। বিয়ের কথাবার্তা চলছে। মা নিজের হাতে পাত্রী পছন্দ করছেন। সামনের শীতে বিয়ে হবে। কাজের ফাঁকে সালামের বড় ভাল লাগে এসব ভাবতে।</a:t>
            </a:r>
          </a:p>
          <a:p>
            <a:pPr fontAlgn="base"/>
            <a:r>
              <a:rPr lang="as-IN" b="1" dirty="0">
                <a:solidFill>
                  <a:srgbClr val="FFFF00"/>
                </a:solidFill>
              </a:rPr>
              <a:t>ভাষা শহীদ রফিক উদ্দিন</a:t>
            </a:r>
            <a:endParaRPr lang="as-IN" dirty="0">
              <a:solidFill>
                <a:srgbClr val="FFFF00"/>
              </a:solidFill>
            </a:endParaRPr>
          </a:p>
          <a:p>
            <a:pPr fontAlgn="base"/>
            <a:r>
              <a:rPr lang="as-IN" dirty="0">
                <a:solidFill>
                  <a:srgbClr val="FFFF00"/>
                </a:solidFill>
              </a:rPr>
              <a:t>মানিকগঞ্জের রফিক উদ্দিনের গল্পটা আবার অন্যরকম। জগন্নাথ কলেজে পড়ার পাশাপাশি বাবার সাথে প্রেসের ব্যবসা শুরু দিয়েছেন। অনেকের চোখরাঙানি উপেক্ষা করে এই প্রেসে আদর্শলিপি ছাপান তিনি। প্রতিটা অক্ষর ছাপানোর সময় গভীর মমতায় ছুঁয়ে দেখেন। একদিন এই ভাষা ব্যবহারের উপর শাসকের বাধার কালো হাত থাকবে না। সে হাত ভেঙ্গে দিতে হবে। মায়ের ভাষার উপর কারো খবরদারি চলবে না। তাই তো ছাত্র রাজনীতিতে সক্রিয় রফিক উদ্দিন। মহান একুশে ফেব্রুয়ারি রাঙানো হয়েছে তার রক্তে।</a:t>
            </a:r>
          </a:p>
          <a:p>
            <a:pPr fontAlgn="base"/>
            <a:r>
              <a:rPr lang="as-IN" b="1" dirty="0">
                <a:solidFill>
                  <a:srgbClr val="FFFF00"/>
                </a:solidFill>
              </a:rPr>
              <a:t>ভাষা শহীদ আব্দুল জব্বার</a:t>
            </a:r>
            <a:endParaRPr lang="as-IN" dirty="0">
              <a:solidFill>
                <a:srgbClr val="FFFF00"/>
              </a:solidFill>
            </a:endParaRPr>
          </a:p>
          <a:p>
            <a:pPr fontAlgn="base"/>
            <a:r>
              <a:rPr lang="as-IN" dirty="0">
                <a:solidFill>
                  <a:srgbClr val="FFFF00"/>
                </a:solidFill>
              </a:rPr>
              <a:t>ময়মনসিংহের আব্দুল জব্বারের পড়ালেখা একদমই আগায় নি। একদম ছেলেবেলায় ঘর পালিয়ে বার্মা পাড়ি জমান। এক যুগ পরবাসে কাটিয়ে দেশে ফিরেন তিনি। জীবনটাকে গুছিয়ে নিয়ে বিয়েটা করে সংসারী হলেন। একটা ফুটফুটে পুত্রসন্তান এলো ঘর আলো করে। এতটুকু পুতুলের মত একটা মানুষ! আব্দুল জব্বারের বুকটা মায়ায় ভরে যায় ছেলেকে কোলে নিয়ে। কিন্তু বাস্তবতা যে বড় কঠিন। শাশুড়ির চিকিৎসা করাতে ঢাকায় আসেন তিনি। ঢাকা মেডিকেলে ভর্তি করান। চার মাস বয়সী দুধের সন্তানের কথা ভেবে বুকে অনবরত রক্তক্ষরণ হয় তাঁর।</a:t>
            </a:r>
          </a:p>
          <a:p>
            <a:pPr fontAlgn="base"/>
            <a:r>
              <a:rPr lang="as-IN" b="1" dirty="0">
                <a:solidFill>
                  <a:srgbClr val="FFFF00"/>
                </a:solidFill>
              </a:rPr>
              <a:t>ভাষা শহীদ আবুল বরকত</a:t>
            </a:r>
            <a:endParaRPr lang="as-IN" dirty="0">
              <a:solidFill>
                <a:srgbClr val="FFFF00"/>
              </a:solidFill>
            </a:endParaRPr>
          </a:p>
          <a:p>
            <a:pPr fontAlgn="base"/>
            <a:r>
              <a:rPr lang="as-IN" dirty="0">
                <a:solidFill>
                  <a:srgbClr val="FFFF00"/>
                </a:solidFill>
              </a:rPr>
              <a:t>সদ্য তারুণ্যে পা দেওয়া আবুল বরকত বরাবরই পড়ালেখায় ভাল। উচ্চ পর্যায়ের পড়াশোনার জন্য পশ্চিমবঙ্গ থেকে বাংলাদেশে পাড়ি জমালেন তিনি। ভর্তি হলেন ঢাকা বিশ্ববিদ্যালয়ের রাষ্ট্রবিজ্ঞান বিভাগে। অত্যন্ত মেধাবী বরকতকে আলোড়িত করলো </a:t>
            </a:r>
            <a:r>
              <a:rPr lang="as-IN" dirty="0">
                <a:solidFill>
                  <a:srgbClr val="FFFF00"/>
                </a:solidFill>
                <a:hlinkClick r:id="rId2"/>
              </a:rPr>
              <a:t>ভাষা আন্দোলন</a:t>
            </a:r>
            <a:r>
              <a:rPr lang="as-IN" dirty="0">
                <a:solidFill>
                  <a:srgbClr val="FFFF00"/>
                </a:solidFill>
              </a:rPr>
              <a:t>। ভাষার টান যে প্রাণের প্রতি স্পন্দনে। আন্দোলন দাবানলের মত ছড়িয়ে পড়লো সারাদেশের শিক্ষা প্রতিষ্ঠানে, অফিস আদালতে এবং রাজপথের সবখানে। ছাত্র জনতার সাথে মিছিলে নেমে পড়লেন বরকত। ভাষার দাবী যে সবার আগে!</a:t>
            </a:r>
          </a:p>
          <a:p>
            <a:pPr fontAlgn="base"/>
            <a:r>
              <a:rPr lang="as-IN" b="1" dirty="0">
                <a:solidFill>
                  <a:srgbClr val="FFFF00"/>
                </a:solidFill>
              </a:rPr>
              <a:t>ভাষা শহীদ শফিউর রহমান</a:t>
            </a:r>
            <a:endParaRPr lang="as-IN" dirty="0">
              <a:solidFill>
                <a:srgbClr val="FFFF00"/>
              </a:solidFill>
            </a:endParaRPr>
          </a:p>
          <a:p>
            <a:pPr fontAlgn="base"/>
            <a:r>
              <a:rPr lang="as-IN" dirty="0">
                <a:solidFill>
                  <a:srgbClr val="FFFF00"/>
                </a:solidFill>
              </a:rPr>
              <a:t>ভাষা শহিদ শফিউর রহমান হাইকোর্টের একজন কর্মচারী। ২২ ফেব্রুয়ারি সকাল দশটার দিকে রঘুনাথ দাস লেনের বাসা থেকে সাইকেলে চড়ে অফিসের উদ্দেশ্যে রওনা হন তিনি। সকাল প্রায় সাড়ে দশটায় নওয়াবপুর রোডে, দৈনিক সংবাদ’ অফিসের সামনে ছত্রভঙ্গ হয়ে যাওয়া মিছিল সংগঠিত হয়। সেখানে পুলিশ ফাঁকা গুলিবর্ষণ করে। পুলিশের একটি গুলি সোজা অফিস গমনরত শফিউর রহমানের পিঠে এসে লাগে। দ্রুত তাকে তৎক্ষণাৎ ঢাকা মেডিকেল কলেজ হাসপাতালে নেয়া হয়। সেখানে তাঁকে ডা. অ্যালিনসন তার অপারেশন করেন। কিন্তু বিধি বাম! ঐদিন সন্ধ্যা সাড়ে ৬টার সময় তিনি মৃত্যুবরণ করেন।</a:t>
            </a:r>
          </a:p>
        </p:txBody>
      </p:sp>
    </p:spTree>
    <p:extLst>
      <p:ext uri="{BB962C8B-B14F-4D97-AF65-F5344CB8AC3E}">
        <p14:creationId xmlns:p14="http://schemas.microsoft.com/office/powerpoint/2010/main" val="1620772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75122" y="-776478"/>
            <a:ext cx="10728960" cy="5471160"/>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solidFill>
                  <a:srgbClr val="FF66FF"/>
                </a:solidFill>
              </a:rPr>
              <a:t>মূল্যায়ন</a:t>
            </a:r>
            <a:endParaRPr lang="en-US" sz="8800" dirty="0">
              <a:solidFill>
                <a:srgbClr val="FF66FF"/>
              </a:solidFill>
            </a:endParaRPr>
          </a:p>
        </p:txBody>
      </p:sp>
      <p:sp>
        <p:nvSpPr>
          <p:cNvPr id="4" name="Right Arrow 3"/>
          <p:cNvSpPr/>
          <p:nvPr/>
        </p:nvSpPr>
        <p:spPr>
          <a:xfrm>
            <a:off x="1248637" y="472229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2227045" y="4182437"/>
            <a:ext cx="9070606" cy="2302584"/>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t>বাংলা ভাষার মূল্যায়ন বলতে এর ঐতিহাসিক বিবর্তন (প্রাকৃত ভাষা থেকে উদ্ভব), সমৃদ্ধ সাহিত্য, আন্তর্জাতিক গুরুত্ব, এবং দৈনন্দিন ও প্রাতিষ্ঠানিক ব্যবহারিক প্রয়োগকে বোঝায়</a:t>
            </a:r>
            <a:r>
              <a:rPr lang="as-IN" dirty="0"/>
              <a:t>, যা চর্চা, উন্নয়ন ও সংরক্ষণের চ্যালেঞ্জগুলো (যেমন - </a:t>
            </a:r>
            <a:r>
              <a:rPr lang="as-IN" dirty="0">
                <a:hlinkClick r:id="rId2"/>
              </a:rPr>
              <a:t>সর্বস্তরে প্রয়োগ</a:t>
            </a:r>
            <a:r>
              <a:rPr lang="as-IN" dirty="0"/>
              <a:t>, ইংরেজি শব্দের মিশ্রণ) ও </a:t>
            </a:r>
            <a:r>
              <a:rPr lang="as-IN" dirty="0">
                <a:hlinkClick r:id="rId3"/>
              </a:rPr>
              <a:t>বাঙালির চেতনা</a:t>
            </a:r>
            <a:r>
              <a:rPr lang="as-IN" dirty="0"/>
              <a:t>র অবিচ্ছেদ্য অংশ হিসাবে এর মর্যাদা তুলে ধরে, যা ভাষা আন্দোলনের মাধ্যমে প্রতিষ্ঠিত। </a:t>
            </a:r>
            <a:endParaRPr lang="en-US" dirty="0"/>
          </a:p>
        </p:txBody>
      </p:sp>
    </p:spTree>
    <p:extLst>
      <p:ext uri="{BB962C8B-B14F-4D97-AF65-F5344CB8AC3E}">
        <p14:creationId xmlns:p14="http://schemas.microsoft.com/office/powerpoint/2010/main" val="3599519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734</Words>
  <Application>Microsoft Office PowerPoint</Application>
  <PresentationFormat>Widescreen</PresentationFormat>
  <Paragraphs>56</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Calibri Light</vt:lpstr>
      <vt:lpstr>Vrinda</vt:lpstr>
      <vt:lpstr>Office Theme</vt:lpstr>
      <vt:lpstr>Packager Shell Object</vt:lpstr>
      <vt:lpstr>                বিসমিল্লা হির রাহমানির রাহিম</vt:lpstr>
      <vt:lpstr>PowerPoint Presentation</vt:lpstr>
      <vt:lpstr> </vt:lpstr>
      <vt:lpstr>PowerPoint Presentation</vt:lpstr>
      <vt:lpstr>PowerPoint Presentation</vt:lpstr>
      <vt:lpstr>PowerPoint Presentation</vt:lpstr>
      <vt:lpstr>                                 শিখনফল</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বিসমিল্লা হির রাহমানির রাহিম</dc:title>
  <dc:creator>ICT</dc:creator>
  <cp:lastModifiedBy>ICT</cp:lastModifiedBy>
  <cp:revision>35</cp:revision>
  <dcterms:created xsi:type="dcterms:W3CDTF">2025-12-03T07:53:23Z</dcterms:created>
  <dcterms:modified xsi:type="dcterms:W3CDTF">2025-12-06T10:15:02Z</dcterms:modified>
</cp:coreProperties>
</file>