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248" y="368471"/>
            <a:ext cx="7828723" cy="1261704"/>
          </a:xfrm>
        </p:spPr>
        <p:txBody>
          <a:bodyPr>
            <a:noAutofit/>
          </a:bodyPr>
          <a:lstStyle/>
          <a:p>
            <a:pPr algn="ctr"/>
            <a:r>
              <a:rPr lang="en-US" sz="6600" b="1" dirty="0" smtClean="0">
                <a:solidFill>
                  <a:srgbClr val="66FF99"/>
                </a:solidFill>
                <a:effectLst>
                  <a:outerShdw blurRad="38100" dist="38100" dir="2700000" algn="tl">
                    <a:srgbClr val="000000">
                      <a:alpha val="43137"/>
                    </a:srgbClr>
                  </a:outerShdw>
                </a:effectLst>
              </a:rPr>
              <a:t>    Hello Student’s</a:t>
            </a:r>
            <a:endParaRPr lang="en-US" sz="6600" b="1" dirty="0">
              <a:solidFill>
                <a:srgbClr val="66FF99"/>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7504"/>
            <a:ext cx="12192000" cy="4910496"/>
          </a:xfrm>
          <a:prstGeom prst="rect">
            <a:avLst/>
          </a:prstGeom>
        </p:spPr>
      </p:pic>
      <p:sp>
        <p:nvSpPr>
          <p:cNvPr id="5" name="TextBox 4"/>
          <p:cNvSpPr txBox="1"/>
          <p:nvPr/>
        </p:nvSpPr>
        <p:spPr>
          <a:xfrm>
            <a:off x="6194738" y="6040192"/>
            <a:ext cx="5997262" cy="923330"/>
          </a:xfrm>
          <a:prstGeom prst="rect">
            <a:avLst/>
          </a:prstGeom>
          <a:noFill/>
        </p:spPr>
        <p:txBody>
          <a:bodyPr wrap="square" rtlCol="0">
            <a:spAutoFit/>
          </a:bodyPr>
          <a:lstStyle/>
          <a:p>
            <a:r>
              <a:rPr lang="en-US" sz="5400" b="1" dirty="0" smtClean="0">
                <a:solidFill>
                  <a:srgbClr val="66FF99"/>
                </a:solidFill>
                <a:effectLst>
                  <a:outerShdw blurRad="38100" dist="38100" dir="2700000" algn="tl">
                    <a:srgbClr val="000000">
                      <a:alpha val="43137"/>
                    </a:srgbClr>
                  </a:outerShdw>
                </a:effectLst>
              </a:rPr>
              <a:t>To a new Class…</a:t>
            </a:r>
            <a:endParaRPr lang="en-US" sz="5400" b="1" dirty="0">
              <a:solidFill>
                <a:srgbClr val="66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48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80">
                                          <p:stCondLst>
                                            <p:cond delay="0"/>
                                          </p:stCondLst>
                                        </p:cTn>
                                        <p:tgtEl>
                                          <p:spTgt spid="5">
                                            <p:txEl>
                                              <p:pRg st="0" end="0"/>
                                            </p:txEl>
                                          </p:spTgt>
                                        </p:tgtEl>
                                      </p:cBhvr>
                                    </p:animEffect>
                                    <p:anim calcmode="lin" valueType="num">
                                      <p:cBhvr>
                                        <p:cTn id="2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0" end="0"/>
                                            </p:txEl>
                                          </p:spTgt>
                                        </p:tgtEl>
                                      </p:cBhvr>
                                      <p:to x="100000" y="60000"/>
                                    </p:animScale>
                                    <p:animScale>
                                      <p:cBhvr>
                                        <p:cTn id="28" dur="166" decel="50000">
                                          <p:stCondLst>
                                            <p:cond delay="676"/>
                                          </p:stCondLst>
                                        </p:cTn>
                                        <p:tgtEl>
                                          <p:spTgt spid="5">
                                            <p:txEl>
                                              <p:pRg st="0" end="0"/>
                                            </p:txEl>
                                          </p:spTgt>
                                        </p:tgtEl>
                                      </p:cBhvr>
                                      <p:to x="100000" y="100000"/>
                                    </p:animScale>
                                    <p:animScale>
                                      <p:cBhvr>
                                        <p:cTn id="29" dur="26">
                                          <p:stCondLst>
                                            <p:cond delay="1312"/>
                                          </p:stCondLst>
                                        </p:cTn>
                                        <p:tgtEl>
                                          <p:spTgt spid="5">
                                            <p:txEl>
                                              <p:pRg st="0" end="0"/>
                                            </p:txEl>
                                          </p:spTgt>
                                        </p:tgtEl>
                                      </p:cBhvr>
                                      <p:to x="100000" y="80000"/>
                                    </p:animScale>
                                    <p:animScale>
                                      <p:cBhvr>
                                        <p:cTn id="30" dur="166" decel="50000">
                                          <p:stCondLst>
                                            <p:cond delay="1338"/>
                                          </p:stCondLst>
                                        </p:cTn>
                                        <p:tgtEl>
                                          <p:spTgt spid="5">
                                            <p:txEl>
                                              <p:pRg st="0" end="0"/>
                                            </p:txEl>
                                          </p:spTgt>
                                        </p:tgtEl>
                                      </p:cBhvr>
                                      <p:to x="100000" y="100000"/>
                                    </p:animScale>
                                    <p:animScale>
                                      <p:cBhvr>
                                        <p:cTn id="31" dur="26">
                                          <p:stCondLst>
                                            <p:cond delay="1642"/>
                                          </p:stCondLst>
                                        </p:cTn>
                                        <p:tgtEl>
                                          <p:spTgt spid="5">
                                            <p:txEl>
                                              <p:pRg st="0" end="0"/>
                                            </p:txEl>
                                          </p:spTgt>
                                        </p:tgtEl>
                                      </p:cBhvr>
                                      <p:to x="100000" y="90000"/>
                                    </p:animScale>
                                    <p:animScale>
                                      <p:cBhvr>
                                        <p:cTn id="32" dur="166" decel="50000">
                                          <p:stCondLst>
                                            <p:cond delay="1668"/>
                                          </p:stCondLst>
                                        </p:cTn>
                                        <p:tgtEl>
                                          <p:spTgt spid="5">
                                            <p:txEl>
                                              <p:pRg st="0" end="0"/>
                                            </p:txEl>
                                          </p:spTgt>
                                        </p:tgtEl>
                                      </p:cBhvr>
                                      <p:to x="100000" y="100000"/>
                                    </p:animScale>
                                    <p:animScale>
                                      <p:cBhvr>
                                        <p:cTn id="33" dur="26">
                                          <p:stCondLst>
                                            <p:cond delay="1808"/>
                                          </p:stCondLst>
                                        </p:cTn>
                                        <p:tgtEl>
                                          <p:spTgt spid="5">
                                            <p:txEl>
                                              <p:pRg st="0" end="0"/>
                                            </p:txEl>
                                          </p:spTgt>
                                        </p:tgtEl>
                                      </p:cBhvr>
                                      <p:to x="100000" y="95000"/>
                                    </p:animScale>
                                    <p:animScale>
                                      <p:cBhvr>
                                        <p:cTn id="34"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69" y="237304"/>
            <a:ext cx="8534400" cy="1507067"/>
          </a:xfrm>
        </p:spPr>
        <p:txBody>
          <a:bodyPr>
            <a:normAutofit/>
          </a:bodyPr>
          <a:lstStyle/>
          <a:p>
            <a:pPr algn="ctr"/>
            <a:r>
              <a:rPr lang="en-US" sz="6000" b="1" dirty="0" err="1" smtClean="0">
                <a:effectLst>
                  <a:outerShdw blurRad="38100" dist="38100" dir="2700000" algn="tl">
                    <a:srgbClr val="000000">
                      <a:alpha val="43137"/>
                    </a:srgbClr>
                  </a:outerShdw>
                </a:effectLst>
              </a:rPr>
              <a:t>দলীয়</a:t>
            </a:r>
            <a:r>
              <a:rPr lang="en-US" sz="6000" b="1" dirty="0" smtClean="0">
                <a:effectLst>
                  <a:outerShdw blurRad="38100" dist="38100" dir="2700000" algn="tl">
                    <a:srgbClr val="000000">
                      <a:alpha val="43137"/>
                    </a:srgbClr>
                  </a:outerShdw>
                </a:effectLst>
              </a:rPr>
              <a:t> </a:t>
            </a:r>
            <a:r>
              <a:rPr lang="en-US" sz="6000" b="1" dirty="0" err="1" smtClean="0">
                <a:effectLst>
                  <a:outerShdw blurRad="38100" dist="38100" dir="2700000" algn="tl">
                    <a:srgbClr val="000000">
                      <a:alpha val="43137"/>
                    </a:srgbClr>
                  </a:outerShdw>
                </a:effectLst>
              </a:rPr>
              <a:t>কাজঃ</a:t>
            </a:r>
            <a:r>
              <a:rPr lang="en-US" sz="6000" b="1" dirty="0" smtClean="0">
                <a:effectLst>
                  <a:outerShdw blurRad="38100" dist="38100" dir="2700000" algn="tl">
                    <a:srgbClr val="000000">
                      <a:alpha val="43137"/>
                    </a:srgbClr>
                  </a:outerShdw>
                </a:effectLst>
              </a:rPr>
              <a:t> </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75130" y="2156494"/>
            <a:ext cx="7802966" cy="1565499"/>
          </a:xfrm>
        </p:spPr>
        <p:txBody>
          <a:bodyPr>
            <a:normAutofit/>
          </a:bodyPr>
          <a:lstStyle/>
          <a:p>
            <a:pPr>
              <a:buFont typeface="Wingdings" panose="05000000000000000000" pitchFamily="2" charset="2"/>
              <a:buChar char="Ø"/>
            </a:pPr>
            <a:r>
              <a:rPr lang="en-US" sz="4000" b="1" dirty="0" smtClean="0">
                <a:solidFill>
                  <a:schemeClr val="tx1"/>
                </a:solidFill>
              </a:rPr>
              <a:t> </a:t>
            </a:r>
            <a:r>
              <a:rPr lang="en-US" sz="4000" b="1" dirty="0" err="1" smtClean="0">
                <a:solidFill>
                  <a:schemeClr val="tx1"/>
                </a:solidFill>
              </a:rPr>
              <a:t>জালালী</a:t>
            </a:r>
            <a:r>
              <a:rPr lang="en-US" sz="4000" b="1" dirty="0" smtClean="0">
                <a:solidFill>
                  <a:schemeClr val="tx1"/>
                </a:solidFill>
              </a:rPr>
              <a:t> </a:t>
            </a:r>
            <a:r>
              <a:rPr lang="en-US" sz="4000" b="1" dirty="0" err="1">
                <a:solidFill>
                  <a:schemeClr val="tx1"/>
                </a:solidFill>
              </a:rPr>
              <a:t>কবুতরের</a:t>
            </a:r>
            <a:r>
              <a:rPr lang="en-US" sz="4000" b="1" dirty="0">
                <a:solidFill>
                  <a:schemeClr val="tx1"/>
                </a:solidFill>
              </a:rPr>
              <a:t> </a:t>
            </a:r>
            <a:r>
              <a:rPr lang="en-US" sz="4000" b="1" dirty="0" smtClean="0">
                <a:solidFill>
                  <a:schemeClr val="tx1"/>
                </a:solidFill>
              </a:rPr>
              <a:t>৫ </a:t>
            </a:r>
            <a:r>
              <a:rPr lang="en-US" sz="4000" b="1" dirty="0" err="1" smtClean="0">
                <a:solidFill>
                  <a:schemeClr val="tx1"/>
                </a:solidFill>
              </a:rPr>
              <a:t>টি</a:t>
            </a:r>
            <a:r>
              <a:rPr lang="en-US" sz="4000" b="1" dirty="0" smtClean="0">
                <a:solidFill>
                  <a:schemeClr val="tx1"/>
                </a:solidFill>
              </a:rPr>
              <a:t> </a:t>
            </a:r>
            <a:r>
              <a:rPr lang="en-US" sz="4000" b="1" dirty="0" err="1" smtClean="0">
                <a:solidFill>
                  <a:schemeClr val="tx1"/>
                </a:solidFill>
              </a:rPr>
              <a:t>বৈশিষ্ট্য</a:t>
            </a:r>
            <a:r>
              <a:rPr lang="en-US" sz="4000" b="1" dirty="0" smtClean="0">
                <a:solidFill>
                  <a:schemeClr val="tx1"/>
                </a:solidFill>
              </a:rPr>
              <a:t> </a:t>
            </a:r>
            <a:r>
              <a:rPr lang="en-US" sz="4000" b="1" dirty="0" err="1" smtClean="0">
                <a:solidFill>
                  <a:schemeClr val="tx1"/>
                </a:solidFill>
              </a:rPr>
              <a:t>বর্ণনা</a:t>
            </a:r>
            <a:r>
              <a:rPr lang="en-US" sz="4000" b="1" dirty="0" smtClean="0">
                <a:solidFill>
                  <a:schemeClr val="tx1"/>
                </a:solidFill>
              </a:rPr>
              <a:t> </a:t>
            </a:r>
            <a:r>
              <a:rPr lang="en-US" sz="4000" b="1" dirty="0" err="1" smtClean="0">
                <a:solidFill>
                  <a:schemeClr val="tx1"/>
                </a:solidFill>
              </a:rPr>
              <a:t>কর</a:t>
            </a:r>
            <a:r>
              <a:rPr lang="en-US" sz="4000" b="1" dirty="0" smtClean="0">
                <a:solidFill>
                  <a:schemeClr val="tx1"/>
                </a:solidFill>
              </a:rPr>
              <a:t> </a:t>
            </a:r>
            <a:r>
              <a:rPr lang="en-US" sz="4000" b="1" dirty="0">
                <a:solidFill>
                  <a:schemeClr val="tx1"/>
                </a:solidFill>
              </a:rPr>
              <a:t>।</a:t>
            </a:r>
          </a:p>
          <a:p>
            <a:pPr marL="0" indent="0">
              <a:buNone/>
            </a:pPr>
            <a:endParaRPr lang="en-US" sz="40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06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69" y="0"/>
            <a:ext cx="8534400" cy="1507067"/>
          </a:xfrm>
        </p:spPr>
        <p:txBody>
          <a:bodyPr>
            <a:normAutofit/>
          </a:bodyPr>
          <a:lstStyle/>
          <a:p>
            <a:pPr algn="ctr"/>
            <a:r>
              <a:rPr lang="en-US" sz="6000" b="1" dirty="0" err="1" smtClean="0">
                <a:effectLst>
                  <a:outerShdw blurRad="38100" dist="38100" dir="2700000" algn="tl">
                    <a:srgbClr val="000000">
                      <a:alpha val="43137"/>
                    </a:srgbClr>
                  </a:outerShdw>
                </a:effectLst>
              </a:rPr>
              <a:t>মূল্যায়ন</a:t>
            </a:r>
            <a:r>
              <a:rPr lang="en-US" sz="6000" b="1" dirty="0" err="1">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7395" y="1909293"/>
            <a:ext cx="8534400" cy="3615267"/>
          </a:xfrm>
        </p:spPr>
        <p:txBody>
          <a:bodyPr>
            <a:noAutofit/>
          </a:bodyPr>
          <a:lstStyle/>
          <a:p>
            <a:pPr marL="0" indent="0">
              <a:buNone/>
            </a:pPr>
            <a:r>
              <a:rPr lang="en-US" sz="3600" b="1" dirty="0" err="1" smtClean="0">
                <a:solidFill>
                  <a:schemeClr val="tx1"/>
                </a:solidFill>
              </a:rPr>
              <a:t>শাহ</a:t>
            </a:r>
            <a:r>
              <a:rPr lang="en-US" sz="3600" b="1" dirty="0" smtClean="0">
                <a:solidFill>
                  <a:schemeClr val="tx1"/>
                </a:solidFill>
              </a:rPr>
              <a:t> </a:t>
            </a:r>
            <a:r>
              <a:rPr lang="en-US" sz="3600" b="1" dirty="0" err="1" smtClean="0">
                <a:solidFill>
                  <a:schemeClr val="tx1"/>
                </a:solidFill>
              </a:rPr>
              <a:t>জালাল</a:t>
            </a:r>
            <a:r>
              <a:rPr lang="en-US" sz="3600" b="1" dirty="0" smtClean="0">
                <a:solidFill>
                  <a:schemeClr val="tx1"/>
                </a:solidFill>
              </a:rPr>
              <a:t> </a:t>
            </a:r>
            <a:r>
              <a:rPr lang="en-US" sz="3600" b="1" dirty="0" err="1" smtClean="0">
                <a:solidFill>
                  <a:schemeClr val="tx1"/>
                </a:solidFill>
              </a:rPr>
              <a:t>কন</a:t>
            </a:r>
            <a:r>
              <a:rPr lang="en-US" sz="3600" b="1" dirty="0" smtClean="0">
                <a:solidFill>
                  <a:schemeClr val="tx1"/>
                </a:solidFill>
              </a:rPr>
              <a:t> </a:t>
            </a:r>
            <a:r>
              <a:rPr lang="en-US" sz="3600" b="1" dirty="0" err="1" smtClean="0">
                <a:solidFill>
                  <a:schemeClr val="tx1"/>
                </a:solidFill>
              </a:rPr>
              <a:t>দেশ</a:t>
            </a:r>
            <a:r>
              <a:rPr lang="en-US" sz="3600" b="1" dirty="0" smtClean="0">
                <a:solidFill>
                  <a:schemeClr val="tx1"/>
                </a:solidFill>
              </a:rPr>
              <a:t> </a:t>
            </a:r>
            <a:r>
              <a:rPr lang="en-US" sz="3600" b="1" dirty="0" err="1" smtClean="0">
                <a:solidFill>
                  <a:schemeClr val="tx1"/>
                </a:solidFill>
              </a:rPr>
              <a:t>থেকে</a:t>
            </a:r>
            <a:r>
              <a:rPr lang="en-US" sz="3600" b="1" dirty="0" smtClean="0">
                <a:solidFill>
                  <a:schemeClr val="tx1"/>
                </a:solidFill>
              </a:rPr>
              <a:t> </a:t>
            </a:r>
            <a:r>
              <a:rPr lang="en-US" sz="3600" b="1" dirty="0" err="1" smtClean="0">
                <a:solidFill>
                  <a:schemeClr val="tx1"/>
                </a:solidFill>
              </a:rPr>
              <a:t>আসেন</a:t>
            </a:r>
            <a:r>
              <a:rPr lang="en-US" sz="3600" b="1" dirty="0" smtClean="0">
                <a:solidFill>
                  <a:schemeClr val="tx1"/>
                </a:solidFill>
              </a:rPr>
              <a:t>?</a:t>
            </a:r>
          </a:p>
          <a:p>
            <a:pPr marL="0" indent="0">
              <a:buNone/>
            </a:pPr>
            <a:r>
              <a:rPr lang="en-US" sz="3600" b="1" dirty="0" smtClean="0">
                <a:solidFill>
                  <a:schemeClr val="tx1"/>
                </a:solidFill>
              </a:rPr>
              <a:t>	১। </a:t>
            </a:r>
            <a:r>
              <a:rPr lang="en-US" sz="3600" b="1" dirty="0" err="1" smtClean="0">
                <a:solidFill>
                  <a:schemeClr val="tx1"/>
                </a:solidFill>
              </a:rPr>
              <a:t>ইরান</a:t>
            </a:r>
            <a:r>
              <a:rPr lang="en-US" sz="3600" b="1" dirty="0" smtClean="0">
                <a:solidFill>
                  <a:schemeClr val="tx1"/>
                </a:solidFill>
              </a:rPr>
              <a:t>   ২। </a:t>
            </a:r>
            <a:r>
              <a:rPr lang="en-US" sz="3600" b="1" dirty="0" err="1" smtClean="0">
                <a:solidFill>
                  <a:schemeClr val="tx1"/>
                </a:solidFill>
              </a:rPr>
              <a:t>তেহরান</a:t>
            </a:r>
            <a:r>
              <a:rPr lang="en-US" sz="3600" b="1" dirty="0" smtClean="0">
                <a:solidFill>
                  <a:schemeClr val="tx1"/>
                </a:solidFill>
              </a:rPr>
              <a:t>   ৩। </a:t>
            </a:r>
            <a:r>
              <a:rPr lang="en-US" sz="3600" b="1" dirty="0" err="1" smtClean="0">
                <a:solidFill>
                  <a:schemeClr val="tx1"/>
                </a:solidFill>
              </a:rPr>
              <a:t>ইয়েমেন</a:t>
            </a:r>
            <a:r>
              <a:rPr lang="en-US" sz="3600" b="1" dirty="0" smtClean="0">
                <a:solidFill>
                  <a:schemeClr val="tx1"/>
                </a:solidFill>
              </a:rPr>
              <a:t>   ৪। </a:t>
            </a:r>
            <a:r>
              <a:rPr lang="en-US" sz="3600" b="1" dirty="0" err="1" smtClean="0">
                <a:solidFill>
                  <a:schemeClr val="tx1"/>
                </a:solidFill>
              </a:rPr>
              <a:t>নেপাল</a:t>
            </a:r>
            <a:endParaRPr lang="en-US" sz="3600" b="1" dirty="0" smtClean="0">
              <a:solidFill>
                <a:schemeClr val="tx1"/>
              </a:solidFill>
            </a:endParaRPr>
          </a:p>
          <a:p>
            <a:pPr marL="0" indent="0">
              <a:buNone/>
            </a:pPr>
            <a:r>
              <a:rPr lang="en-US" sz="3600" b="1" dirty="0" err="1" smtClean="0">
                <a:solidFill>
                  <a:schemeClr val="tx1"/>
                </a:solidFill>
              </a:rPr>
              <a:t>কতো</a:t>
            </a:r>
            <a:r>
              <a:rPr lang="en-US" sz="3600" b="1" dirty="0" smtClean="0">
                <a:solidFill>
                  <a:schemeClr val="tx1"/>
                </a:solidFill>
              </a:rPr>
              <a:t> </a:t>
            </a:r>
            <a:r>
              <a:rPr lang="en-US" sz="3600" b="1" dirty="0" err="1" smtClean="0">
                <a:solidFill>
                  <a:schemeClr val="tx1"/>
                </a:solidFill>
              </a:rPr>
              <a:t>সালে</a:t>
            </a:r>
            <a:r>
              <a:rPr lang="en-US" sz="3600" b="1" dirty="0" smtClean="0">
                <a:solidFill>
                  <a:schemeClr val="tx1"/>
                </a:solidFill>
              </a:rPr>
              <a:t> </a:t>
            </a:r>
            <a:r>
              <a:rPr lang="en-US" sz="3600" b="1" dirty="0" err="1" smtClean="0">
                <a:solidFill>
                  <a:schemeClr val="tx1"/>
                </a:solidFill>
              </a:rPr>
              <a:t>সব</a:t>
            </a:r>
            <a:r>
              <a:rPr lang="en-US" sz="3600" b="1" dirty="0" smtClean="0">
                <a:solidFill>
                  <a:schemeClr val="tx1"/>
                </a:solidFill>
              </a:rPr>
              <a:t> </a:t>
            </a:r>
            <a:r>
              <a:rPr lang="en-US" sz="3600" b="1" dirty="0" err="1" smtClean="0">
                <a:solidFill>
                  <a:schemeClr val="tx1"/>
                </a:solidFill>
              </a:rPr>
              <a:t>গজার</a:t>
            </a:r>
            <a:r>
              <a:rPr lang="en-US" sz="3600" b="1" dirty="0" smtClean="0">
                <a:solidFill>
                  <a:schemeClr val="tx1"/>
                </a:solidFill>
              </a:rPr>
              <a:t> </a:t>
            </a:r>
            <a:r>
              <a:rPr lang="en-US" sz="3600" b="1" dirty="0" err="1" smtClean="0">
                <a:solidFill>
                  <a:schemeClr val="tx1"/>
                </a:solidFill>
              </a:rPr>
              <a:t>মাছ</a:t>
            </a:r>
            <a:r>
              <a:rPr lang="en-US" sz="3600" b="1" dirty="0" smtClean="0">
                <a:solidFill>
                  <a:schemeClr val="tx1"/>
                </a:solidFill>
              </a:rPr>
              <a:t> </a:t>
            </a:r>
            <a:r>
              <a:rPr lang="en-US" sz="3600" b="1" dirty="0" err="1" smtClean="0">
                <a:solidFill>
                  <a:schemeClr val="tx1"/>
                </a:solidFill>
              </a:rPr>
              <a:t>মারা</a:t>
            </a:r>
            <a:r>
              <a:rPr lang="en-US" sz="3600" b="1" dirty="0" smtClean="0">
                <a:solidFill>
                  <a:schemeClr val="tx1"/>
                </a:solidFill>
              </a:rPr>
              <a:t> </a:t>
            </a:r>
            <a:r>
              <a:rPr lang="en-US" sz="3600" b="1" dirty="0" err="1" smtClean="0">
                <a:solidFill>
                  <a:schemeClr val="tx1"/>
                </a:solidFill>
              </a:rPr>
              <a:t>যায়</a:t>
            </a:r>
            <a:r>
              <a:rPr lang="en-US" sz="3600" b="1" dirty="0" smtClean="0">
                <a:solidFill>
                  <a:schemeClr val="tx1"/>
                </a:solidFill>
              </a:rPr>
              <a:t>?</a:t>
            </a:r>
          </a:p>
          <a:p>
            <a:pPr marL="0" indent="0">
              <a:buNone/>
            </a:pPr>
            <a:r>
              <a:rPr lang="en-US" sz="3600" b="1" dirty="0" smtClean="0">
                <a:solidFill>
                  <a:schemeClr val="tx1"/>
                </a:solidFill>
              </a:rPr>
              <a:t>	১। ১৯৯৯   ২। ২০০৫   ৩। ২০০৪   ৪। ২০০৩</a:t>
            </a:r>
          </a:p>
          <a:p>
            <a:pPr marL="0" indent="0">
              <a:buNone/>
            </a:pPr>
            <a:r>
              <a:rPr lang="en-US" sz="3600" b="1" dirty="0" err="1" smtClean="0">
                <a:solidFill>
                  <a:schemeClr val="tx1"/>
                </a:solidFill>
              </a:rPr>
              <a:t>জালালী</a:t>
            </a:r>
            <a:r>
              <a:rPr lang="en-US" sz="3600" b="1" dirty="0" smtClean="0">
                <a:solidFill>
                  <a:schemeClr val="tx1"/>
                </a:solidFill>
              </a:rPr>
              <a:t> </a:t>
            </a:r>
            <a:r>
              <a:rPr lang="en-US" sz="3600" b="1" dirty="0" err="1" smtClean="0">
                <a:solidFill>
                  <a:schemeClr val="tx1"/>
                </a:solidFill>
              </a:rPr>
              <a:t>কবুতর</a:t>
            </a:r>
            <a:r>
              <a:rPr lang="en-US" sz="3600" b="1" dirty="0" smtClean="0">
                <a:solidFill>
                  <a:schemeClr val="tx1"/>
                </a:solidFill>
              </a:rPr>
              <a:t> </a:t>
            </a:r>
            <a:r>
              <a:rPr lang="en-US" sz="3600" b="1" dirty="0" err="1" smtClean="0">
                <a:solidFill>
                  <a:schemeClr val="tx1"/>
                </a:solidFill>
              </a:rPr>
              <a:t>গুলো</a:t>
            </a:r>
            <a:r>
              <a:rPr lang="en-US" sz="3600" b="1" dirty="0" smtClean="0">
                <a:solidFill>
                  <a:schemeClr val="tx1"/>
                </a:solidFill>
              </a:rPr>
              <a:t> </a:t>
            </a:r>
            <a:r>
              <a:rPr lang="en-US" sz="3600" b="1" dirty="0" err="1" smtClean="0">
                <a:solidFill>
                  <a:schemeClr val="tx1"/>
                </a:solidFill>
              </a:rPr>
              <a:t>কতো</a:t>
            </a:r>
            <a:r>
              <a:rPr lang="en-US" sz="3600" b="1" dirty="0" smtClean="0">
                <a:solidFill>
                  <a:schemeClr val="tx1"/>
                </a:solidFill>
              </a:rPr>
              <a:t> </a:t>
            </a:r>
            <a:r>
              <a:rPr lang="en-US" sz="3600" b="1" dirty="0" err="1" smtClean="0">
                <a:solidFill>
                  <a:schemeClr val="tx1"/>
                </a:solidFill>
              </a:rPr>
              <a:t>বছর</a:t>
            </a:r>
            <a:r>
              <a:rPr lang="en-US" sz="3600" b="1" dirty="0" smtClean="0">
                <a:solidFill>
                  <a:schemeClr val="tx1"/>
                </a:solidFill>
              </a:rPr>
              <a:t> </a:t>
            </a:r>
            <a:r>
              <a:rPr lang="en-US" sz="3600" b="1" dirty="0" err="1" smtClean="0">
                <a:solidFill>
                  <a:schemeClr val="tx1"/>
                </a:solidFill>
              </a:rPr>
              <a:t>থেকে</a:t>
            </a:r>
            <a:r>
              <a:rPr lang="en-US" sz="3600" b="1" dirty="0" smtClean="0">
                <a:solidFill>
                  <a:schemeClr val="tx1"/>
                </a:solidFill>
              </a:rPr>
              <a:t> </a:t>
            </a:r>
            <a:r>
              <a:rPr lang="en-US" sz="3600" b="1" dirty="0" err="1" smtClean="0">
                <a:solidFill>
                  <a:schemeClr val="tx1"/>
                </a:solidFill>
              </a:rPr>
              <a:t>আছে</a:t>
            </a:r>
            <a:r>
              <a:rPr lang="en-US" sz="3600" b="1" dirty="0" smtClean="0">
                <a:solidFill>
                  <a:schemeClr val="tx1"/>
                </a:solidFill>
              </a:rPr>
              <a:t>?</a:t>
            </a:r>
          </a:p>
          <a:p>
            <a:pPr marL="0" indent="0">
              <a:buNone/>
            </a:pPr>
            <a:r>
              <a:rPr lang="en-US" sz="3600" b="1" dirty="0">
                <a:solidFill>
                  <a:schemeClr val="tx1"/>
                </a:solidFill>
              </a:rPr>
              <a:t>	</a:t>
            </a:r>
            <a:r>
              <a:rPr lang="en-US" sz="3600" b="1" dirty="0" smtClean="0">
                <a:solidFill>
                  <a:schemeClr val="tx1"/>
                </a:solidFill>
              </a:rPr>
              <a:t>১। ৫০০   ২। ৬০০   ৩। ৭০০   ৪। ৮০০ </a:t>
            </a:r>
            <a:endParaRPr lang="en-US" sz="3600" b="1" dirty="0">
              <a:solidFill>
                <a:schemeClr val="tx1"/>
              </a:solidFill>
            </a:endParaRPr>
          </a:p>
        </p:txBody>
      </p:sp>
    </p:spTree>
    <p:extLst>
      <p:ext uri="{BB962C8B-B14F-4D97-AF65-F5344CB8AC3E}">
        <p14:creationId xmlns:p14="http://schemas.microsoft.com/office/powerpoint/2010/main" val="22048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187" y="-67734"/>
            <a:ext cx="8534400" cy="1507067"/>
          </a:xfrm>
        </p:spPr>
        <p:txBody>
          <a:bodyPr>
            <a:normAutofit/>
          </a:bodyPr>
          <a:lstStyle/>
          <a:p>
            <a:pPr algn="ctr"/>
            <a:r>
              <a:rPr lang="en-US" sz="4800" b="1" dirty="0" err="1" smtClean="0">
                <a:effectLst>
                  <a:outerShdw blurRad="38100" dist="38100" dir="2700000" algn="tl">
                    <a:srgbClr val="000000">
                      <a:alpha val="43137"/>
                    </a:srgbClr>
                  </a:outerShdw>
                </a:effectLst>
              </a:rPr>
              <a:t>বাড়ীর</a:t>
            </a:r>
            <a:r>
              <a:rPr lang="en-US" sz="4800" b="1" dirty="0" smtClean="0">
                <a:effectLst>
                  <a:outerShdw blurRad="38100" dist="38100" dir="2700000" algn="tl">
                    <a:srgbClr val="000000">
                      <a:alpha val="43137"/>
                    </a:srgbClr>
                  </a:outerShdw>
                </a:effectLst>
              </a:rPr>
              <a:t> </a:t>
            </a:r>
            <a:r>
              <a:rPr lang="en-US" sz="4800" b="1" dirty="0" err="1" smtClean="0">
                <a:effectLst>
                  <a:outerShdw blurRad="38100" dist="38100" dir="2700000" algn="tl">
                    <a:srgbClr val="000000">
                      <a:alpha val="43137"/>
                    </a:srgbClr>
                  </a:outerShdw>
                </a:effectLst>
              </a:rPr>
              <a:t>কাজঃ</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65282" y="827467"/>
            <a:ext cx="8534400" cy="3615267"/>
          </a:xfrm>
        </p:spPr>
        <p:txBody>
          <a:bodyPr>
            <a:normAutofit/>
          </a:bodyPr>
          <a:lstStyle/>
          <a:p>
            <a:r>
              <a:rPr lang="en-US" sz="4400" b="1" dirty="0" err="1" smtClean="0">
                <a:solidFill>
                  <a:schemeClr val="tx1"/>
                </a:solidFill>
              </a:rPr>
              <a:t>মাজারে</a:t>
            </a:r>
            <a:r>
              <a:rPr lang="en-US" sz="4400" b="1" dirty="0" smtClean="0">
                <a:solidFill>
                  <a:schemeClr val="tx1"/>
                </a:solidFill>
              </a:rPr>
              <a:t> </a:t>
            </a:r>
            <a:r>
              <a:rPr lang="en-US" sz="4400" b="1" dirty="0" err="1" smtClean="0">
                <a:solidFill>
                  <a:schemeClr val="tx1"/>
                </a:solidFill>
              </a:rPr>
              <a:t>প্রচলিত</a:t>
            </a:r>
            <a:r>
              <a:rPr lang="en-US" sz="4400" b="1" dirty="0" smtClean="0">
                <a:solidFill>
                  <a:schemeClr val="tx1"/>
                </a:solidFill>
              </a:rPr>
              <a:t> </a:t>
            </a:r>
            <a:r>
              <a:rPr lang="en-US" sz="4400" b="1" dirty="0" err="1" smtClean="0">
                <a:solidFill>
                  <a:schemeClr val="tx1"/>
                </a:solidFill>
              </a:rPr>
              <a:t>কর্মকান্ড</a:t>
            </a:r>
            <a:r>
              <a:rPr lang="en-US" sz="4400" b="1" dirty="0" smtClean="0">
                <a:solidFill>
                  <a:schemeClr val="tx1"/>
                </a:solidFill>
              </a:rPr>
              <a:t> </a:t>
            </a:r>
            <a:r>
              <a:rPr lang="en-US" sz="4400" b="1" dirty="0" err="1" smtClean="0">
                <a:solidFill>
                  <a:schemeClr val="tx1"/>
                </a:solidFill>
              </a:rPr>
              <a:t>ইসলামের</a:t>
            </a:r>
            <a:r>
              <a:rPr lang="en-US" sz="4400" b="1" dirty="0" smtClean="0">
                <a:solidFill>
                  <a:schemeClr val="tx1"/>
                </a:solidFill>
              </a:rPr>
              <a:t> </a:t>
            </a:r>
            <a:r>
              <a:rPr lang="en-US" sz="4400" b="1" dirty="0" err="1" smtClean="0">
                <a:solidFill>
                  <a:schemeClr val="tx1"/>
                </a:solidFill>
              </a:rPr>
              <a:t>দৃষ্টিতে</a:t>
            </a:r>
            <a:r>
              <a:rPr lang="en-US" sz="4400" b="1" dirty="0" smtClean="0">
                <a:solidFill>
                  <a:schemeClr val="tx1"/>
                </a:solidFill>
              </a:rPr>
              <a:t> </a:t>
            </a:r>
            <a:r>
              <a:rPr lang="en-US" sz="4400" b="1" dirty="0" err="1" smtClean="0">
                <a:solidFill>
                  <a:schemeClr val="tx1"/>
                </a:solidFill>
              </a:rPr>
              <a:t>সমর্থন</a:t>
            </a:r>
            <a:r>
              <a:rPr lang="en-US" sz="4400" b="1" dirty="0" smtClean="0">
                <a:solidFill>
                  <a:schemeClr val="tx1"/>
                </a:solidFill>
              </a:rPr>
              <a:t> </a:t>
            </a:r>
            <a:r>
              <a:rPr lang="en-US" sz="4400" b="1" dirty="0" err="1" smtClean="0">
                <a:solidFill>
                  <a:schemeClr val="tx1"/>
                </a:solidFill>
              </a:rPr>
              <a:t>যোগ্য</a:t>
            </a:r>
            <a:r>
              <a:rPr lang="en-US" sz="4400" b="1" dirty="0" smtClean="0">
                <a:solidFill>
                  <a:schemeClr val="tx1"/>
                </a:solidFill>
              </a:rPr>
              <a:t> </a:t>
            </a:r>
            <a:r>
              <a:rPr lang="en-US" sz="4400" b="1" dirty="0" err="1" smtClean="0">
                <a:solidFill>
                  <a:schemeClr val="tx1"/>
                </a:solidFill>
              </a:rPr>
              <a:t>কিনা</a:t>
            </a:r>
            <a:r>
              <a:rPr lang="en-US" sz="4400" b="1" dirty="0" smtClean="0">
                <a:solidFill>
                  <a:schemeClr val="tx1"/>
                </a:solidFill>
              </a:rPr>
              <a:t>, </a:t>
            </a:r>
            <a:r>
              <a:rPr lang="en-US" sz="4400" b="1" dirty="0" err="1" smtClean="0">
                <a:solidFill>
                  <a:schemeClr val="tx1"/>
                </a:solidFill>
              </a:rPr>
              <a:t>তোমার</a:t>
            </a:r>
            <a:r>
              <a:rPr lang="en-US" sz="4400" b="1" dirty="0" smtClean="0">
                <a:solidFill>
                  <a:schemeClr val="tx1"/>
                </a:solidFill>
              </a:rPr>
              <a:t> </a:t>
            </a:r>
            <a:r>
              <a:rPr lang="en-US" sz="4400" b="1" dirty="0" err="1" smtClean="0">
                <a:solidFill>
                  <a:schemeClr val="tx1"/>
                </a:solidFill>
              </a:rPr>
              <a:t>মতামতের</a:t>
            </a:r>
            <a:r>
              <a:rPr lang="en-US" sz="4400" b="1" dirty="0" smtClean="0">
                <a:solidFill>
                  <a:schemeClr val="tx1"/>
                </a:solidFill>
              </a:rPr>
              <a:t> </a:t>
            </a:r>
            <a:r>
              <a:rPr lang="en-US" sz="4400" b="1" dirty="0" err="1" smtClean="0">
                <a:solidFill>
                  <a:schemeClr val="tx1"/>
                </a:solidFill>
              </a:rPr>
              <a:t>স্বপক্ষে</a:t>
            </a:r>
            <a:r>
              <a:rPr lang="en-US" sz="4400" b="1" dirty="0" smtClean="0">
                <a:solidFill>
                  <a:schemeClr val="tx1"/>
                </a:solidFill>
              </a:rPr>
              <a:t> </a:t>
            </a:r>
            <a:r>
              <a:rPr lang="en-US" sz="4400" b="1" dirty="0" err="1" smtClean="0">
                <a:solidFill>
                  <a:schemeClr val="tx1"/>
                </a:solidFill>
              </a:rPr>
              <a:t>যুক্তি</a:t>
            </a:r>
            <a:r>
              <a:rPr lang="en-US" sz="4400" b="1" dirty="0" smtClean="0">
                <a:solidFill>
                  <a:schemeClr val="tx1"/>
                </a:solidFill>
              </a:rPr>
              <a:t> </a:t>
            </a:r>
            <a:r>
              <a:rPr lang="en-US" sz="4400" b="1" dirty="0" err="1" smtClean="0">
                <a:solidFill>
                  <a:schemeClr val="tx1"/>
                </a:solidFill>
              </a:rPr>
              <a:t>দাও</a:t>
            </a:r>
            <a:r>
              <a:rPr lang="en-US" sz="4400" b="1" dirty="0" smtClean="0">
                <a:solidFill>
                  <a:schemeClr val="tx1"/>
                </a:solidFill>
              </a:rPr>
              <a:t>।</a:t>
            </a:r>
          </a:p>
        </p:txBody>
      </p:sp>
    </p:spTree>
    <p:extLst>
      <p:ext uri="{BB962C8B-B14F-4D97-AF65-F5344CB8AC3E}">
        <p14:creationId xmlns:p14="http://schemas.microsoft.com/office/powerpoint/2010/main" val="18628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72" y="1791415"/>
            <a:ext cx="8534400" cy="1507067"/>
          </a:xfrm>
        </p:spPr>
        <p:txBody>
          <a:bodyPr>
            <a:noAutofit/>
          </a:bodyPr>
          <a:lstStyle/>
          <a:p>
            <a:r>
              <a:rPr lang="en-US" sz="6000" b="1" dirty="0" err="1" smtClean="0">
                <a:solidFill>
                  <a:srgbClr val="FF0000"/>
                </a:solidFill>
                <a:effectLst>
                  <a:outerShdw blurRad="38100" dist="38100" dir="2700000" algn="tl">
                    <a:srgbClr val="000000">
                      <a:alpha val="43137"/>
                    </a:srgbClr>
                  </a:outerShdw>
                </a:effectLst>
              </a:rPr>
              <a:t>সময়</a:t>
            </a:r>
            <a:r>
              <a:rPr lang="en-US" sz="6000" b="1" dirty="0" smtClean="0">
                <a:solidFill>
                  <a:srgbClr val="FF0000"/>
                </a:solidFill>
                <a:effectLst>
                  <a:outerShdw blurRad="38100" dist="38100" dir="2700000" algn="tl">
                    <a:srgbClr val="000000">
                      <a:alpha val="43137"/>
                    </a:srgbClr>
                  </a:outerShdw>
                </a:effectLst>
              </a:rPr>
              <a:t> ও </a:t>
            </a:r>
            <a:r>
              <a:rPr lang="en-US" sz="6000" b="1" dirty="0" err="1" smtClean="0">
                <a:solidFill>
                  <a:srgbClr val="FF0000"/>
                </a:solidFill>
                <a:effectLst>
                  <a:outerShdw blurRad="38100" dist="38100" dir="2700000" algn="tl">
                    <a:srgbClr val="000000">
                      <a:alpha val="43137"/>
                    </a:srgbClr>
                  </a:outerShdw>
                </a:effectLst>
              </a:rPr>
              <a:t>মনোযোগ</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দিয়ে</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পুরো</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ক্লাস</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টি</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করার</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জন্য</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সবাইকে</a:t>
            </a:r>
            <a:r>
              <a:rPr lang="en-US" sz="6000" b="1" dirty="0" smtClean="0">
                <a:solidFill>
                  <a:srgbClr val="FF0000"/>
                </a:solidFill>
                <a:effectLst>
                  <a:outerShdw blurRad="38100" dist="38100" dir="2700000" algn="tl">
                    <a:srgbClr val="000000">
                      <a:alpha val="43137"/>
                    </a:srgbClr>
                  </a:outerShdw>
                </a:effectLst>
              </a:rPr>
              <a:t> … </a:t>
            </a:r>
            <a:r>
              <a:rPr lang="en-US" sz="6000" b="1" dirty="0" err="1" smtClean="0">
                <a:solidFill>
                  <a:srgbClr val="FF0000"/>
                </a:solidFill>
                <a:effectLst>
                  <a:outerShdw blurRad="38100" dist="38100" dir="2700000" algn="tl">
                    <a:srgbClr val="000000">
                      <a:alpha val="43137"/>
                    </a:srgbClr>
                  </a:outerShdw>
                </a:effectLst>
              </a:rPr>
              <a:t>অসংখ্য</a:t>
            </a:r>
            <a:r>
              <a:rPr lang="en-US" sz="6000" b="1" dirty="0" smtClean="0">
                <a:solidFill>
                  <a:srgbClr val="FF0000"/>
                </a:solidFill>
                <a:effectLst>
                  <a:outerShdw blurRad="38100" dist="38100" dir="2700000" algn="tl">
                    <a:srgbClr val="000000">
                      <a:alpha val="43137"/>
                    </a:srgbClr>
                  </a:outerShdw>
                </a:effectLst>
              </a:rPr>
              <a:t> </a:t>
            </a:r>
            <a:br>
              <a:rPr lang="en-US" sz="6000" b="1" dirty="0" smtClean="0">
                <a:solidFill>
                  <a:srgbClr val="FF0000"/>
                </a:solidFill>
                <a:effectLst>
                  <a:outerShdw blurRad="38100" dist="38100" dir="2700000" algn="tl">
                    <a:srgbClr val="000000">
                      <a:alpha val="43137"/>
                    </a:srgbClr>
                  </a:outerShdw>
                </a:effectLst>
              </a:rPr>
            </a:br>
            <a:r>
              <a:rPr lang="en-US" sz="11500" b="1" dirty="0" err="1" smtClean="0">
                <a:solidFill>
                  <a:srgbClr val="FF0000"/>
                </a:solidFill>
                <a:effectLst>
                  <a:outerShdw blurRad="38100" dist="38100" dir="2700000" algn="tl">
                    <a:srgbClr val="000000">
                      <a:alpha val="43137"/>
                    </a:srgbClr>
                  </a:outerShdw>
                </a:effectLst>
              </a:rPr>
              <a:t>ধন্যবাদ</a:t>
            </a:r>
            <a:r>
              <a:rPr lang="en-US" sz="11500" b="1" dirty="0" smtClean="0">
                <a:solidFill>
                  <a:srgbClr val="FF0000"/>
                </a:solidFill>
                <a:effectLst>
                  <a:outerShdw blurRad="38100" dist="38100" dir="2700000" algn="tl">
                    <a:srgbClr val="000000">
                      <a:alpha val="43137"/>
                    </a:srgbClr>
                  </a:outerShdw>
                </a:effectLst>
              </a:rPr>
              <a:t>।</a:t>
            </a:r>
            <a:endParaRPr lang="en-US" sz="6000" b="1" dirty="0">
              <a:solidFill>
                <a:srgbClr val="FF0000"/>
              </a:solidFill>
              <a:effectLst>
                <a:outerShdw blurRad="38100" dist="38100" dir="2700000" algn="tl">
                  <a:srgbClr val="000000">
                    <a:alpha val="43137"/>
                  </a:srgbClr>
                </a:outerShdw>
              </a:effectLst>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6107" y="2384082"/>
            <a:ext cx="5034276" cy="4354652"/>
          </a:xfrm>
        </p:spPr>
      </p:pic>
    </p:spTree>
    <p:extLst>
      <p:ext uri="{BB962C8B-B14F-4D97-AF65-F5344CB8AC3E}">
        <p14:creationId xmlns:p14="http://schemas.microsoft.com/office/powerpoint/2010/main" val="221316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30" y="292835"/>
            <a:ext cx="4764840" cy="1313645"/>
          </a:xfrm>
        </p:spPr>
        <p:txBody>
          <a:bodyPr>
            <a:normAutofit/>
          </a:bodyPr>
          <a:lstStyle/>
          <a:p>
            <a:r>
              <a:rPr lang="en-US" sz="6000" b="1" dirty="0" err="1" smtClean="0">
                <a:effectLst>
                  <a:outerShdw blurRad="38100" dist="38100" dir="2700000" algn="tl">
                    <a:srgbClr val="000000">
                      <a:alpha val="43137"/>
                    </a:srgbClr>
                  </a:outerShdw>
                </a:effectLst>
              </a:rPr>
              <a:t>শিক্ষক</a:t>
            </a:r>
            <a:r>
              <a:rPr lang="en-US" sz="6000" b="1" dirty="0" smtClean="0">
                <a:effectLst>
                  <a:outerShdw blurRad="38100" dist="38100" dir="2700000" algn="tl">
                    <a:srgbClr val="000000">
                      <a:alpha val="43137"/>
                    </a:srgbClr>
                  </a:outerShdw>
                </a:effectLst>
              </a:rPr>
              <a:t> </a:t>
            </a:r>
            <a:r>
              <a:rPr lang="en-US" sz="6000" b="1" dirty="0" err="1" smtClean="0">
                <a:effectLst>
                  <a:outerShdw blurRad="38100" dist="38100" dir="2700000" algn="tl">
                    <a:srgbClr val="000000">
                      <a:alpha val="43137"/>
                    </a:srgbClr>
                  </a:outerShdw>
                </a:effectLst>
              </a:rPr>
              <a:t>পরিচিতিঃ</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3830" y="1457489"/>
            <a:ext cx="5923938" cy="3615267"/>
          </a:xfrm>
        </p:spPr>
        <p:txBody>
          <a:bodyPr>
            <a:normAutofit/>
          </a:bodyPr>
          <a:lstStyle/>
          <a:p>
            <a:pPr marL="0" indent="0">
              <a:buNone/>
            </a:pPr>
            <a:r>
              <a:rPr lang="en-US" sz="3600" b="1" dirty="0" err="1" smtClean="0">
                <a:solidFill>
                  <a:schemeClr val="tx1"/>
                </a:solidFill>
              </a:rPr>
              <a:t>ক্লাস</a:t>
            </a:r>
            <a:r>
              <a:rPr lang="en-US" sz="3600" b="1" dirty="0" smtClean="0">
                <a:solidFill>
                  <a:schemeClr val="tx1"/>
                </a:solidFill>
              </a:rPr>
              <a:t> </a:t>
            </a:r>
            <a:r>
              <a:rPr lang="en-US" sz="3600" b="1" dirty="0" err="1" smtClean="0">
                <a:solidFill>
                  <a:schemeClr val="tx1"/>
                </a:solidFill>
              </a:rPr>
              <a:t>পরিচালনায়</a:t>
            </a:r>
            <a:r>
              <a:rPr lang="en-US" sz="3600" b="1" dirty="0" smtClean="0">
                <a:solidFill>
                  <a:schemeClr val="tx1"/>
                </a:solidFill>
              </a:rPr>
              <a:t>,</a:t>
            </a:r>
          </a:p>
          <a:p>
            <a:pPr marL="0" indent="0">
              <a:buNone/>
            </a:pPr>
            <a:r>
              <a:rPr lang="en-US" sz="3600" b="1" dirty="0" err="1" smtClean="0">
                <a:solidFill>
                  <a:schemeClr val="tx1"/>
                </a:solidFill>
              </a:rPr>
              <a:t>রবিউল</a:t>
            </a:r>
            <a:r>
              <a:rPr lang="en-US" sz="3600" b="1" dirty="0" smtClean="0">
                <a:solidFill>
                  <a:schemeClr val="tx1"/>
                </a:solidFill>
              </a:rPr>
              <a:t> </a:t>
            </a:r>
            <a:r>
              <a:rPr lang="en-US" sz="3600" b="1" dirty="0" err="1" smtClean="0">
                <a:solidFill>
                  <a:schemeClr val="tx1"/>
                </a:solidFill>
              </a:rPr>
              <a:t>হাসান</a:t>
            </a:r>
            <a:r>
              <a:rPr lang="en-US" sz="3600" b="1" dirty="0" smtClean="0">
                <a:solidFill>
                  <a:schemeClr val="tx1"/>
                </a:solidFill>
              </a:rPr>
              <a:t> </a:t>
            </a:r>
          </a:p>
          <a:p>
            <a:pPr marL="0" indent="0">
              <a:buNone/>
            </a:pPr>
            <a:r>
              <a:rPr lang="en-US" sz="3600" b="1" dirty="0" err="1" smtClean="0">
                <a:solidFill>
                  <a:schemeClr val="tx1"/>
                </a:solidFill>
              </a:rPr>
              <a:t>সহকারী</a:t>
            </a:r>
            <a:r>
              <a:rPr lang="en-US" sz="3600" b="1" dirty="0" smtClean="0">
                <a:solidFill>
                  <a:schemeClr val="tx1"/>
                </a:solidFill>
              </a:rPr>
              <a:t> </a:t>
            </a:r>
            <a:r>
              <a:rPr lang="en-US" sz="3600" b="1" dirty="0" err="1" smtClean="0">
                <a:solidFill>
                  <a:schemeClr val="tx1"/>
                </a:solidFill>
              </a:rPr>
              <a:t>মৌলবী</a:t>
            </a:r>
            <a:r>
              <a:rPr lang="en-US" sz="3600" b="1" dirty="0" smtClean="0">
                <a:solidFill>
                  <a:schemeClr val="tx1"/>
                </a:solidFill>
              </a:rPr>
              <a:t> (</a:t>
            </a:r>
            <a:r>
              <a:rPr lang="en-US" sz="3600" b="1" dirty="0" err="1" smtClean="0">
                <a:solidFill>
                  <a:schemeClr val="tx1"/>
                </a:solidFill>
              </a:rPr>
              <a:t>আরবি</a:t>
            </a:r>
            <a:r>
              <a:rPr lang="en-US" sz="3600" b="1" dirty="0" smtClean="0">
                <a:solidFill>
                  <a:schemeClr val="tx1"/>
                </a:solidFill>
              </a:rPr>
              <a:t>)</a:t>
            </a:r>
          </a:p>
          <a:p>
            <a:pPr marL="0" indent="0">
              <a:buNone/>
            </a:pPr>
            <a:r>
              <a:rPr lang="en-US" sz="3600" b="1" dirty="0" err="1" smtClean="0">
                <a:solidFill>
                  <a:schemeClr val="tx1"/>
                </a:solidFill>
              </a:rPr>
              <a:t>দহপাড়া</a:t>
            </a:r>
            <a:r>
              <a:rPr lang="en-US" sz="3600" b="1" dirty="0" smtClean="0">
                <a:solidFill>
                  <a:schemeClr val="tx1"/>
                </a:solidFill>
              </a:rPr>
              <a:t> </a:t>
            </a:r>
            <a:r>
              <a:rPr lang="en-US" sz="3600" b="1" dirty="0" err="1" smtClean="0">
                <a:solidFill>
                  <a:schemeClr val="tx1"/>
                </a:solidFill>
              </a:rPr>
              <a:t>দারুল</a:t>
            </a:r>
            <a:r>
              <a:rPr lang="en-US" sz="3600" b="1" dirty="0" smtClean="0">
                <a:solidFill>
                  <a:schemeClr val="tx1"/>
                </a:solidFill>
              </a:rPr>
              <a:t> </a:t>
            </a:r>
            <a:r>
              <a:rPr lang="en-US" sz="3600" b="1" dirty="0" err="1" smtClean="0">
                <a:solidFill>
                  <a:schemeClr val="tx1"/>
                </a:solidFill>
              </a:rPr>
              <a:t>উলুম</a:t>
            </a:r>
            <a:r>
              <a:rPr lang="en-US" sz="3600" b="1" dirty="0" smtClean="0">
                <a:solidFill>
                  <a:schemeClr val="tx1"/>
                </a:solidFill>
              </a:rPr>
              <a:t>  </a:t>
            </a:r>
            <a:r>
              <a:rPr lang="en-US" sz="3600" b="1" dirty="0" err="1" smtClean="0">
                <a:solidFill>
                  <a:schemeClr val="tx1"/>
                </a:solidFill>
              </a:rPr>
              <a:t>দাখিল</a:t>
            </a:r>
            <a:r>
              <a:rPr lang="en-US" sz="3600" b="1" dirty="0" smtClean="0">
                <a:solidFill>
                  <a:schemeClr val="tx1"/>
                </a:solidFill>
              </a:rPr>
              <a:t> </a:t>
            </a:r>
            <a:r>
              <a:rPr lang="en-US" sz="3600" b="1" dirty="0" err="1" smtClean="0">
                <a:solidFill>
                  <a:schemeClr val="tx1"/>
                </a:solidFill>
              </a:rPr>
              <a:t>মাদরাসা</a:t>
            </a:r>
            <a:endParaRPr lang="en-US" sz="3600" b="1" dirty="0" smtClean="0">
              <a:solidFill>
                <a:schemeClr val="tx1"/>
              </a:solidFill>
            </a:endParaRPr>
          </a:p>
          <a:p>
            <a:pPr marL="0" indent="0">
              <a:buNone/>
            </a:pPr>
            <a:r>
              <a:rPr lang="en-US" sz="3600" b="1" dirty="0" err="1" smtClean="0">
                <a:solidFill>
                  <a:schemeClr val="tx1"/>
                </a:solidFill>
              </a:rPr>
              <a:t>শিবগঞ্জ,বগুড়া</a:t>
            </a:r>
            <a:r>
              <a:rPr lang="en-US" sz="3600" b="1" dirty="0" smtClean="0">
                <a:solidFill>
                  <a:schemeClr val="tx1"/>
                </a:solidFill>
              </a:rPr>
              <a:t> । </a:t>
            </a:r>
          </a:p>
        </p:txBody>
      </p:sp>
      <p:sp>
        <p:nvSpPr>
          <p:cNvPr id="4" name="TextBox 3"/>
          <p:cNvSpPr txBox="1"/>
          <p:nvPr/>
        </p:nvSpPr>
        <p:spPr>
          <a:xfrm>
            <a:off x="6432996" y="1842272"/>
            <a:ext cx="4546242" cy="1015663"/>
          </a:xfrm>
          <a:prstGeom prst="rect">
            <a:avLst/>
          </a:prstGeom>
          <a:noFill/>
        </p:spPr>
        <p:txBody>
          <a:bodyPr wrap="square" rtlCol="0">
            <a:spAutoFit/>
          </a:bodyPr>
          <a:lstStyle/>
          <a:p>
            <a:r>
              <a:rPr lang="en-US" sz="6000" b="1" dirty="0" err="1" smtClean="0">
                <a:effectLst>
                  <a:outerShdw blurRad="38100" dist="38100" dir="2700000" algn="tl">
                    <a:srgbClr val="000000">
                      <a:alpha val="43137"/>
                    </a:srgbClr>
                  </a:outerShdw>
                </a:effectLst>
              </a:rPr>
              <a:t>শ্রেণী</a:t>
            </a:r>
            <a:r>
              <a:rPr lang="en-US" sz="6000" b="1" dirty="0" smtClean="0">
                <a:effectLst>
                  <a:outerShdw blurRad="38100" dist="38100" dir="2700000" algn="tl">
                    <a:srgbClr val="000000">
                      <a:alpha val="43137"/>
                    </a:srgbClr>
                  </a:outerShdw>
                </a:effectLst>
              </a:rPr>
              <a:t> </a:t>
            </a:r>
            <a:r>
              <a:rPr lang="en-US" sz="6000" b="1" dirty="0" err="1" smtClean="0">
                <a:effectLst>
                  <a:outerShdw blurRad="38100" dist="38100" dir="2700000" algn="tl">
                    <a:srgbClr val="000000">
                      <a:alpha val="43137"/>
                    </a:srgbClr>
                  </a:outerShdw>
                </a:effectLst>
              </a:rPr>
              <a:t>পরিচিতি</a:t>
            </a:r>
            <a:r>
              <a:rPr lang="en-US" sz="6000" b="1" dirty="0" err="1">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6664816" y="2857935"/>
            <a:ext cx="5016321" cy="2308324"/>
          </a:xfrm>
          <a:prstGeom prst="rect">
            <a:avLst/>
          </a:prstGeom>
          <a:noFill/>
        </p:spPr>
        <p:txBody>
          <a:bodyPr wrap="square" rtlCol="0">
            <a:spAutoFit/>
          </a:bodyPr>
          <a:lstStyle/>
          <a:p>
            <a:r>
              <a:rPr lang="en-US" sz="3600" b="1" dirty="0" err="1" smtClean="0"/>
              <a:t>ক্লাসঃ</a:t>
            </a:r>
            <a:r>
              <a:rPr lang="en-US" sz="3600" b="1" dirty="0" smtClean="0"/>
              <a:t> ৯ম</a:t>
            </a:r>
          </a:p>
          <a:p>
            <a:r>
              <a:rPr lang="en-US" sz="3600" b="1" dirty="0" err="1" smtClean="0"/>
              <a:t>গ্রুপঃ</a:t>
            </a:r>
            <a:r>
              <a:rPr lang="en-US" sz="3600" b="1" dirty="0" smtClean="0"/>
              <a:t> </a:t>
            </a:r>
            <a:r>
              <a:rPr lang="en-US" sz="3600" b="1" dirty="0" err="1" smtClean="0"/>
              <a:t>মানবিক</a:t>
            </a:r>
            <a:endParaRPr lang="en-US" sz="3600" b="1" dirty="0" smtClean="0"/>
          </a:p>
          <a:p>
            <a:r>
              <a:rPr lang="en-US" sz="3600" b="1" dirty="0" err="1" smtClean="0"/>
              <a:t>বিষয়ঃ</a:t>
            </a:r>
            <a:r>
              <a:rPr lang="en-US" sz="3600" b="1" dirty="0" smtClean="0"/>
              <a:t> </a:t>
            </a:r>
            <a:r>
              <a:rPr lang="en-US" sz="3600" b="1" dirty="0" err="1" smtClean="0"/>
              <a:t>ইতিহাস</a:t>
            </a:r>
            <a:endParaRPr lang="en-US" sz="3600" b="1" dirty="0" smtClean="0"/>
          </a:p>
          <a:p>
            <a:r>
              <a:rPr lang="en-US" sz="3600" b="1" dirty="0" err="1" smtClean="0"/>
              <a:t>সময়</a:t>
            </a:r>
            <a:r>
              <a:rPr lang="en-US" sz="3600" b="1" dirty="0" smtClean="0"/>
              <a:t> ৪৫ </a:t>
            </a:r>
            <a:r>
              <a:rPr lang="en-US" sz="3600" b="1" dirty="0" err="1" smtClean="0"/>
              <a:t>মিনিট</a:t>
            </a:r>
            <a:endParaRPr lang="en-US" sz="3600" b="1" dirty="0"/>
          </a:p>
        </p:txBody>
      </p:sp>
    </p:spTree>
    <p:extLst>
      <p:ext uri="{BB962C8B-B14F-4D97-AF65-F5344CB8AC3E}">
        <p14:creationId xmlns:p14="http://schemas.microsoft.com/office/powerpoint/2010/main" val="35674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down)">
                                      <p:cBhvr>
                                        <p:cTn id="47" dur="580">
                                          <p:stCondLst>
                                            <p:cond delay="0"/>
                                          </p:stCondLst>
                                        </p:cTn>
                                        <p:tgtEl>
                                          <p:spTgt spid="4">
                                            <p:txEl>
                                              <p:pRg st="0" end="0"/>
                                            </p:txEl>
                                          </p:spTgt>
                                        </p:tgtEl>
                                      </p:cBhvr>
                                    </p:animEffect>
                                    <p:anim calcmode="lin" valueType="num">
                                      <p:cBhvr>
                                        <p:cTn id="4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0" end="0"/>
                                            </p:txEl>
                                          </p:spTgt>
                                        </p:tgtEl>
                                      </p:cBhvr>
                                      <p:to x="100000" y="60000"/>
                                    </p:animScale>
                                    <p:animScale>
                                      <p:cBhvr>
                                        <p:cTn id="54" dur="166" decel="50000">
                                          <p:stCondLst>
                                            <p:cond delay="676"/>
                                          </p:stCondLst>
                                        </p:cTn>
                                        <p:tgtEl>
                                          <p:spTgt spid="4">
                                            <p:txEl>
                                              <p:pRg st="0" end="0"/>
                                            </p:txEl>
                                          </p:spTgt>
                                        </p:tgtEl>
                                      </p:cBhvr>
                                      <p:to x="100000" y="100000"/>
                                    </p:animScale>
                                    <p:animScale>
                                      <p:cBhvr>
                                        <p:cTn id="55" dur="26">
                                          <p:stCondLst>
                                            <p:cond delay="1312"/>
                                          </p:stCondLst>
                                        </p:cTn>
                                        <p:tgtEl>
                                          <p:spTgt spid="4">
                                            <p:txEl>
                                              <p:pRg st="0" end="0"/>
                                            </p:txEl>
                                          </p:spTgt>
                                        </p:tgtEl>
                                      </p:cBhvr>
                                      <p:to x="100000" y="80000"/>
                                    </p:animScale>
                                    <p:animScale>
                                      <p:cBhvr>
                                        <p:cTn id="56" dur="166" decel="50000">
                                          <p:stCondLst>
                                            <p:cond delay="1338"/>
                                          </p:stCondLst>
                                        </p:cTn>
                                        <p:tgtEl>
                                          <p:spTgt spid="4">
                                            <p:txEl>
                                              <p:pRg st="0" end="0"/>
                                            </p:txEl>
                                          </p:spTgt>
                                        </p:tgtEl>
                                      </p:cBhvr>
                                      <p:to x="100000" y="100000"/>
                                    </p:animScale>
                                    <p:animScale>
                                      <p:cBhvr>
                                        <p:cTn id="57" dur="26">
                                          <p:stCondLst>
                                            <p:cond delay="1642"/>
                                          </p:stCondLst>
                                        </p:cTn>
                                        <p:tgtEl>
                                          <p:spTgt spid="4">
                                            <p:txEl>
                                              <p:pRg st="0" end="0"/>
                                            </p:txEl>
                                          </p:spTgt>
                                        </p:tgtEl>
                                      </p:cBhvr>
                                      <p:to x="100000" y="90000"/>
                                    </p:animScale>
                                    <p:animScale>
                                      <p:cBhvr>
                                        <p:cTn id="58" dur="166" decel="50000">
                                          <p:stCondLst>
                                            <p:cond delay="1668"/>
                                          </p:stCondLst>
                                        </p:cTn>
                                        <p:tgtEl>
                                          <p:spTgt spid="4">
                                            <p:txEl>
                                              <p:pRg st="0" end="0"/>
                                            </p:txEl>
                                          </p:spTgt>
                                        </p:tgtEl>
                                      </p:cBhvr>
                                      <p:to x="100000" y="100000"/>
                                    </p:animScale>
                                    <p:animScale>
                                      <p:cBhvr>
                                        <p:cTn id="59" dur="26">
                                          <p:stCondLst>
                                            <p:cond delay="1808"/>
                                          </p:stCondLst>
                                        </p:cTn>
                                        <p:tgtEl>
                                          <p:spTgt spid="4">
                                            <p:txEl>
                                              <p:pRg st="0" end="0"/>
                                            </p:txEl>
                                          </p:spTgt>
                                        </p:tgtEl>
                                      </p:cBhvr>
                                      <p:to x="100000" y="95000"/>
                                    </p:animScale>
                                    <p:animScale>
                                      <p:cBhvr>
                                        <p:cTn id="60" dur="166" decel="50000">
                                          <p:stCondLst>
                                            <p:cond delay="1834"/>
                                          </p:stCondLst>
                                        </p:cTn>
                                        <p:tgtEl>
                                          <p:spTgt spid="4">
                                            <p:txEl>
                                              <p:pRg st="0" end="0"/>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80">
                                          <p:stCondLst>
                                            <p:cond delay="0"/>
                                          </p:stCondLst>
                                        </p:cTn>
                                        <p:tgtEl>
                                          <p:spTgt spid="5"/>
                                        </p:tgtEl>
                                      </p:cBhvr>
                                    </p:animEffect>
                                    <p:anim calcmode="lin" valueType="num">
                                      <p:cBhvr>
                                        <p:cTn id="6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gtEl>
                                      </p:cBhvr>
                                      <p:to x="100000" y="60000"/>
                                    </p:animScale>
                                    <p:animScale>
                                      <p:cBhvr>
                                        <p:cTn id="72" dur="166" decel="50000">
                                          <p:stCondLst>
                                            <p:cond delay="676"/>
                                          </p:stCondLst>
                                        </p:cTn>
                                        <p:tgtEl>
                                          <p:spTgt spid="5"/>
                                        </p:tgtEl>
                                      </p:cBhvr>
                                      <p:to x="100000" y="100000"/>
                                    </p:animScale>
                                    <p:animScale>
                                      <p:cBhvr>
                                        <p:cTn id="73" dur="26">
                                          <p:stCondLst>
                                            <p:cond delay="1312"/>
                                          </p:stCondLst>
                                        </p:cTn>
                                        <p:tgtEl>
                                          <p:spTgt spid="5"/>
                                        </p:tgtEl>
                                      </p:cBhvr>
                                      <p:to x="100000" y="80000"/>
                                    </p:animScale>
                                    <p:animScale>
                                      <p:cBhvr>
                                        <p:cTn id="74" dur="166" decel="50000">
                                          <p:stCondLst>
                                            <p:cond delay="1338"/>
                                          </p:stCondLst>
                                        </p:cTn>
                                        <p:tgtEl>
                                          <p:spTgt spid="5"/>
                                        </p:tgtEl>
                                      </p:cBhvr>
                                      <p:to x="100000" y="100000"/>
                                    </p:animScale>
                                    <p:animScale>
                                      <p:cBhvr>
                                        <p:cTn id="75" dur="26">
                                          <p:stCondLst>
                                            <p:cond delay="1642"/>
                                          </p:stCondLst>
                                        </p:cTn>
                                        <p:tgtEl>
                                          <p:spTgt spid="5"/>
                                        </p:tgtEl>
                                      </p:cBhvr>
                                      <p:to x="100000" y="90000"/>
                                    </p:animScale>
                                    <p:animScale>
                                      <p:cBhvr>
                                        <p:cTn id="76" dur="166" decel="50000">
                                          <p:stCondLst>
                                            <p:cond delay="1668"/>
                                          </p:stCondLst>
                                        </p:cTn>
                                        <p:tgtEl>
                                          <p:spTgt spid="5"/>
                                        </p:tgtEl>
                                      </p:cBhvr>
                                      <p:to x="100000" y="100000"/>
                                    </p:animScale>
                                    <p:animScale>
                                      <p:cBhvr>
                                        <p:cTn id="77" dur="26">
                                          <p:stCondLst>
                                            <p:cond delay="1808"/>
                                          </p:stCondLst>
                                        </p:cTn>
                                        <p:tgtEl>
                                          <p:spTgt spid="5"/>
                                        </p:tgtEl>
                                      </p:cBhvr>
                                      <p:to x="100000" y="95000"/>
                                    </p:animScale>
                                    <p:animScale>
                                      <p:cBhvr>
                                        <p:cTn id="7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92410" cy="3355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5750"/>
            <a:ext cx="6017296" cy="33847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296" y="0"/>
            <a:ext cx="6174704" cy="3355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182" y="3350040"/>
            <a:ext cx="6149818" cy="3507960"/>
          </a:xfrm>
          <a:prstGeom prst="rect">
            <a:avLst/>
          </a:prstGeom>
        </p:spPr>
      </p:pic>
      <p:sp>
        <p:nvSpPr>
          <p:cNvPr id="8" name="TextBox 7"/>
          <p:cNvSpPr txBox="1"/>
          <p:nvPr/>
        </p:nvSpPr>
        <p:spPr>
          <a:xfrm>
            <a:off x="566670" y="2849646"/>
            <a:ext cx="1635617" cy="461665"/>
          </a:xfrm>
          <a:prstGeom prst="rect">
            <a:avLst/>
          </a:prstGeom>
          <a:solidFill>
            <a:schemeClr val="accent4">
              <a:lumMod val="60000"/>
              <a:lumOff val="40000"/>
            </a:schemeClr>
          </a:solidFill>
        </p:spPr>
        <p:txBody>
          <a:bodyPr wrap="square" rtlCol="0">
            <a:spAutoFit/>
          </a:bodyPr>
          <a:lstStyle/>
          <a:p>
            <a:r>
              <a:rPr lang="en-US" sz="2400" dirty="0" err="1" smtClean="0">
                <a:solidFill>
                  <a:srgbClr val="FF0000"/>
                </a:solidFill>
              </a:rPr>
              <a:t>জালালী</a:t>
            </a:r>
            <a:r>
              <a:rPr lang="en-US" sz="2400" dirty="0" smtClean="0">
                <a:solidFill>
                  <a:srgbClr val="FF0000"/>
                </a:solidFill>
              </a:rPr>
              <a:t> </a:t>
            </a:r>
            <a:r>
              <a:rPr lang="en-US" sz="2400" dirty="0" err="1" smtClean="0">
                <a:solidFill>
                  <a:srgbClr val="FF0000"/>
                </a:solidFill>
              </a:rPr>
              <a:t>কবুতর</a:t>
            </a:r>
            <a:r>
              <a:rPr lang="en-US" sz="2400" dirty="0" smtClean="0">
                <a:solidFill>
                  <a:srgbClr val="FF0000"/>
                </a:solidFill>
              </a:rPr>
              <a:t> </a:t>
            </a:r>
            <a:endParaRPr lang="en-US" sz="2400" dirty="0">
              <a:solidFill>
                <a:srgbClr val="FF0000"/>
              </a:solidFill>
            </a:endParaRPr>
          </a:p>
        </p:txBody>
      </p:sp>
      <p:sp>
        <p:nvSpPr>
          <p:cNvPr id="9" name="TextBox 8"/>
          <p:cNvSpPr txBox="1"/>
          <p:nvPr/>
        </p:nvSpPr>
        <p:spPr>
          <a:xfrm>
            <a:off x="6087291" y="2788091"/>
            <a:ext cx="1800180" cy="523220"/>
          </a:xfrm>
          <a:prstGeom prst="rect">
            <a:avLst/>
          </a:prstGeom>
          <a:solidFill>
            <a:srgbClr val="00B050"/>
          </a:solidFill>
        </p:spPr>
        <p:txBody>
          <a:bodyPr wrap="square" rtlCol="0">
            <a:spAutoFit/>
          </a:bodyPr>
          <a:lstStyle/>
          <a:p>
            <a:r>
              <a:rPr lang="en-US" sz="2800" dirty="0" err="1" smtClean="0">
                <a:solidFill>
                  <a:srgbClr val="FF0000"/>
                </a:solidFill>
              </a:rPr>
              <a:t>মাজার</a:t>
            </a:r>
            <a:r>
              <a:rPr lang="en-US" sz="2800" dirty="0" smtClean="0">
                <a:solidFill>
                  <a:srgbClr val="FF0000"/>
                </a:solidFill>
              </a:rPr>
              <a:t> </a:t>
            </a:r>
            <a:r>
              <a:rPr lang="en-US" sz="2800" dirty="0" err="1" smtClean="0">
                <a:solidFill>
                  <a:srgbClr val="FF0000"/>
                </a:solidFill>
              </a:rPr>
              <a:t>শরীফ</a:t>
            </a:r>
            <a:endParaRPr lang="en-US" sz="2800" dirty="0">
              <a:solidFill>
                <a:srgbClr val="FF0000"/>
              </a:solidFill>
            </a:endParaRPr>
          </a:p>
        </p:txBody>
      </p:sp>
      <p:sp>
        <p:nvSpPr>
          <p:cNvPr id="10" name="TextBox 9"/>
          <p:cNvSpPr txBox="1"/>
          <p:nvPr/>
        </p:nvSpPr>
        <p:spPr>
          <a:xfrm>
            <a:off x="566670" y="3528812"/>
            <a:ext cx="1635617" cy="646331"/>
          </a:xfrm>
          <a:prstGeom prst="rect">
            <a:avLst/>
          </a:prstGeom>
          <a:solidFill>
            <a:schemeClr val="accent5">
              <a:lumMod val="75000"/>
            </a:schemeClr>
          </a:solidFill>
        </p:spPr>
        <p:txBody>
          <a:bodyPr wrap="square" rtlCol="0">
            <a:spAutoFit/>
          </a:bodyPr>
          <a:lstStyle/>
          <a:p>
            <a:r>
              <a:rPr lang="en-US" sz="3600" dirty="0" err="1" smtClean="0">
                <a:solidFill>
                  <a:srgbClr val="00B0F0"/>
                </a:solidFill>
              </a:rPr>
              <a:t>গজার</a:t>
            </a:r>
            <a:r>
              <a:rPr lang="en-US" sz="3600" dirty="0" smtClean="0">
                <a:solidFill>
                  <a:srgbClr val="00B0F0"/>
                </a:solidFill>
              </a:rPr>
              <a:t> </a:t>
            </a:r>
            <a:r>
              <a:rPr lang="en-US" sz="3600" dirty="0" err="1" smtClean="0">
                <a:solidFill>
                  <a:srgbClr val="00B0F0"/>
                </a:solidFill>
              </a:rPr>
              <a:t>মাছ</a:t>
            </a:r>
            <a:endParaRPr lang="en-US" sz="3600" dirty="0">
              <a:solidFill>
                <a:srgbClr val="00B0F0"/>
              </a:solidFill>
            </a:endParaRPr>
          </a:p>
        </p:txBody>
      </p:sp>
      <p:sp>
        <p:nvSpPr>
          <p:cNvPr id="11" name="TextBox 10"/>
          <p:cNvSpPr txBox="1"/>
          <p:nvPr/>
        </p:nvSpPr>
        <p:spPr>
          <a:xfrm>
            <a:off x="6087291" y="3528812"/>
            <a:ext cx="1903211" cy="523220"/>
          </a:xfrm>
          <a:prstGeom prst="rect">
            <a:avLst/>
          </a:prstGeom>
          <a:solidFill>
            <a:schemeClr val="accent4">
              <a:lumMod val="75000"/>
            </a:schemeClr>
          </a:solidFill>
        </p:spPr>
        <p:txBody>
          <a:bodyPr wrap="square" rtlCol="0">
            <a:spAutoFit/>
          </a:bodyPr>
          <a:lstStyle/>
          <a:p>
            <a:r>
              <a:rPr lang="en-US" sz="2800" dirty="0" err="1" smtClean="0">
                <a:solidFill>
                  <a:srgbClr val="FFFF00"/>
                </a:solidFill>
              </a:rPr>
              <a:t>সিলেট</a:t>
            </a:r>
            <a:r>
              <a:rPr lang="en-US" sz="2800" dirty="0" smtClean="0">
                <a:solidFill>
                  <a:srgbClr val="FFFF00"/>
                </a:solidFill>
              </a:rPr>
              <a:t> </a:t>
            </a:r>
            <a:r>
              <a:rPr lang="en-US" sz="2800" dirty="0" err="1" smtClean="0">
                <a:solidFill>
                  <a:srgbClr val="FFFF00"/>
                </a:solidFill>
              </a:rPr>
              <a:t>চা</a:t>
            </a:r>
            <a:r>
              <a:rPr lang="en-US" sz="2800" dirty="0" smtClean="0">
                <a:solidFill>
                  <a:srgbClr val="FFFF00"/>
                </a:solidFill>
              </a:rPr>
              <a:t> </a:t>
            </a:r>
            <a:r>
              <a:rPr lang="en-US" sz="2800" dirty="0" err="1" smtClean="0">
                <a:solidFill>
                  <a:srgbClr val="FFFF00"/>
                </a:solidFill>
              </a:rPr>
              <a:t>বাগান</a:t>
            </a:r>
            <a:r>
              <a:rPr lang="en-US" sz="2800" dirty="0" smtClean="0">
                <a:solidFill>
                  <a:srgbClr val="FFFF00"/>
                </a:solidFill>
              </a:rPr>
              <a:t> </a:t>
            </a:r>
            <a:endParaRPr lang="en-US" sz="2800" dirty="0">
              <a:solidFill>
                <a:srgbClr val="FFFF00"/>
              </a:solidFill>
            </a:endParaRPr>
          </a:p>
        </p:txBody>
      </p:sp>
    </p:spTree>
    <p:extLst>
      <p:ext uri="{BB962C8B-B14F-4D97-AF65-F5344CB8AC3E}">
        <p14:creationId xmlns:p14="http://schemas.microsoft.com/office/powerpoint/2010/main" val="91281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376" y="129467"/>
            <a:ext cx="4121239" cy="1180701"/>
          </a:xfrm>
        </p:spPr>
        <p:txBody>
          <a:bodyPr>
            <a:normAutofit/>
          </a:bodyPr>
          <a:lstStyle/>
          <a:p>
            <a:pPr algn="ctr"/>
            <a:r>
              <a:rPr lang="en-US" sz="6000" b="1" dirty="0" err="1" smtClean="0"/>
              <a:t>পাঠ</a:t>
            </a:r>
            <a:r>
              <a:rPr lang="en-US" sz="6000" b="1" dirty="0" smtClean="0"/>
              <a:t> </a:t>
            </a:r>
            <a:r>
              <a:rPr lang="en-US" sz="6000" b="1" dirty="0" err="1" smtClean="0"/>
              <a:t>শিরোনামঃ</a:t>
            </a:r>
            <a:r>
              <a:rPr lang="en-US" sz="6000" b="1" dirty="0" smtClean="0"/>
              <a:t> </a:t>
            </a:r>
            <a:endParaRPr lang="en-US" sz="6000" b="1" dirty="0"/>
          </a:p>
        </p:txBody>
      </p:sp>
      <p:sp>
        <p:nvSpPr>
          <p:cNvPr id="4" name="TextBox 3"/>
          <p:cNvSpPr txBox="1"/>
          <p:nvPr/>
        </p:nvSpPr>
        <p:spPr>
          <a:xfrm>
            <a:off x="618185" y="1325649"/>
            <a:ext cx="4984124" cy="1446550"/>
          </a:xfrm>
          <a:prstGeom prst="rect">
            <a:avLst/>
          </a:prstGeom>
          <a:noFill/>
        </p:spPr>
        <p:txBody>
          <a:bodyPr wrap="square" rtlCol="0">
            <a:spAutoFit/>
          </a:bodyPr>
          <a:lstStyle/>
          <a:p>
            <a:r>
              <a:rPr lang="en-US" sz="4400" b="1" dirty="0" err="1" smtClean="0">
                <a:solidFill>
                  <a:srgbClr val="FFFF00"/>
                </a:solidFill>
                <a:effectLst>
                  <a:outerShdw blurRad="38100" dist="38100" dir="2700000" algn="tl">
                    <a:srgbClr val="000000">
                      <a:alpha val="43137"/>
                    </a:srgbClr>
                  </a:outerShdw>
                </a:effectLst>
              </a:rPr>
              <a:t>হযরত</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শাহ</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জালাল</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রহঃ</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এর</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মাজার</a:t>
            </a:r>
            <a:r>
              <a:rPr lang="en-US" sz="4400" b="1" dirty="0" smtClean="0">
                <a:solidFill>
                  <a:srgbClr val="FFFF00"/>
                </a:solidFill>
                <a:effectLst>
                  <a:outerShdw blurRad="38100" dist="38100" dir="2700000" algn="tl">
                    <a:srgbClr val="000000">
                      <a:alpha val="43137"/>
                    </a:srgbClr>
                  </a:outerShdw>
                </a:effectLst>
              </a:rPr>
              <a:t> ।</a:t>
            </a:r>
            <a:endParaRPr lang="en-US" sz="44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01276" y="2722277"/>
            <a:ext cx="4819920" cy="1446550"/>
          </a:xfrm>
          <a:prstGeom prst="rect">
            <a:avLst/>
          </a:prstGeom>
          <a:noFill/>
        </p:spPr>
        <p:txBody>
          <a:bodyPr wrap="square" rtlCol="0">
            <a:spAutoFit/>
          </a:bodyPr>
          <a:lstStyle/>
          <a:p>
            <a:r>
              <a:rPr lang="en-US" sz="4400" b="1" dirty="0" err="1" smtClean="0">
                <a:solidFill>
                  <a:srgbClr val="FFFF00"/>
                </a:solidFill>
                <a:effectLst>
                  <a:outerShdw blurRad="38100" dist="38100" dir="2700000" algn="tl">
                    <a:srgbClr val="000000">
                      <a:alpha val="43137"/>
                    </a:srgbClr>
                  </a:outerShdw>
                </a:effectLst>
              </a:rPr>
              <a:t>জালালী</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কবুতরের</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ইতিহাস</a:t>
            </a:r>
            <a:r>
              <a:rPr lang="en-US" sz="4400" b="1" dirty="0" smtClean="0">
                <a:solidFill>
                  <a:srgbClr val="FFFF00"/>
                </a:solidFill>
                <a:effectLst>
                  <a:outerShdw blurRad="38100" dist="38100" dir="2700000" algn="tl">
                    <a:srgbClr val="000000">
                      <a:alpha val="43137"/>
                    </a:srgbClr>
                  </a:outerShdw>
                </a:effectLst>
              </a:rPr>
              <a:t>। </a:t>
            </a:r>
            <a:endParaRPr lang="en-US" sz="44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551371" y="4292498"/>
            <a:ext cx="4919729" cy="769441"/>
          </a:xfrm>
          <a:prstGeom prst="rect">
            <a:avLst/>
          </a:prstGeom>
          <a:noFill/>
        </p:spPr>
        <p:txBody>
          <a:bodyPr wrap="square" rtlCol="0">
            <a:spAutoFit/>
          </a:bodyPr>
          <a:lstStyle/>
          <a:p>
            <a:r>
              <a:rPr lang="en-US" sz="4400" b="1" dirty="0" err="1" smtClean="0">
                <a:solidFill>
                  <a:srgbClr val="FFFF00"/>
                </a:solidFill>
                <a:effectLst>
                  <a:outerShdw blurRad="38100" dist="38100" dir="2700000" algn="tl">
                    <a:srgbClr val="000000">
                      <a:alpha val="43137"/>
                    </a:srgbClr>
                  </a:outerShdw>
                </a:effectLst>
              </a:rPr>
              <a:t>গজার</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মাছের</a:t>
            </a:r>
            <a:r>
              <a:rPr lang="en-US" sz="4400" b="1" dirty="0" smtClean="0">
                <a:solidFill>
                  <a:srgbClr val="FFFF00"/>
                </a:solidFill>
                <a:effectLst>
                  <a:outerShdw blurRad="38100" dist="38100" dir="2700000" algn="tl">
                    <a:srgbClr val="000000">
                      <a:alpha val="43137"/>
                    </a:srgbClr>
                  </a:outerShdw>
                </a:effectLst>
              </a:rPr>
              <a:t> </a:t>
            </a:r>
            <a:r>
              <a:rPr lang="en-US" sz="4400" b="1" dirty="0" err="1" smtClean="0">
                <a:solidFill>
                  <a:srgbClr val="FFFF00"/>
                </a:solidFill>
                <a:effectLst>
                  <a:outerShdw blurRad="38100" dist="38100" dir="2700000" algn="tl">
                    <a:srgbClr val="000000">
                      <a:alpha val="43137"/>
                    </a:srgbClr>
                  </a:outerShdw>
                </a:effectLst>
              </a:rPr>
              <a:t>ইতিহাস</a:t>
            </a:r>
            <a:r>
              <a:rPr lang="en-US" sz="4400" b="1" dirty="0">
                <a:solidFill>
                  <a:srgbClr val="FFFF00"/>
                </a:solidFill>
                <a:effectLst>
                  <a:outerShdw blurRad="38100" dist="38100" dir="2700000" algn="tl">
                    <a:srgbClr val="000000">
                      <a:alpha val="43137"/>
                    </a:srgbClr>
                  </a:outerShdw>
                </a:effectLst>
              </a:rPr>
              <a:t> </a:t>
            </a:r>
            <a:r>
              <a:rPr lang="en-US" sz="4400" b="1" dirty="0" smtClean="0">
                <a:solidFill>
                  <a:srgbClr val="FFFF00"/>
                </a:solidFill>
                <a:effectLst>
                  <a:outerShdw blurRad="38100" dist="38100" dir="2700000" algn="tl">
                    <a:srgbClr val="000000">
                      <a:alpha val="43137"/>
                    </a:srgbClr>
                  </a:outerShdw>
                </a:effectLst>
              </a:rPr>
              <a:t>।</a:t>
            </a:r>
            <a:endParaRPr lang="en-US" sz="4400" b="1" dirty="0">
              <a:solidFill>
                <a:srgbClr val="FFFF0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911" y="0"/>
            <a:ext cx="5892089" cy="209290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911" y="2124352"/>
            <a:ext cx="2857500" cy="266584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025" y="2111487"/>
            <a:ext cx="3032975" cy="2668130"/>
          </a:xfrm>
          <a:prstGeom prst="rect">
            <a:avLst/>
          </a:prstGeom>
        </p:spPr>
      </p:pic>
    </p:spTree>
    <p:extLst>
      <p:ext uri="{BB962C8B-B14F-4D97-AF65-F5344CB8AC3E}">
        <p14:creationId xmlns:p14="http://schemas.microsoft.com/office/powerpoint/2010/main" val="7487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80">
                                          <p:stCondLst>
                                            <p:cond delay="0"/>
                                          </p:stCondLst>
                                        </p:cTn>
                                        <p:tgtEl>
                                          <p:spTgt spid="16"/>
                                        </p:tgtEl>
                                      </p:cBhvr>
                                    </p:animEffect>
                                    <p:anim calcmode="lin" valueType="num">
                                      <p:cBhvr>
                                        <p:cTn id="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6" dur="26">
                                          <p:stCondLst>
                                            <p:cond delay="650"/>
                                          </p:stCondLst>
                                        </p:cTn>
                                        <p:tgtEl>
                                          <p:spTgt spid="16"/>
                                        </p:tgtEl>
                                      </p:cBhvr>
                                      <p:to x="100000" y="60000"/>
                                    </p:animScale>
                                    <p:animScale>
                                      <p:cBhvr>
                                        <p:cTn id="67" dur="166" decel="50000">
                                          <p:stCondLst>
                                            <p:cond delay="676"/>
                                          </p:stCondLst>
                                        </p:cTn>
                                        <p:tgtEl>
                                          <p:spTgt spid="16"/>
                                        </p:tgtEl>
                                      </p:cBhvr>
                                      <p:to x="100000" y="100000"/>
                                    </p:animScale>
                                    <p:animScale>
                                      <p:cBhvr>
                                        <p:cTn id="68" dur="26">
                                          <p:stCondLst>
                                            <p:cond delay="1312"/>
                                          </p:stCondLst>
                                        </p:cTn>
                                        <p:tgtEl>
                                          <p:spTgt spid="16"/>
                                        </p:tgtEl>
                                      </p:cBhvr>
                                      <p:to x="100000" y="80000"/>
                                    </p:animScale>
                                    <p:animScale>
                                      <p:cBhvr>
                                        <p:cTn id="69" dur="166" decel="50000">
                                          <p:stCondLst>
                                            <p:cond delay="1338"/>
                                          </p:stCondLst>
                                        </p:cTn>
                                        <p:tgtEl>
                                          <p:spTgt spid="16"/>
                                        </p:tgtEl>
                                      </p:cBhvr>
                                      <p:to x="100000" y="100000"/>
                                    </p:animScale>
                                    <p:animScale>
                                      <p:cBhvr>
                                        <p:cTn id="70" dur="26">
                                          <p:stCondLst>
                                            <p:cond delay="1642"/>
                                          </p:stCondLst>
                                        </p:cTn>
                                        <p:tgtEl>
                                          <p:spTgt spid="16"/>
                                        </p:tgtEl>
                                      </p:cBhvr>
                                      <p:to x="100000" y="90000"/>
                                    </p:animScale>
                                    <p:animScale>
                                      <p:cBhvr>
                                        <p:cTn id="71" dur="166" decel="50000">
                                          <p:stCondLst>
                                            <p:cond delay="1668"/>
                                          </p:stCondLst>
                                        </p:cTn>
                                        <p:tgtEl>
                                          <p:spTgt spid="16"/>
                                        </p:tgtEl>
                                      </p:cBhvr>
                                      <p:to x="100000" y="100000"/>
                                    </p:animScale>
                                    <p:animScale>
                                      <p:cBhvr>
                                        <p:cTn id="72" dur="26">
                                          <p:stCondLst>
                                            <p:cond delay="1808"/>
                                          </p:stCondLst>
                                        </p:cTn>
                                        <p:tgtEl>
                                          <p:spTgt spid="16"/>
                                        </p:tgtEl>
                                      </p:cBhvr>
                                      <p:to x="100000" y="95000"/>
                                    </p:animScale>
                                    <p:animScale>
                                      <p:cBhvr>
                                        <p:cTn id="73" dur="166" decel="50000">
                                          <p:stCondLst>
                                            <p:cond delay="1834"/>
                                          </p:stCondLst>
                                        </p:cTn>
                                        <p:tgtEl>
                                          <p:spTgt spid="1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245" y="0"/>
            <a:ext cx="8534400" cy="1507067"/>
          </a:xfrm>
        </p:spPr>
        <p:txBody>
          <a:bodyPr>
            <a:normAutofit/>
          </a:bodyPr>
          <a:lstStyle/>
          <a:p>
            <a:pPr algn="ctr"/>
            <a:r>
              <a:rPr lang="en-US" sz="7200" b="1" dirty="0" err="1" smtClean="0">
                <a:effectLst>
                  <a:outerShdw blurRad="38100" dist="38100" dir="2700000" algn="tl">
                    <a:srgbClr val="000000">
                      <a:alpha val="43137"/>
                    </a:srgbClr>
                  </a:outerShdw>
                </a:effectLst>
              </a:rPr>
              <a:t>শিখনফলঃ</a:t>
            </a:r>
            <a:r>
              <a:rPr lang="en-US" sz="7200" b="1" dirty="0" smtClean="0">
                <a:effectLst>
                  <a:outerShdw blurRad="38100" dist="38100" dir="2700000" algn="tl">
                    <a:srgbClr val="000000">
                      <a:alpha val="43137"/>
                    </a:srgbClr>
                  </a:outerShdw>
                </a:effectLst>
              </a:rPr>
              <a:t> </a:t>
            </a:r>
            <a:endParaRPr lang="en-US" sz="7200" b="1" dirty="0">
              <a:effectLst>
                <a:outerShdw blurRad="38100" dist="38100" dir="2700000" algn="tl">
                  <a:srgbClr val="000000">
                    <a:alpha val="43137"/>
                  </a:srgbClr>
                </a:outerShdw>
              </a:effectLst>
            </a:endParaRPr>
          </a:p>
        </p:txBody>
      </p:sp>
      <p:sp>
        <p:nvSpPr>
          <p:cNvPr id="4" name="TextBox 3"/>
          <p:cNvSpPr txBox="1"/>
          <p:nvPr/>
        </p:nvSpPr>
        <p:spPr>
          <a:xfrm>
            <a:off x="1017430" y="1753740"/>
            <a:ext cx="9504610" cy="769441"/>
          </a:xfrm>
          <a:prstGeom prst="rect">
            <a:avLst/>
          </a:prstGeom>
          <a:noFill/>
        </p:spPr>
        <p:txBody>
          <a:bodyPr wrap="square" rtlCol="0">
            <a:spAutoFit/>
          </a:bodyPr>
          <a:lstStyle/>
          <a:p>
            <a:r>
              <a:rPr lang="en-US" sz="4400" b="1" dirty="0" err="1" smtClean="0">
                <a:solidFill>
                  <a:schemeClr val="accent1">
                    <a:lumMod val="75000"/>
                  </a:schemeClr>
                </a:solidFill>
                <a:effectLst>
                  <a:outerShdw blurRad="38100" dist="38100" dir="2700000" algn="tl">
                    <a:srgbClr val="000000">
                      <a:alpha val="43137"/>
                    </a:srgbClr>
                  </a:outerShdw>
                </a:effectLst>
              </a:rPr>
              <a:t>হযরত</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শাহ</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জালাল</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ইয়েমিনি</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সম্পর্কে</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জানতে</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পারবে</a:t>
            </a:r>
            <a:endParaRPr lang="en-US" sz="4400" b="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017430" y="2603535"/>
            <a:ext cx="8873543" cy="769441"/>
          </a:xfrm>
          <a:prstGeom prst="rect">
            <a:avLst/>
          </a:prstGeom>
          <a:noFill/>
        </p:spPr>
        <p:txBody>
          <a:bodyPr wrap="square" rtlCol="0">
            <a:spAutoFit/>
          </a:bodyPr>
          <a:lstStyle/>
          <a:p>
            <a:r>
              <a:rPr lang="en-US" sz="4400" b="1" dirty="0" err="1" smtClean="0">
                <a:solidFill>
                  <a:schemeClr val="accent1">
                    <a:lumMod val="75000"/>
                  </a:schemeClr>
                </a:solidFill>
                <a:effectLst>
                  <a:outerShdw blurRad="38100" dist="38100" dir="2700000" algn="tl">
                    <a:srgbClr val="000000">
                      <a:alpha val="43137"/>
                    </a:srgbClr>
                  </a:outerShdw>
                </a:effectLst>
              </a:rPr>
              <a:t>জালালী</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কবুতর</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সম্পর্কে</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জানতে</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পারবে</a:t>
            </a:r>
            <a:r>
              <a:rPr lang="en-US" sz="4400" b="1" dirty="0" smtClean="0">
                <a:solidFill>
                  <a:schemeClr val="accent1">
                    <a:lumMod val="75000"/>
                  </a:schemeClr>
                </a:solidFill>
                <a:effectLst>
                  <a:outerShdw blurRad="38100" dist="38100" dir="2700000" algn="tl">
                    <a:srgbClr val="000000">
                      <a:alpha val="43137"/>
                    </a:srgbClr>
                  </a:outerShdw>
                </a:effectLst>
              </a:rPr>
              <a:t> </a:t>
            </a:r>
          </a:p>
        </p:txBody>
      </p:sp>
      <p:sp>
        <p:nvSpPr>
          <p:cNvPr id="3" name="TextBox 2"/>
          <p:cNvSpPr txBox="1"/>
          <p:nvPr/>
        </p:nvSpPr>
        <p:spPr>
          <a:xfrm>
            <a:off x="1017430" y="3453330"/>
            <a:ext cx="7366715" cy="769441"/>
          </a:xfrm>
          <a:prstGeom prst="rect">
            <a:avLst/>
          </a:prstGeom>
          <a:noFill/>
        </p:spPr>
        <p:txBody>
          <a:bodyPr wrap="square" rtlCol="0">
            <a:spAutoFit/>
          </a:bodyPr>
          <a:lstStyle/>
          <a:p>
            <a:r>
              <a:rPr lang="en-US" sz="4400" b="1" dirty="0" err="1">
                <a:solidFill>
                  <a:schemeClr val="accent1">
                    <a:lumMod val="75000"/>
                  </a:schemeClr>
                </a:solidFill>
                <a:effectLst>
                  <a:outerShdw blurRad="38100" dist="38100" dir="2700000" algn="tl">
                    <a:srgbClr val="000000">
                      <a:alpha val="43137"/>
                    </a:srgbClr>
                  </a:outerShdw>
                </a:effectLst>
              </a:rPr>
              <a:t>গজার</a:t>
            </a:r>
            <a:r>
              <a:rPr lang="en-US" sz="4400" b="1" dirty="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মাছ</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a:solidFill>
                  <a:schemeClr val="accent1">
                    <a:lumMod val="75000"/>
                  </a:schemeClr>
                </a:solidFill>
                <a:effectLst>
                  <a:outerShdw blurRad="38100" dist="38100" dir="2700000" algn="tl">
                    <a:srgbClr val="000000">
                      <a:alpha val="43137"/>
                    </a:srgbClr>
                  </a:outerShdw>
                </a:effectLst>
              </a:rPr>
              <a:t>সম্পর্কে</a:t>
            </a:r>
            <a:r>
              <a:rPr lang="en-US" sz="4400" b="1" dirty="0">
                <a:solidFill>
                  <a:schemeClr val="accent1">
                    <a:lumMod val="75000"/>
                  </a:schemeClr>
                </a:solidFill>
                <a:effectLst>
                  <a:outerShdw blurRad="38100" dist="38100" dir="2700000" algn="tl">
                    <a:srgbClr val="000000">
                      <a:alpha val="43137"/>
                    </a:srgbClr>
                  </a:outerShdw>
                </a:effectLst>
              </a:rPr>
              <a:t> </a:t>
            </a:r>
            <a:r>
              <a:rPr lang="en-US" sz="4400" b="1" dirty="0" err="1">
                <a:solidFill>
                  <a:schemeClr val="accent1">
                    <a:lumMod val="75000"/>
                  </a:schemeClr>
                </a:solidFill>
                <a:effectLst>
                  <a:outerShdw blurRad="38100" dist="38100" dir="2700000" algn="tl">
                    <a:srgbClr val="000000">
                      <a:alpha val="43137"/>
                    </a:srgbClr>
                  </a:outerShdw>
                </a:effectLst>
              </a:rPr>
              <a:t>জানতে</a:t>
            </a:r>
            <a:r>
              <a:rPr lang="en-US" sz="4400" b="1" dirty="0">
                <a:solidFill>
                  <a:schemeClr val="accent1">
                    <a:lumMod val="75000"/>
                  </a:schemeClr>
                </a:solidFill>
                <a:effectLst>
                  <a:outerShdw blurRad="38100" dist="38100" dir="2700000" algn="tl">
                    <a:srgbClr val="000000">
                      <a:alpha val="43137"/>
                    </a:srgbClr>
                  </a:outerShdw>
                </a:effectLst>
              </a:rPr>
              <a:t> </a:t>
            </a:r>
            <a:r>
              <a:rPr lang="en-US" sz="4400" b="1" dirty="0" err="1">
                <a:solidFill>
                  <a:schemeClr val="accent1">
                    <a:lumMod val="75000"/>
                  </a:schemeClr>
                </a:solidFill>
                <a:effectLst>
                  <a:outerShdw blurRad="38100" dist="38100" dir="2700000" algn="tl">
                    <a:srgbClr val="000000">
                      <a:alpha val="43137"/>
                    </a:srgbClr>
                  </a:outerShdw>
                </a:effectLst>
              </a:rPr>
              <a:t>পারবে</a:t>
            </a:r>
            <a:r>
              <a:rPr lang="en-US" sz="4400" b="1" dirty="0">
                <a:solidFill>
                  <a:schemeClr val="accent1">
                    <a:lumMod val="75000"/>
                  </a:schemeClr>
                </a:solidFill>
                <a:effectLst>
                  <a:outerShdw blurRad="38100" dist="38100" dir="2700000" algn="tl">
                    <a:srgbClr val="000000">
                      <a:alpha val="43137"/>
                    </a:srgbClr>
                  </a:outerShdw>
                </a:effectLst>
              </a:rPr>
              <a:t> </a:t>
            </a:r>
            <a:endParaRPr lang="en-US" sz="4400" dirty="0"/>
          </a:p>
        </p:txBody>
      </p:sp>
    </p:spTree>
    <p:extLst>
      <p:ext uri="{BB962C8B-B14F-4D97-AF65-F5344CB8AC3E}">
        <p14:creationId xmlns:p14="http://schemas.microsoft.com/office/powerpoint/2010/main" val="19514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3045" y="247989"/>
            <a:ext cx="8096518" cy="1041968"/>
          </a:xfrm>
        </p:spPr>
        <p:txBody>
          <a:bodyPr>
            <a:normAutofit/>
          </a:bodyPr>
          <a:lstStyle/>
          <a:p>
            <a:pPr algn="just"/>
            <a:r>
              <a:rPr lang="en-US" sz="6000" b="1" dirty="0" err="1" smtClean="0"/>
              <a:t>পাঠের</a:t>
            </a:r>
            <a:r>
              <a:rPr lang="en-US" sz="6000" b="1" dirty="0" smtClean="0"/>
              <a:t> </a:t>
            </a:r>
            <a:r>
              <a:rPr lang="en-US" sz="6000" b="1" dirty="0" err="1" smtClean="0"/>
              <a:t>বিস্তারিত</a:t>
            </a:r>
            <a:r>
              <a:rPr lang="en-US" sz="6000" b="1" dirty="0" smtClean="0"/>
              <a:t> </a:t>
            </a:r>
            <a:r>
              <a:rPr lang="en-US" sz="6000" b="1" dirty="0" err="1" smtClean="0"/>
              <a:t>বিবরণঃ</a:t>
            </a:r>
            <a:endParaRPr lang="en-US" sz="6000" b="1" dirty="0"/>
          </a:p>
        </p:txBody>
      </p:sp>
      <p:sp>
        <p:nvSpPr>
          <p:cNvPr id="5" name="TextBox 4"/>
          <p:cNvSpPr txBox="1"/>
          <p:nvPr/>
        </p:nvSpPr>
        <p:spPr>
          <a:xfrm>
            <a:off x="772734" y="1295317"/>
            <a:ext cx="6864439" cy="769441"/>
          </a:xfrm>
          <a:prstGeom prst="rect">
            <a:avLst/>
          </a:prstGeom>
          <a:noFill/>
        </p:spPr>
        <p:txBody>
          <a:bodyPr wrap="square" rtlCol="0">
            <a:spAutoFit/>
          </a:bodyPr>
          <a:lstStyle/>
          <a:p>
            <a:r>
              <a:rPr lang="en-US" sz="4400" b="1" u="sng" dirty="0" err="1" smtClean="0">
                <a:solidFill>
                  <a:srgbClr val="FFFF00"/>
                </a:solidFill>
                <a:effectLst>
                  <a:outerShdw blurRad="38100" dist="38100" dir="2700000" algn="tl">
                    <a:srgbClr val="000000">
                      <a:alpha val="43137"/>
                    </a:srgbClr>
                  </a:outerShdw>
                </a:effectLst>
              </a:rPr>
              <a:t>হযরত</a:t>
            </a:r>
            <a:r>
              <a:rPr lang="en-US" sz="4400" b="1" u="sng" dirty="0" smtClean="0">
                <a:solidFill>
                  <a:srgbClr val="FFFF00"/>
                </a:solidFill>
                <a:effectLst>
                  <a:outerShdw blurRad="38100" dist="38100" dir="2700000" algn="tl">
                    <a:srgbClr val="000000">
                      <a:alpha val="43137"/>
                    </a:srgbClr>
                  </a:outerShdw>
                </a:effectLst>
              </a:rPr>
              <a:t> </a:t>
            </a:r>
            <a:r>
              <a:rPr lang="en-US" sz="4400" b="1" u="sng" dirty="0" err="1" smtClean="0">
                <a:solidFill>
                  <a:srgbClr val="FFFF00"/>
                </a:solidFill>
                <a:effectLst>
                  <a:outerShdw blurRad="38100" dist="38100" dir="2700000" algn="tl">
                    <a:srgbClr val="000000">
                      <a:alpha val="43137"/>
                    </a:srgbClr>
                  </a:outerShdw>
                </a:effectLst>
              </a:rPr>
              <a:t>শাহ</a:t>
            </a:r>
            <a:r>
              <a:rPr lang="en-US" sz="4400" b="1" u="sng" dirty="0" smtClean="0">
                <a:solidFill>
                  <a:srgbClr val="FFFF00"/>
                </a:solidFill>
                <a:effectLst>
                  <a:outerShdw blurRad="38100" dist="38100" dir="2700000" algn="tl">
                    <a:srgbClr val="000000">
                      <a:alpha val="43137"/>
                    </a:srgbClr>
                  </a:outerShdw>
                </a:effectLst>
              </a:rPr>
              <a:t> </a:t>
            </a:r>
            <a:r>
              <a:rPr lang="en-US" sz="4400" b="1" u="sng" dirty="0" err="1" smtClean="0">
                <a:solidFill>
                  <a:srgbClr val="FFFF00"/>
                </a:solidFill>
                <a:effectLst>
                  <a:outerShdw blurRad="38100" dist="38100" dir="2700000" algn="tl">
                    <a:srgbClr val="000000">
                      <a:alpha val="43137"/>
                    </a:srgbClr>
                  </a:outerShdw>
                </a:effectLst>
              </a:rPr>
              <a:t>জালাল</a:t>
            </a:r>
            <a:r>
              <a:rPr lang="en-US" sz="4400" b="1" u="sng" dirty="0" smtClean="0">
                <a:solidFill>
                  <a:srgbClr val="FFFF00"/>
                </a:solidFill>
                <a:effectLst>
                  <a:outerShdw blurRad="38100" dist="38100" dir="2700000" algn="tl">
                    <a:srgbClr val="000000">
                      <a:alpha val="43137"/>
                    </a:srgbClr>
                  </a:outerShdw>
                </a:effectLst>
              </a:rPr>
              <a:t> </a:t>
            </a:r>
            <a:r>
              <a:rPr lang="en-US" sz="4400" b="1" u="sng" dirty="0" err="1" smtClean="0">
                <a:solidFill>
                  <a:srgbClr val="FFFF00"/>
                </a:solidFill>
                <a:effectLst>
                  <a:outerShdw blurRad="38100" dist="38100" dir="2700000" algn="tl">
                    <a:srgbClr val="000000">
                      <a:alpha val="43137"/>
                    </a:srgbClr>
                  </a:outerShdw>
                </a:effectLst>
              </a:rPr>
              <a:t>রহঃ</a:t>
            </a:r>
            <a:r>
              <a:rPr lang="en-US" sz="4400" b="1" u="sng" dirty="0" smtClean="0">
                <a:solidFill>
                  <a:srgbClr val="FFFF00"/>
                </a:solidFill>
                <a:effectLst>
                  <a:outerShdw blurRad="38100" dist="38100" dir="2700000" algn="tl">
                    <a:srgbClr val="000000">
                      <a:alpha val="43137"/>
                    </a:srgbClr>
                  </a:outerShdw>
                </a:effectLst>
              </a:rPr>
              <a:t> </a:t>
            </a:r>
            <a:r>
              <a:rPr lang="en-US" sz="4400" b="1" u="sng" dirty="0" err="1" smtClean="0">
                <a:solidFill>
                  <a:srgbClr val="FFFF00"/>
                </a:solidFill>
                <a:effectLst>
                  <a:outerShdw blurRad="38100" dist="38100" dir="2700000" algn="tl">
                    <a:srgbClr val="000000">
                      <a:alpha val="43137"/>
                    </a:srgbClr>
                  </a:outerShdw>
                </a:effectLst>
              </a:rPr>
              <a:t>এর</a:t>
            </a:r>
            <a:r>
              <a:rPr lang="en-US" sz="4400" b="1" u="sng" dirty="0" smtClean="0">
                <a:solidFill>
                  <a:srgbClr val="FFFF00"/>
                </a:solidFill>
                <a:effectLst>
                  <a:outerShdw blurRad="38100" dist="38100" dir="2700000" algn="tl">
                    <a:srgbClr val="000000">
                      <a:alpha val="43137"/>
                    </a:srgbClr>
                  </a:outerShdw>
                </a:effectLst>
              </a:rPr>
              <a:t> </a:t>
            </a:r>
            <a:r>
              <a:rPr lang="en-US" sz="4400" b="1" u="sng" dirty="0" err="1" smtClean="0">
                <a:solidFill>
                  <a:srgbClr val="FFFF00"/>
                </a:solidFill>
                <a:effectLst>
                  <a:outerShdw blurRad="38100" dist="38100" dir="2700000" algn="tl">
                    <a:srgbClr val="000000">
                      <a:alpha val="43137"/>
                    </a:srgbClr>
                  </a:outerShdw>
                </a:effectLst>
              </a:rPr>
              <a:t>জিবনীঃ</a:t>
            </a:r>
            <a:endParaRPr lang="en-US" sz="4400" b="1" u="sng"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592430" y="2064758"/>
            <a:ext cx="8332630" cy="452431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হযরত শাহ জালাল (র.) ছিলেন একজন বিখ্যাত সুফি সাধক এবং ইসলাম প্রচারক, যিনি ১৩০৩ খ্রিস্টাব্দে ৩৬০ জন আউলিয়ার সঙ্গে সিলেট অঞ্চলে ইসলাম প্রচারের জন্য আসেন। তিনি রাজা গৌড়গোবিন্দের অত্যাচারের শিকার শেখ বোরহান উদ্দিনের (র.) ওপর অত্যাচারের প্রতিক্রিয়ায় এখানে আগমন করেন এবং তার মাধ্যমেই সিলেট অঞ্চলে ইসলামের প্রসার ঘটে, যা এই অঞ্চলকে "৩৬০ আউলিয়ার দেশ" হিসেবে পরিচিতি দেয়। তার দরগাহ সিলেট শহরের একটি গুরুত্বপূর্ণ আধ্যাত্মিক স্থান এবং তার মাজারও সেখানে অবস্থিত।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848" y="0"/>
            <a:ext cx="2949262" cy="3181082"/>
          </a:xfrm>
          <a:prstGeom prst="rect">
            <a:avLst/>
          </a:prstGeom>
        </p:spPr>
      </p:pic>
    </p:spTree>
    <p:extLst>
      <p:ext uri="{BB962C8B-B14F-4D97-AF65-F5344CB8AC3E}">
        <p14:creationId xmlns:p14="http://schemas.microsoft.com/office/powerpoint/2010/main" val="23178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25825" y="218941"/>
            <a:ext cx="1674254" cy="646331"/>
          </a:xfrm>
          <a:prstGeom prst="rect">
            <a:avLst/>
          </a:prstGeom>
          <a:noFill/>
        </p:spPr>
        <p:txBody>
          <a:bodyPr wrap="square" rtlCol="0">
            <a:spAutoFit/>
          </a:bodyPr>
          <a:lstStyle/>
          <a:p>
            <a:r>
              <a:rPr lang="en-US" sz="3600" dirty="0" err="1" smtClean="0">
                <a:solidFill>
                  <a:schemeClr val="bg1"/>
                </a:solidFill>
              </a:rPr>
              <a:t>চলমান</a:t>
            </a:r>
            <a:r>
              <a:rPr lang="en-US" sz="3600" dirty="0" smtClean="0">
                <a:solidFill>
                  <a:schemeClr val="bg1"/>
                </a:solidFill>
              </a:rPr>
              <a:t>…</a:t>
            </a:r>
            <a:endParaRPr lang="en-US" sz="3600" dirty="0">
              <a:solidFill>
                <a:schemeClr val="bg1"/>
              </a:solidFill>
            </a:endParaRPr>
          </a:p>
        </p:txBody>
      </p:sp>
      <p:sp>
        <p:nvSpPr>
          <p:cNvPr id="2" name="TextBox 1"/>
          <p:cNvSpPr txBox="1"/>
          <p:nvPr/>
        </p:nvSpPr>
        <p:spPr>
          <a:xfrm>
            <a:off x="347730" y="553791"/>
            <a:ext cx="5190186" cy="707886"/>
          </a:xfrm>
          <a:prstGeom prst="rect">
            <a:avLst/>
          </a:prstGeom>
          <a:noFill/>
        </p:spPr>
        <p:txBody>
          <a:bodyPr wrap="square" rtlCol="0">
            <a:spAutoFit/>
          </a:bodyPr>
          <a:lstStyle/>
          <a:p>
            <a:r>
              <a:rPr lang="en-US" sz="4000" b="1" u="sng" dirty="0" err="1" smtClean="0">
                <a:solidFill>
                  <a:srgbClr val="FFFF00"/>
                </a:solidFill>
                <a:effectLst>
                  <a:outerShdw blurRad="38100" dist="38100" dir="2700000" algn="tl">
                    <a:srgbClr val="000000">
                      <a:alpha val="43137"/>
                    </a:srgbClr>
                  </a:outerShdw>
                </a:effectLst>
              </a:rPr>
              <a:t>জালালী</a:t>
            </a:r>
            <a:r>
              <a:rPr lang="en-US" sz="4000" b="1" u="sng" dirty="0" smtClean="0">
                <a:solidFill>
                  <a:srgbClr val="FFFF00"/>
                </a:solidFill>
                <a:effectLst>
                  <a:outerShdw blurRad="38100" dist="38100" dir="2700000" algn="tl">
                    <a:srgbClr val="000000">
                      <a:alpha val="43137"/>
                    </a:srgbClr>
                  </a:outerShdw>
                </a:effectLst>
              </a:rPr>
              <a:t> </a:t>
            </a:r>
            <a:r>
              <a:rPr lang="en-US" sz="4000" b="1" u="sng" dirty="0" err="1" smtClean="0">
                <a:solidFill>
                  <a:srgbClr val="FFFF00"/>
                </a:solidFill>
                <a:effectLst>
                  <a:outerShdw blurRad="38100" dist="38100" dir="2700000" algn="tl">
                    <a:srgbClr val="000000">
                      <a:alpha val="43137"/>
                    </a:srgbClr>
                  </a:outerShdw>
                </a:effectLst>
              </a:rPr>
              <a:t>কবুতরের</a:t>
            </a:r>
            <a:r>
              <a:rPr lang="en-US" sz="4000" b="1" u="sng" dirty="0" smtClean="0">
                <a:solidFill>
                  <a:srgbClr val="FFFF00"/>
                </a:solidFill>
                <a:effectLst>
                  <a:outerShdw blurRad="38100" dist="38100" dir="2700000" algn="tl">
                    <a:srgbClr val="000000">
                      <a:alpha val="43137"/>
                    </a:srgbClr>
                  </a:outerShdw>
                </a:effectLst>
              </a:rPr>
              <a:t> </a:t>
            </a:r>
            <a:r>
              <a:rPr lang="en-US" sz="4000" b="1" u="sng" dirty="0" err="1" smtClean="0">
                <a:solidFill>
                  <a:srgbClr val="FFFF00"/>
                </a:solidFill>
                <a:effectLst>
                  <a:outerShdw blurRad="38100" dist="38100" dir="2700000" algn="tl">
                    <a:srgbClr val="000000">
                      <a:alpha val="43137"/>
                    </a:srgbClr>
                  </a:outerShdw>
                </a:effectLst>
              </a:rPr>
              <a:t>ইতিহাসঃ</a:t>
            </a:r>
            <a:r>
              <a:rPr lang="en-US" sz="4000" b="1" u="sng" dirty="0" smtClean="0">
                <a:solidFill>
                  <a:srgbClr val="FFFF00"/>
                </a:solidFill>
                <a:effectLst>
                  <a:outerShdw blurRad="38100" dist="38100" dir="2700000" algn="tl">
                    <a:srgbClr val="000000">
                      <a:alpha val="43137"/>
                    </a:srgbClr>
                  </a:outerShdw>
                </a:effectLst>
              </a:rPr>
              <a:t> </a:t>
            </a:r>
            <a:endParaRPr lang="en-US" sz="4000" b="1" u="sng"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47730" y="1326522"/>
            <a:ext cx="7302321" cy="353943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হযরত শাহ জালাল (রহ.) এর সময়ে এক জোড়া কবুতর নিয়ে সিলেটে আসেন, এবং তাদের বংশধররাই "জালালি কবুতর" হিসেবে পরিচিত। এই কবুতরগুলো আজও হযরত শাহ জালালের মাজারে দেখতে পাওয়া যায়, যা প্রায় ৭০০ বছর ধরে এই স্থানটির একটি গুরুত্বপূর্ণ অংশ হিসেবে টিকে আছে। তারা মূলত সুরমা রঙের এবং এটি সিলেটের একটি বিশেষ ও ঐতিহ্যবাহী কবুতরের প্রজাতি।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347730" y="4865952"/>
            <a:ext cx="11230378" cy="1569660"/>
          </a:xfrm>
          <a:prstGeom prst="rect">
            <a:avLst/>
          </a:prstGeom>
          <a:noFill/>
        </p:spPr>
        <p:txBody>
          <a:bodyPr wrap="square" rtlCol="0">
            <a:spAutoFit/>
          </a:bodyPr>
          <a:lstStyle/>
          <a:p>
            <a:pPr lvl="0" defTabSz="914400" eaLnBrk="0" fontAlgn="base" hangingPunct="0">
              <a:spcBef>
                <a:spcPct val="0"/>
              </a:spcBef>
              <a:spcAft>
                <a:spcPct val="0"/>
              </a:spcAft>
            </a:pPr>
            <a:r>
              <a:rPr lang="bn-IN" sz="4000" b="1" u="sng"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জালালি কবুতরের </a:t>
            </a:r>
            <a:r>
              <a:rPr lang="bn-IN" sz="4000" b="1" u="sng"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sz="4000" b="1" u="sng"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u="sng"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defTabSz="914400" eaLnBrk="0" fontAlgn="base" hangingPunct="0">
              <a:spcBef>
                <a:spcPct val="0"/>
              </a:spcBef>
              <a:spcAft>
                <a:spcPct val="0"/>
              </a:spcAft>
              <a:buFontTx/>
              <a:buChar char="•"/>
            </a:pPr>
            <a:r>
              <a:rPr lang="bn-IN" sz="2800" b="1" dirty="0">
                <a:latin typeface="NikoshBAN" panose="02000000000000000000" pitchFamily="2" charset="0"/>
                <a:cs typeface="NikoshBAN" panose="02000000000000000000" pitchFamily="2" charset="0"/>
              </a:rPr>
              <a:t>রঙ</a:t>
            </a:r>
            <a:r>
              <a:rPr lang="en-US" sz="2800" b="1"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এগুলো সাধারণত সুরমা রঙের হয়।</a:t>
            </a:r>
            <a:endParaRPr lang="en-US" sz="2800" dirty="0">
              <a:latin typeface="NikoshBAN" panose="02000000000000000000" pitchFamily="2" charset="0"/>
              <a:cs typeface="NikoshBAN" panose="02000000000000000000" pitchFamily="2" charset="0"/>
            </a:endParaRPr>
          </a:p>
          <a:p>
            <a:pPr lvl="0" defTabSz="914400" eaLnBrk="0" fontAlgn="base" hangingPunct="0">
              <a:spcBef>
                <a:spcPct val="0"/>
              </a:spcBef>
              <a:spcAft>
                <a:spcPct val="0"/>
              </a:spcAft>
              <a:buFontTx/>
              <a:buChar char="•"/>
            </a:pPr>
            <a:r>
              <a:rPr lang="bn-IN" sz="2800" b="1" dirty="0">
                <a:latin typeface="NikoshBAN" panose="02000000000000000000" pitchFamily="2" charset="0"/>
                <a:cs typeface="NikoshBAN" panose="02000000000000000000" pitchFamily="2" charset="0"/>
              </a:rPr>
              <a:t>বৈজ্ঞানিক নাম</a:t>
            </a:r>
            <a:r>
              <a:rPr lang="en-US" sz="2800" b="1"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এদের বৈজ্ঞানিক নাম </a:t>
            </a:r>
            <a:r>
              <a:rPr lang="en-US" sz="2800" dirty="0">
                <a:latin typeface="NikoshBAN" panose="02000000000000000000" pitchFamily="2" charset="0"/>
                <a:cs typeface="NikoshBAN" panose="02000000000000000000" pitchFamily="2" charset="0"/>
              </a:rPr>
              <a:t>Columba </a:t>
            </a:r>
            <a:r>
              <a:rPr lang="en-US" sz="2800" dirty="0" err="1">
                <a:latin typeface="NikoshBAN" panose="02000000000000000000" pitchFamily="2" charset="0"/>
                <a:cs typeface="NikoshBAN" panose="02000000000000000000" pitchFamily="2" charset="0"/>
              </a:rPr>
              <a:t>livia</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যা নীলচে</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ধূসর পায়রার অর্থ বহন করে।</a:t>
            </a:r>
            <a:r>
              <a:rPr lang="en-US" sz="2800" dirty="0">
                <a:latin typeface="NikoshBAN" panose="02000000000000000000" pitchFamily="2" charset="0"/>
                <a:cs typeface="NikoshBAN" panose="02000000000000000000" pitchFamily="2" charset="0"/>
              </a:rPr>
              <a:t> </a:t>
            </a:r>
          </a:p>
        </p:txBody>
      </p:sp>
      <p:sp>
        <p:nvSpPr>
          <p:cNvPr id="8" name="Rectangle 2"/>
          <p:cNvSpPr>
            <a:spLocks noChangeArrowheads="1"/>
          </p:cNvSpPr>
          <p:nvPr/>
        </p:nvSpPr>
        <p:spPr bwMode="auto">
          <a:xfrm>
            <a:off x="0" y="-239457"/>
            <a:ext cx="65" cy="4789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6654"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572" y="1496036"/>
            <a:ext cx="4273898" cy="3178995"/>
          </a:xfrm>
          <a:prstGeom prst="rect">
            <a:avLst/>
          </a:prstGeom>
        </p:spPr>
      </p:pic>
    </p:spTree>
    <p:extLst>
      <p:ext uri="{BB962C8B-B14F-4D97-AF65-F5344CB8AC3E}">
        <p14:creationId xmlns:p14="http://schemas.microsoft.com/office/powerpoint/2010/main" val="9444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360608"/>
            <a:ext cx="6465194" cy="646331"/>
          </a:xfrm>
          <a:prstGeom prst="rect">
            <a:avLst/>
          </a:prstGeom>
          <a:noFill/>
        </p:spPr>
        <p:txBody>
          <a:bodyPr wrap="square" rtlCol="0">
            <a:spAutoFit/>
          </a:bodyPr>
          <a:lstStyle/>
          <a:p>
            <a:r>
              <a:rPr lang="en-US" sz="3600" b="1" u="sng" dirty="0" err="1" smtClean="0">
                <a:solidFill>
                  <a:srgbClr val="FFFF00"/>
                </a:solidFill>
                <a:effectLst>
                  <a:outerShdw blurRad="38100" dist="38100" dir="2700000" algn="tl">
                    <a:srgbClr val="000000">
                      <a:alpha val="43137"/>
                    </a:srgbClr>
                  </a:outerShdw>
                </a:effectLst>
              </a:rPr>
              <a:t>মাজার</a:t>
            </a:r>
            <a:r>
              <a:rPr lang="en-US" sz="3600" b="1" u="sng" dirty="0" smtClean="0">
                <a:solidFill>
                  <a:srgbClr val="FFFF00"/>
                </a:solidFill>
                <a:effectLst>
                  <a:outerShdw blurRad="38100" dist="38100" dir="2700000" algn="tl">
                    <a:srgbClr val="000000">
                      <a:alpha val="43137"/>
                    </a:srgbClr>
                  </a:outerShdw>
                </a:effectLst>
              </a:rPr>
              <a:t> </a:t>
            </a:r>
            <a:r>
              <a:rPr lang="en-US" sz="3600" b="1" u="sng" dirty="0" err="1" smtClean="0">
                <a:solidFill>
                  <a:srgbClr val="FFFF00"/>
                </a:solidFill>
                <a:effectLst>
                  <a:outerShdw blurRad="38100" dist="38100" dir="2700000" algn="tl">
                    <a:srgbClr val="000000">
                      <a:alpha val="43137"/>
                    </a:srgbClr>
                  </a:outerShdw>
                </a:effectLst>
              </a:rPr>
              <a:t>প্রাঙ্গনে</a:t>
            </a:r>
            <a:r>
              <a:rPr lang="en-US" sz="3600" b="1" u="sng" dirty="0" smtClean="0">
                <a:solidFill>
                  <a:srgbClr val="FFFF00"/>
                </a:solidFill>
                <a:effectLst>
                  <a:outerShdw blurRad="38100" dist="38100" dir="2700000" algn="tl">
                    <a:srgbClr val="000000">
                      <a:alpha val="43137"/>
                    </a:srgbClr>
                  </a:outerShdw>
                </a:effectLst>
              </a:rPr>
              <a:t> </a:t>
            </a:r>
            <a:r>
              <a:rPr lang="en-US" sz="3600" b="1" u="sng" dirty="0" err="1" smtClean="0">
                <a:solidFill>
                  <a:srgbClr val="FFFF00"/>
                </a:solidFill>
                <a:effectLst>
                  <a:outerShdw blurRad="38100" dist="38100" dir="2700000" algn="tl">
                    <a:srgbClr val="000000">
                      <a:alpha val="43137"/>
                    </a:srgbClr>
                  </a:outerShdw>
                </a:effectLst>
              </a:rPr>
              <a:t>গজার</a:t>
            </a:r>
            <a:r>
              <a:rPr lang="en-US" sz="3600" b="1" u="sng" dirty="0" smtClean="0">
                <a:solidFill>
                  <a:srgbClr val="FFFF00"/>
                </a:solidFill>
                <a:effectLst>
                  <a:outerShdw blurRad="38100" dist="38100" dir="2700000" algn="tl">
                    <a:srgbClr val="000000">
                      <a:alpha val="43137"/>
                    </a:srgbClr>
                  </a:outerShdw>
                </a:effectLst>
              </a:rPr>
              <a:t> </a:t>
            </a:r>
            <a:r>
              <a:rPr lang="en-US" sz="3600" b="1" u="sng" dirty="0" err="1">
                <a:solidFill>
                  <a:srgbClr val="FFFF00"/>
                </a:solidFill>
                <a:effectLst>
                  <a:outerShdw blurRad="38100" dist="38100" dir="2700000" algn="tl">
                    <a:srgbClr val="000000">
                      <a:alpha val="43137"/>
                    </a:srgbClr>
                  </a:outerShdw>
                </a:effectLst>
              </a:rPr>
              <a:t>মাছের</a:t>
            </a:r>
            <a:r>
              <a:rPr lang="en-US" sz="3600" b="1" u="sng" dirty="0">
                <a:solidFill>
                  <a:srgbClr val="FFFF00"/>
                </a:solidFill>
                <a:effectLst>
                  <a:outerShdw blurRad="38100" dist="38100" dir="2700000" algn="tl">
                    <a:srgbClr val="000000">
                      <a:alpha val="43137"/>
                    </a:srgbClr>
                  </a:outerShdw>
                </a:effectLst>
              </a:rPr>
              <a:t> </a:t>
            </a:r>
            <a:r>
              <a:rPr lang="en-US" sz="3600" b="1" u="sng" dirty="0" err="1" smtClean="0">
                <a:solidFill>
                  <a:srgbClr val="FFFF00"/>
                </a:solidFill>
                <a:effectLst>
                  <a:outerShdw blurRad="38100" dist="38100" dir="2700000" algn="tl">
                    <a:srgbClr val="000000">
                      <a:alpha val="43137"/>
                    </a:srgbClr>
                  </a:outerShdw>
                </a:effectLst>
              </a:rPr>
              <a:t>ইতিহাসঃ</a:t>
            </a:r>
            <a:r>
              <a:rPr lang="en-US" sz="3600" b="1" u="sng" dirty="0" smtClean="0">
                <a:solidFill>
                  <a:srgbClr val="FFFF00"/>
                </a:solidFill>
                <a:effectLst>
                  <a:outerShdw blurRad="38100" dist="38100" dir="2700000" algn="tl">
                    <a:srgbClr val="000000">
                      <a:alpha val="43137"/>
                    </a:srgbClr>
                  </a:outerShdw>
                </a:effectLst>
              </a:rPr>
              <a:t> </a:t>
            </a:r>
            <a:endParaRPr lang="en-US" sz="3600" b="1" u="sng"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579549" y="1068494"/>
            <a:ext cx="8203842"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হযরত শাহ জালাল (রহ.) এর মাজারের পুকুরে গজার মাছের ইতিহাস লোককাহিনী ও ধর্মীয় বিশ্বাসের উপর ভিত্তি করে গড়ে উঠেছে, যা মূলত এই মাছগুলোকে শাহ জালাল কর্তৃক প্রতিপালিত হিসেবে মনে করে। এই মাছগুলো মাজারের একটি অবিচ্ছেদ্য অংশ এবং এদের প্রতি ভক্ত ও দর্শনার্থীদের এক বিশেষ স্নেহ রয়েছে। ২০০৩ সালে বিষপ্রয়োগে পুকুরের মাছগুলো মারা গেলেও, পরবর্তীতে ২০০৪ সালে শাহ মোস্তফার মাজার থেকে কিছু মাছ এনে পুকুরটি আবার মাছপূর্ণ করা হয়।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579549" y="5161922"/>
            <a:ext cx="8203841" cy="1323439"/>
          </a:xfrm>
          <a:prstGeom prst="rect">
            <a:avLst/>
          </a:prstGeom>
          <a:noFill/>
        </p:spPr>
        <p:txBody>
          <a:bodyPr wrap="square" rtlCol="0">
            <a:spAutoFit/>
          </a:bodyPr>
          <a:lstStyle/>
          <a:p>
            <a:r>
              <a:rPr lang="as-IN" sz="2000" b="1" dirty="0">
                <a:latin typeface="NikoshBAN" panose="02000000000000000000" pitchFamily="2" charset="0"/>
                <a:cs typeface="NikoshBAN" panose="02000000000000000000" pitchFamily="2" charset="0"/>
              </a:rPr>
              <a:t>দুর্ঘটনা ও পুনর্জীবন:</a:t>
            </a:r>
            <a:r>
              <a:rPr lang="as-IN" sz="2000" dirty="0">
                <a:latin typeface="NikoshBAN" panose="02000000000000000000" pitchFamily="2" charset="0"/>
                <a:cs typeface="NikoshBAN" panose="02000000000000000000" pitchFamily="2" charset="0"/>
              </a:rPr>
              <a:t> ২০০৩ সালের ডিসেম্বর মাসে অজ্ঞাত দুষ্কৃতিকারীরা পুকুরে বিষ প্রয়োগ করে প্রায় ৭০০-র বেশি গজার মাছ হত্যা করে। পরবর্তীতে, ২০০৪ সালের জানুয়ারি মাসে মৌলভীবাজারের শাহ মোস্তফার মাজারের পুকুর থেকে ২৪টি গজার মাছ এনে এই পুকুরে ছাড়া হয়।</a:t>
            </a:r>
          </a:p>
          <a:p>
            <a:r>
              <a:rPr lang="as-IN" sz="2000" b="1" dirty="0">
                <a:latin typeface="NikoshBAN" panose="02000000000000000000" pitchFamily="2" charset="0"/>
                <a:cs typeface="NikoshBAN" panose="02000000000000000000" pitchFamily="2" charset="0"/>
              </a:rPr>
              <a:t>বর্তমান অবস্থা:</a:t>
            </a:r>
            <a:r>
              <a:rPr lang="as-IN" sz="2000" dirty="0">
                <a:latin typeface="NikoshBAN" panose="02000000000000000000" pitchFamily="2" charset="0"/>
                <a:cs typeface="NikoshBAN" panose="02000000000000000000" pitchFamily="2" charset="0"/>
              </a:rPr>
              <a:t> বর্তমানে মাজারের পুকুরে আবার কয়েক শত গজার মাছ রয়েছে।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736332" y="2142732"/>
            <a:ext cx="5416868" cy="3268395"/>
          </a:xfrm>
          <a:prstGeom prst="rect">
            <a:avLst/>
          </a:prstGeom>
        </p:spPr>
      </p:pic>
    </p:spTree>
    <p:extLst>
      <p:ext uri="{BB962C8B-B14F-4D97-AF65-F5344CB8AC3E}">
        <p14:creationId xmlns:p14="http://schemas.microsoft.com/office/powerpoint/2010/main" val="3525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80">
                                          <p:stCondLst>
                                            <p:cond delay="0"/>
                                          </p:stCondLst>
                                        </p:cTn>
                                        <p:tgtEl>
                                          <p:spTgt spid="5">
                                            <p:txEl>
                                              <p:pRg st="0" end="0"/>
                                            </p:txEl>
                                          </p:spTgt>
                                        </p:tgtEl>
                                      </p:cBhvr>
                                    </p:animEffect>
                                    <p:anim calcmode="lin" valueType="num">
                                      <p:cBhvr>
                                        <p:cTn id="31"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0" end="0"/>
                                            </p:txEl>
                                          </p:spTgt>
                                        </p:tgtEl>
                                      </p:cBhvr>
                                      <p:to x="100000" y="60000"/>
                                    </p:animScale>
                                    <p:animScale>
                                      <p:cBhvr>
                                        <p:cTn id="37" dur="166" decel="50000">
                                          <p:stCondLst>
                                            <p:cond delay="676"/>
                                          </p:stCondLst>
                                        </p:cTn>
                                        <p:tgtEl>
                                          <p:spTgt spid="5">
                                            <p:txEl>
                                              <p:pRg st="0" end="0"/>
                                            </p:txEl>
                                          </p:spTgt>
                                        </p:tgtEl>
                                      </p:cBhvr>
                                      <p:to x="100000" y="100000"/>
                                    </p:animScale>
                                    <p:animScale>
                                      <p:cBhvr>
                                        <p:cTn id="38" dur="26">
                                          <p:stCondLst>
                                            <p:cond delay="1312"/>
                                          </p:stCondLst>
                                        </p:cTn>
                                        <p:tgtEl>
                                          <p:spTgt spid="5">
                                            <p:txEl>
                                              <p:pRg st="0" end="0"/>
                                            </p:txEl>
                                          </p:spTgt>
                                        </p:tgtEl>
                                      </p:cBhvr>
                                      <p:to x="100000" y="80000"/>
                                    </p:animScale>
                                    <p:animScale>
                                      <p:cBhvr>
                                        <p:cTn id="39" dur="166" decel="50000">
                                          <p:stCondLst>
                                            <p:cond delay="1338"/>
                                          </p:stCondLst>
                                        </p:cTn>
                                        <p:tgtEl>
                                          <p:spTgt spid="5">
                                            <p:txEl>
                                              <p:pRg st="0" end="0"/>
                                            </p:txEl>
                                          </p:spTgt>
                                        </p:tgtEl>
                                      </p:cBhvr>
                                      <p:to x="100000" y="100000"/>
                                    </p:animScale>
                                    <p:animScale>
                                      <p:cBhvr>
                                        <p:cTn id="40" dur="26">
                                          <p:stCondLst>
                                            <p:cond delay="1642"/>
                                          </p:stCondLst>
                                        </p:cTn>
                                        <p:tgtEl>
                                          <p:spTgt spid="5">
                                            <p:txEl>
                                              <p:pRg st="0" end="0"/>
                                            </p:txEl>
                                          </p:spTgt>
                                        </p:tgtEl>
                                      </p:cBhvr>
                                      <p:to x="100000" y="90000"/>
                                    </p:animScale>
                                    <p:animScale>
                                      <p:cBhvr>
                                        <p:cTn id="41" dur="166" decel="50000">
                                          <p:stCondLst>
                                            <p:cond delay="1668"/>
                                          </p:stCondLst>
                                        </p:cTn>
                                        <p:tgtEl>
                                          <p:spTgt spid="5">
                                            <p:txEl>
                                              <p:pRg st="0" end="0"/>
                                            </p:txEl>
                                          </p:spTgt>
                                        </p:tgtEl>
                                      </p:cBhvr>
                                      <p:to x="100000" y="100000"/>
                                    </p:animScale>
                                    <p:animScale>
                                      <p:cBhvr>
                                        <p:cTn id="42" dur="26">
                                          <p:stCondLst>
                                            <p:cond delay="1808"/>
                                          </p:stCondLst>
                                        </p:cTn>
                                        <p:tgtEl>
                                          <p:spTgt spid="5">
                                            <p:txEl>
                                              <p:pRg st="0" end="0"/>
                                            </p:txEl>
                                          </p:spTgt>
                                        </p:tgtEl>
                                      </p:cBhvr>
                                      <p:to x="100000" y="95000"/>
                                    </p:animScale>
                                    <p:animScale>
                                      <p:cBhvr>
                                        <p:cTn id="43" dur="166" decel="50000">
                                          <p:stCondLst>
                                            <p:cond delay="1834"/>
                                          </p:stCondLst>
                                        </p:cTn>
                                        <p:tgtEl>
                                          <p:spTgt spid="5">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down)">
                                      <p:cBhvr>
                                        <p:cTn id="48" dur="580">
                                          <p:stCondLst>
                                            <p:cond delay="0"/>
                                          </p:stCondLst>
                                        </p:cTn>
                                        <p:tgtEl>
                                          <p:spTgt spid="5">
                                            <p:txEl>
                                              <p:pRg st="1" end="1"/>
                                            </p:txEl>
                                          </p:spTgt>
                                        </p:tgtEl>
                                      </p:cBhvr>
                                    </p:animEffect>
                                    <p:anim calcmode="lin" valueType="num">
                                      <p:cBhvr>
                                        <p:cTn id="4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1" end="1"/>
                                            </p:txEl>
                                          </p:spTgt>
                                        </p:tgtEl>
                                      </p:cBhvr>
                                      <p:to x="100000" y="60000"/>
                                    </p:animScale>
                                    <p:animScale>
                                      <p:cBhvr>
                                        <p:cTn id="55" dur="166" decel="50000">
                                          <p:stCondLst>
                                            <p:cond delay="676"/>
                                          </p:stCondLst>
                                        </p:cTn>
                                        <p:tgtEl>
                                          <p:spTgt spid="5">
                                            <p:txEl>
                                              <p:pRg st="1" end="1"/>
                                            </p:txEl>
                                          </p:spTgt>
                                        </p:tgtEl>
                                      </p:cBhvr>
                                      <p:to x="100000" y="100000"/>
                                    </p:animScale>
                                    <p:animScale>
                                      <p:cBhvr>
                                        <p:cTn id="56" dur="26">
                                          <p:stCondLst>
                                            <p:cond delay="1312"/>
                                          </p:stCondLst>
                                        </p:cTn>
                                        <p:tgtEl>
                                          <p:spTgt spid="5">
                                            <p:txEl>
                                              <p:pRg st="1" end="1"/>
                                            </p:txEl>
                                          </p:spTgt>
                                        </p:tgtEl>
                                      </p:cBhvr>
                                      <p:to x="100000" y="80000"/>
                                    </p:animScale>
                                    <p:animScale>
                                      <p:cBhvr>
                                        <p:cTn id="57" dur="166" decel="50000">
                                          <p:stCondLst>
                                            <p:cond delay="1338"/>
                                          </p:stCondLst>
                                        </p:cTn>
                                        <p:tgtEl>
                                          <p:spTgt spid="5">
                                            <p:txEl>
                                              <p:pRg st="1" end="1"/>
                                            </p:txEl>
                                          </p:spTgt>
                                        </p:tgtEl>
                                      </p:cBhvr>
                                      <p:to x="100000" y="100000"/>
                                    </p:animScale>
                                    <p:animScale>
                                      <p:cBhvr>
                                        <p:cTn id="58" dur="26">
                                          <p:stCondLst>
                                            <p:cond delay="1642"/>
                                          </p:stCondLst>
                                        </p:cTn>
                                        <p:tgtEl>
                                          <p:spTgt spid="5">
                                            <p:txEl>
                                              <p:pRg st="1" end="1"/>
                                            </p:txEl>
                                          </p:spTgt>
                                        </p:tgtEl>
                                      </p:cBhvr>
                                      <p:to x="100000" y="90000"/>
                                    </p:animScale>
                                    <p:animScale>
                                      <p:cBhvr>
                                        <p:cTn id="59" dur="166" decel="50000">
                                          <p:stCondLst>
                                            <p:cond delay="1668"/>
                                          </p:stCondLst>
                                        </p:cTn>
                                        <p:tgtEl>
                                          <p:spTgt spid="5">
                                            <p:txEl>
                                              <p:pRg st="1" end="1"/>
                                            </p:txEl>
                                          </p:spTgt>
                                        </p:tgtEl>
                                      </p:cBhvr>
                                      <p:to x="100000" y="100000"/>
                                    </p:animScale>
                                    <p:animScale>
                                      <p:cBhvr>
                                        <p:cTn id="60" dur="26">
                                          <p:stCondLst>
                                            <p:cond delay="1808"/>
                                          </p:stCondLst>
                                        </p:cTn>
                                        <p:tgtEl>
                                          <p:spTgt spid="5">
                                            <p:txEl>
                                              <p:pRg st="1" end="1"/>
                                            </p:txEl>
                                          </p:spTgt>
                                        </p:tgtEl>
                                      </p:cBhvr>
                                      <p:to x="100000" y="95000"/>
                                    </p:animScale>
                                    <p:animScale>
                                      <p:cBhvr>
                                        <p:cTn id="61" dur="166" decel="50000">
                                          <p:stCondLst>
                                            <p:cond delay="1834"/>
                                          </p:stCondLst>
                                        </p:cTn>
                                        <p:tgtEl>
                                          <p:spTgt spid="5">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44" y="185789"/>
            <a:ext cx="8534400" cy="1507067"/>
          </a:xfrm>
        </p:spPr>
        <p:txBody>
          <a:bodyPr>
            <a:normAutofit/>
          </a:bodyPr>
          <a:lstStyle/>
          <a:p>
            <a:pPr algn="ctr"/>
            <a:r>
              <a:rPr lang="en-US" sz="6600" b="1" dirty="0" err="1" smtClean="0">
                <a:effectLst>
                  <a:outerShdw blurRad="38100" dist="38100" dir="2700000" algn="tl">
                    <a:srgbClr val="000000">
                      <a:alpha val="43137"/>
                    </a:srgbClr>
                  </a:outerShdw>
                </a:effectLst>
              </a:rPr>
              <a:t>একক</a:t>
            </a:r>
            <a:r>
              <a:rPr lang="en-US" sz="6600" b="1" dirty="0" smtClean="0">
                <a:effectLst>
                  <a:outerShdw blurRad="38100" dist="38100" dir="2700000" algn="tl">
                    <a:srgbClr val="000000">
                      <a:alpha val="43137"/>
                    </a:srgbClr>
                  </a:outerShdw>
                </a:effectLst>
              </a:rPr>
              <a:t> </a:t>
            </a:r>
            <a:r>
              <a:rPr lang="en-US" sz="6600" b="1" dirty="0" err="1" smtClean="0">
                <a:effectLst>
                  <a:outerShdw blurRad="38100" dist="38100" dir="2700000" algn="tl">
                    <a:srgbClr val="000000">
                      <a:alpha val="43137"/>
                    </a:srgbClr>
                  </a:outerShdw>
                </a:effectLst>
              </a:rPr>
              <a:t>কাজঃ</a:t>
            </a:r>
            <a:r>
              <a:rPr lang="en-US" sz="6600" b="1" dirty="0" smtClean="0">
                <a:effectLst>
                  <a:outerShdw blurRad="38100" dist="38100" dir="2700000" algn="tl">
                    <a:srgbClr val="000000">
                      <a:alpha val="43137"/>
                    </a:srgbClr>
                  </a:outerShdw>
                </a:effectLst>
              </a:rPr>
              <a:t> </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40635" y="1278228"/>
            <a:ext cx="8534400" cy="3615267"/>
          </a:xfrm>
        </p:spPr>
        <p:txBody>
          <a:bodyPr>
            <a:normAutofit/>
          </a:bodyPr>
          <a:lstStyle/>
          <a:p>
            <a:r>
              <a:rPr lang="en-US" sz="4000" b="1" dirty="0" err="1" smtClean="0">
                <a:solidFill>
                  <a:schemeClr val="tx1"/>
                </a:solidFill>
              </a:rPr>
              <a:t>শাহ</a:t>
            </a:r>
            <a:r>
              <a:rPr lang="en-US" sz="4000" b="1" dirty="0" smtClean="0">
                <a:solidFill>
                  <a:schemeClr val="tx1"/>
                </a:solidFill>
              </a:rPr>
              <a:t> </a:t>
            </a:r>
            <a:r>
              <a:rPr lang="en-US" sz="4000" b="1" dirty="0" err="1" smtClean="0">
                <a:solidFill>
                  <a:schemeClr val="tx1"/>
                </a:solidFill>
              </a:rPr>
              <a:t>জালাল</a:t>
            </a:r>
            <a:r>
              <a:rPr lang="en-US" sz="4000" b="1" dirty="0" smtClean="0">
                <a:solidFill>
                  <a:schemeClr val="tx1"/>
                </a:solidFill>
              </a:rPr>
              <a:t> </a:t>
            </a:r>
            <a:r>
              <a:rPr lang="en-US" sz="4000" b="1" dirty="0" err="1" smtClean="0">
                <a:solidFill>
                  <a:schemeClr val="tx1"/>
                </a:solidFill>
              </a:rPr>
              <a:t>কোন</a:t>
            </a:r>
            <a:r>
              <a:rPr lang="en-US" sz="4000" b="1" dirty="0" smtClean="0">
                <a:solidFill>
                  <a:schemeClr val="tx1"/>
                </a:solidFill>
              </a:rPr>
              <a:t> </a:t>
            </a:r>
            <a:r>
              <a:rPr lang="en-US" sz="4000" b="1" dirty="0" err="1" smtClean="0">
                <a:solidFill>
                  <a:schemeClr val="tx1"/>
                </a:solidFill>
              </a:rPr>
              <a:t>দেশ</a:t>
            </a:r>
            <a:r>
              <a:rPr lang="en-US" sz="4000" b="1" dirty="0" smtClean="0">
                <a:solidFill>
                  <a:schemeClr val="tx1"/>
                </a:solidFill>
              </a:rPr>
              <a:t> </a:t>
            </a:r>
            <a:r>
              <a:rPr lang="en-US" sz="4000" b="1" dirty="0" err="1" smtClean="0">
                <a:solidFill>
                  <a:schemeClr val="tx1"/>
                </a:solidFill>
              </a:rPr>
              <a:t>থেকে</a:t>
            </a:r>
            <a:r>
              <a:rPr lang="en-US" sz="4000" b="1" dirty="0" smtClean="0">
                <a:solidFill>
                  <a:schemeClr val="tx1"/>
                </a:solidFill>
              </a:rPr>
              <a:t> </a:t>
            </a:r>
            <a:r>
              <a:rPr lang="en-US" sz="4000" b="1" dirty="0" err="1" smtClean="0">
                <a:solidFill>
                  <a:schemeClr val="tx1"/>
                </a:solidFill>
              </a:rPr>
              <a:t>আসেন</a:t>
            </a:r>
            <a:r>
              <a:rPr lang="en-US" sz="4000" b="1" dirty="0" smtClean="0">
                <a:solidFill>
                  <a:schemeClr val="tx1"/>
                </a:solidFill>
              </a:rPr>
              <a:t>?</a:t>
            </a:r>
          </a:p>
          <a:p>
            <a:r>
              <a:rPr lang="en-US" sz="4000" b="1" dirty="0" err="1" smtClean="0">
                <a:solidFill>
                  <a:schemeClr val="tx1"/>
                </a:solidFill>
              </a:rPr>
              <a:t>শাহ</a:t>
            </a:r>
            <a:r>
              <a:rPr lang="en-US" sz="4000" b="1" dirty="0" smtClean="0">
                <a:solidFill>
                  <a:schemeClr val="tx1"/>
                </a:solidFill>
              </a:rPr>
              <a:t> </a:t>
            </a:r>
            <a:r>
              <a:rPr lang="en-US" sz="4000" b="1" dirty="0" err="1" smtClean="0">
                <a:solidFill>
                  <a:schemeClr val="tx1"/>
                </a:solidFill>
              </a:rPr>
              <a:t>জালালের</a:t>
            </a:r>
            <a:r>
              <a:rPr lang="en-US" sz="4000" b="1" dirty="0" smtClean="0">
                <a:solidFill>
                  <a:schemeClr val="tx1"/>
                </a:solidFill>
              </a:rPr>
              <a:t> </a:t>
            </a:r>
            <a:r>
              <a:rPr lang="en-US" sz="4000" b="1" dirty="0" err="1" smtClean="0">
                <a:solidFill>
                  <a:schemeClr val="tx1"/>
                </a:solidFill>
              </a:rPr>
              <a:t>মাজার</a:t>
            </a:r>
            <a:r>
              <a:rPr lang="en-US" sz="4000" b="1" dirty="0" smtClean="0">
                <a:solidFill>
                  <a:schemeClr val="tx1"/>
                </a:solidFill>
              </a:rPr>
              <a:t> </a:t>
            </a:r>
            <a:r>
              <a:rPr lang="en-US" sz="4000" b="1" dirty="0" err="1" smtClean="0">
                <a:solidFill>
                  <a:schemeClr val="tx1"/>
                </a:solidFill>
              </a:rPr>
              <a:t>কোন</a:t>
            </a:r>
            <a:r>
              <a:rPr lang="en-US" sz="4000" b="1" dirty="0" smtClean="0">
                <a:solidFill>
                  <a:schemeClr val="tx1"/>
                </a:solidFill>
              </a:rPr>
              <a:t> </a:t>
            </a:r>
            <a:r>
              <a:rPr lang="en-US" sz="4000" b="1" dirty="0" err="1" smtClean="0">
                <a:solidFill>
                  <a:schemeClr val="tx1"/>
                </a:solidFill>
              </a:rPr>
              <a:t>জেলায়</a:t>
            </a:r>
            <a:r>
              <a:rPr lang="en-US" sz="4000" b="1" dirty="0" smtClean="0">
                <a:solidFill>
                  <a:schemeClr val="tx1"/>
                </a:solidFill>
              </a:rPr>
              <a:t>?</a:t>
            </a:r>
          </a:p>
          <a:p>
            <a:r>
              <a:rPr lang="en-US" sz="4000" b="1" dirty="0" err="1" smtClean="0">
                <a:solidFill>
                  <a:schemeClr val="tx1"/>
                </a:solidFill>
              </a:rPr>
              <a:t>কবুতর</a:t>
            </a:r>
            <a:r>
              <a:rPr lang="en-US" sz="4000" b="1" dirty="0" smtClean="0">
                <a:solidFill>
                  <a:schemeClr val="tx1"/>
                </a:solidFill>
              </a:rPr>
              <a:t> </a:t>
            </a:r>
            <a:r>
              <a:rPr lang="en-US" sz="4000" b="1" dirty="0" err="1" smtClean="0">
                <a:solidFill>
                  <a:schemeClr val="tx1"/>
                </a:solidFill>
              </a:rPr>
              <a:t>গুলোকে</a:t>
            </a:r>
            <a:r>
              <a:rPr lang="en-US" sz="4000" b="1" dirty="0" smtClean="0">
                <a:solidFill>
                  <a:schemeClr val="tx1"/>
                </a:solidFill>
              </a:rPr>
              <a:t> </a:t>
            </a:r>
            <a:r>
              <a:rPr lang="en-US" sz="4000" b="1" dirty="0" err="1" smtClean="0">
                <a:solidFill>
                  <a:schemeClr val="tx1"/>
                </a:solidFill>
              </a:rPr>
              <a:t>কি</a:t>
            </a:r>
            <a:r>
              <a:rPr lang="en-US" sz="4000" b="1" dirty="0" smtClean="0">
                <a:solidFill>
                  <a:schemeClr val="tx1"/>
                </a:solidFill>
              </a:rPr>
              <a:t> </a:t>
            </a:r>
            <a:r>
              <a:rPr lang="en-US" sz="4000" b="1" dirty="0" err="1" smtClean="0">
                <a:solidFill>
                  <a:schemeClr val="tx1"/>
                </a:solidFill>
              </a:rPr>
              <a:t>নামে</a:t>
            </a:r>
            <a:r>
              <a:rPr lang="en-US" sz="4000" b="1" dirty="0" smtClean="0">
                <a:solidFill>
                  <a:schemeClr val="tx1"/>
                </a:solidFill>
              </a:rPr>
              <a:t> </a:t>
            </a:r>
            <a:r>
              <a:rPr lang="en-US" sz="4000" b="1" dirty="0" err="1" smtClean="0">
                <a:solidFill>
                  <a:schemeClr val="tx1"/>
                </a:solidFill>
              </a:rPr>
              <a:t>ডাকা</a:t>
            </a:r>
            <a:r>
              <a:rPr lang="en-US" sz="4000" b="1" dirty="0" smtClean="0">
                <a:solidFill>
                  <a:schemeClr val="tx1"/>
                </a:solidFill>
              </a:rPr>
              <a:t> </a:t>
            </a:r>
            <a:r>
              <a:rPr lang="en-US" sz="4000" b="1" dirty="0" err="1" smtClean="0">
                <a:solidFill>
                  <a:schemeClr val="tx1"/>
                </a:solidFill>
              </a:rPr>
              <a:t>হয়</a:t>
            </a:r>
            <a:r>
              <a:rPr lang="en-US" sz="4000" b="1" dirty="0" smtClean="0">
                <a:solidFill>
                  <a:schemeClr val="tx1"/>
                </a:solidFill>
              </a:rPr>
              <a:t>?</a:t>
            </a:r>
            <a:endParaRPr lang="en-US" sz="4000" b="1" dirty="0">
              <a:solidFill>
                <a:schemeClr val="tx1"/>
              </a:solidFill>
            </a:endParaRPr>
          </a:p>
        </p:txBody>
      </p:sp>
    </p:spTree>
    <p:extLst>
      <p:ext uri="{BB962C8B-B14F-4D97-AF65-F5344CB8AC3E}">
        <p14:creationId xmlns:p14="http://schemas.microsoft.com/office/powerpoint/2010/main" val="684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415</TotalTime>
  <Words>287</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NikoshBAN</vt:lpstr>
      <vt:lpstr>Wingdings</vt:lpstr>
      <vt:lpstr>Wingdings 3</vt:lpstr>
      <vt:lpstr>Slice</vt:lpstr>
      <vt:lpstr>    Hello Student’s</vt:lpstr>
      <vt:lpstr>শিক্ষক পরিচিতিঃ</vt:lpstr>
      <vt:lpstr>PowerPoint Presentation</vt:lpstr>
      <vt:lpstr>পাঠ শিরোনামঃ </vt:lpstr>
      <vt:lpstr>শিখনফলঃ </vt:lpstr>
      <vt:lpstr>পাঠের বিস্তারিত বিবরণঃ</vt:lpstr>
      <vt:lpstr>PowerPoint Presentation</vt:lpstr>
      <vt:lpstr>PowerPoint Presentation</vt:lpstr>
      <vt:lpstr>একক কাজঃ </vt:lpstr>
      <vt:lpstr>দলীয় কাজঃ </vt:lpstr>
      <vt:lpstr>মূল্যায়নঃ</vt:lpstr>
      <vt:lpstr>বাড়ীর কাজঃ</vt:lpstr>
      <vt:lpstr>সময় ও মনোযোগ দিয়ে পুরো ক্লাস টি করার জন্য সবাইকে … অসংখ্য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Student’s</dc:title>
  <dc:creator>MOHON</dc:creator>
  <cp:lastModifiedBy>MOHON</cp:lastModifiedBy>
  <cp:revision>59</cp:revision>
  <dcterms:created xsi:type="dcterms:W3CDTF">2025-11-19T05:44:37Z</dcterms:created>
  <dcterms:modified xsi:type="dcterms:W3CDTF">2025-12-11T10:17:17Z</dcterms:modified>
</cp:coreProperties>
</file>