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5"/>
  </p:notesMasterIdLst>
  <p:sldIdLst>
    <p:sldId id="256" r:id="rId2"/>
    <p:sldId id="271" r:id="rId3"/>
    <p:sldId id="258" r:id="rId4"/>
    <p:sldId id="260" r:id="rId5"/>
    <p:sldId id="265" r:id="rId6"/>
    <p:sldId id="261" r:id="rId7"/>
    <p:sldId id="262" r:id="rId8"/>
    <p:sldId id="266" r:id="rId9"/>
    <p:sldId id="268" r:id="rId10"/>
    <p:sldId id="267" r:id="rId11"/>
    <p:sldId id="274" r:id="rId12"/>
    <p:sldId id="275" r:id="rId13"/>
    <p:sldId id="26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DB6BD368-9853-4923-A0AD-A5A429A409A9}">
          <p14:sldIdLst>
            <p14:sldId id="256"/>
            <p14:sldId id="271"/>
            <p14:sldId id="258"/>
            <p14:sldId id="260"/>
            <p14:sldId id="265"/>
            <p14:sldId id="261"/>
            <p14:sldId id="262"/>
            <p14:sldId id="266"/>
            <p14:sldId id="268"/>
            <p14:sldId id="267"/>
            <p14:sldId id="274"/>
            <p14:sldId id="275"/>
            <p14:sldId id="263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432" y="-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55829-857F-4A30-AF4A-6D7D4FEF3B94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EF189F-97D6-4B95-923E-98A31B02E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718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EF189F-97D6-4B95-923E-98A31B02ED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045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3BBA9-A984-4CDD-948F-46E172472790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DF5C0-14FD-4DF3-BCE5-0FA5B804DD1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3BBA9-A984-4CDD-948F-46E172472790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DF5C0-14FD-4DF3-BCE5-0FA5B804DD1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3BBA9-A984-4CDD-948F-46E172472790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DF5C0-14FD-4DF3-BCE5-0FA5B804DD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3BBA9-A984-4CDD-948F-46E172472790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DF5C0-14FD-4DF3-BCE5-0FA5B804DD1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3BBA9-A984-4CDD-948F-46E172472790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DF5C0-14FD-4DF3-BCE5-0FA5B804DD1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3BBA9-A984-4CDD-948F-46E172472790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DF5C0-14FD-4DF3-BCE5-0FA5B804DD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3BBA9-A984-4CDD-948F-46E172472790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DF5C0-14FD-4DF3-BCE5-0FA5B804DD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3BBA9-A984-4CDD-948F-46E172472790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DF5C0-14FD-4DF3-BCE5-0FA5B804DD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3BBA9-A984-4CDD-948F-46E172472790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DF5C0-14FD-4DF3-BCE5-0FA5B804DD1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3BBA9-A984-4CDD-948F-46E172472790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DF5C0-14FD-4DF3-BCE5-0FA5B804DD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3BBA9-A984-4CDD-948F-46E172472790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DF5C0-14FD-4DF3-BCE5-0FA5B804DD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7B3BBA9-A984-4CDD-948F-46E172472790}" type="datetimeFigureOut">
              <a:rPr lang="en-US" smtClean="0"/>
              <a:t>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6DF5C0-14FD-4DF3-BCE5-0FA5B804DD1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23001" y="709827"/>
            <a:ext cx="7766936" cy="1396921"/>
          </a:xfrm>
        </p:spPr>
        <p:txBody>
          <a:bodyPr>
            <a:noAutofit/>
          </a:bodyPr>
          <a:lstStyle/>
          <a:p>
            <a:pPr marL="182880" indent="0" algn="ctr">
              <a:buNone/>
            </a:pPr>
            <a:r>
              <a:rPr lang="en-US" sz="4000" dirty="0" err="1" smtClean="0">
                <a:solidFill>
                  <a:schemeClr val="accent5">
                    <a:lumMod val="75000"/>
                  </a:schemeClr>
                </a:solidFill>
                <a:latin typeface="Monotype Corsiva" panose="03010101010201010101" pitchFamily="66" charset="0"/>
              </a:rPr>
              <a:t>গণিত</a:t>
            </a:r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  <a:latin typeface="Monotype Corsiva" panose="03010101010201010101" pitchFamily="66" charset="0"/>
              </a:rPr>
              <a:t> </a:t>
            </a:r>
            <a:br>
              <a:rPr lang="en-US" sz="4000" dirty="0" smtClean="0">
                <a:solidFill>
                  <a:schemeClr val="accent5">
                    <a:lumMod val="75000"/>
                  </a:schemeClr>
                </a:solidFill>
                <a:latin typeface="Monotype Corsiva" panose="03010101010201010101" pitchFamily="66" charset="0"/>
              </a:rPr>
            </a:br>
            <a:r>
              <a:rPr lang="bn-BD" sz="2400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বিষয়ক ক্লাসে</a:t>
            </a:r>
            <a:r>
              <a:rPr lang="en-US" sz="2400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  <a:latin typeface="Monotype Corsiva" panose="03010101010201010101" pitchFamily="66" charset="0"/>
              </a:rPr>
              <a:t>সকলকে</a:t>
            </a:r>
            <a:r>
              <a:rPr lang="bn-BD" sz="2400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 স্বাগতম</a:t>
            </a:r>
            <a:endParaRPr lang="en-US" sz="2400" dirty="0">
              <a:solidFill>
                <a:srgbClr val="7030A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922" y="2132148"/>
            <a:ext cx="4897292" cy="36682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5397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Terminator 6"/>
          <p:cNvSpPr/>
          <p:nvPr/>
        </p:nvSpPr>
        <p:spPr>
          <a:xfrm>
            <a:off x="4965941" y="470890"/>
            <a:ext cx="2920759" cy="799110"/>
          </a:xfrm>
          <a:prstGeom prst="flowChartTerminator">
            <a:avLst/>
          </a:prstGeom>
          <a:solidFill>
            <a:schemeClr val="accent3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পরিচিতি</a:t>
            </a:r>
            <a:endParaRPr lang="en-US" sz="2800" dirty="0">
              <a:solidFill>
                <a:schemeClr val="tx1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69583" y="1485901"/>
            <a:ext cx="6624917" cy="3106407"/>
            <a:chOff x="457200" y="2510359"/>
            <a:chExt cx="3886200" cy="819787"/>
          </a:xfrm>
          <a:noFill/>
        </p:grpSpPr>
        <p:sp>
          <p:nvSpPr>
            <p:cNvPr id="10" name="TextBox 9"/>
            <p:cNvSpPr txBox="1"/>
            <p:nvPr/>
          </p:nvSpPr>
          <p:spPr>
            <a:xfrm>
              <a:off x="457200" y="2720975"/>
              <a:ext cx="3886200" cy="60917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2400" b="1" dirty="0" err="1" smtClean="0">
                  <a:ln w="1905"/>
                  <a:solidFill>
                    <a:schemeClr val="accent6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LightBAN" pitchFamily="2" charset="0"/>
                  <a:cs typeface="NikoshLightBAN" pitchFamily="2" charset="0"/>
                </a:rPr>
                <a:t>মোহাম্মদ</a:t>
              </a:r>
              <a:r>
                <a:rPr lang="en-US" sz="2400" b="1" dirty="0" smtClean="0">
                  <a:ln w="1905"/>
                  <a:solidFill>
                    <a:schemeClr val="accent6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LightBAN" pitchFamily="2" charset="0"/>
                  <a:cs typeface="NikoshLightBAN" pitchFamily="2" charset="0"/>
                </a:rPr>
                <a:t> </a:t>
              </a:r>
              <a:r>
                <a:rPr lang="en-US" sz="2400" b="1" dirty="0" err="1" smtClean="0">
                  <a:ln w="1905"/>
                  <a:solidFill>
                    <a:schemeClr val="accent6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LightBAN" pitchFamily="2" charset="0"/>
                  <a:cs typeface="NikoshLightBAN" pitchFamily="2" charset="0"/>
                </a:rPr>
                <a:t>আশরাফুল</a:t>
              </a:r>
              <a:r>
                <a:rPr lang="en-US" sz="2400" b="1" dirty="0" smtClean="0">
                  <a:ln w="1905"/>
                  <a:solidFill>
                    <a:schemeClr val="accent6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LightBAN" pitchFamily="2" charset="0"/>
                  <a:cs typeface="NikoshLightBAN" pitchFamily="2" charset="0"/>
                </a:rPr>
                <a:t> </a:t>
              </a:r>
              <a:r>
                <a:rPr lang="en-US" sz="2400" b="1" dirty="0" err="1" smtClean="0">
                  <a:ln w="1905"/>
                  <a:solidFill>
                    <a:schemeClr val="accent6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LightBAN" pitchFamily="2" charset="0"/>
                  <a:cs typeface="NikoshLightBAN" pitchFamily="2" charset="0"/>
                </a:rPr>
                <a:t>আলম</a:t>
              </a:r>
              <a:r>
                <a:rPr lang="en-US" sz="2400" b="1" dirty="0" smtClean="0">
                  <a:ln w="1905"/>
                  <a:solidFill>
                    <a:schemeClr val="accent6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LightBAN" pitchFamily="2" charset="0"/>
                  <a:cs typeface="NikoshLightBAN" pitchFamily="2" charset="0"/>
                </a:rPr>
                <a:t> </a:t>
              </a:r>
              <a:r>
                <a:rPr lang="en-US" sz="2400" b="1" dirty="0" err="1" smtClean="0">
                  <a:ln w="1905"/>
                  <a:solidFill>
                    <a:schemeClr val="accent6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LightBAN" pitchFamily="2" charset="0"/>
                  <a:cs typeface="NikoshLightBAN" pitchFamily="2" charset="0"/>
                </a:rPr>
                <a:t>চৌধুরী</a:t>
              </a:r>
              <a:r>
                <a:rPr lang="en-US" sz="2400" b="1" dirty="0" smtClean="0">
                  <a:ln w="1905"/>
                  <a:solidFill>
                    <a:schemeClr val="accent6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LightBAN" pitchFamily="2" charset="0"/>
                  <a:cs typeface="NikoshLightBAN" pitchFamily="2" charset="0"/>
                </a:rPr>
                <a:t> </a:t>
              </a:r>
            </a:p>
            <a:p>
              <a:r>
                <a:rPr lang="en-US" sz="2400" b="1" dirty="0" err="1" smtClean="0">
                  <a:ln w="1905"/>
                  <a:solidFill>
                    <a:schemeClr val="accent6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LightBAN" pitchFamily="2" charset="0"/>
                  <a:cs typeface="NikoshLightBAN" pitchFamily="2" charset="0"/>
                </a:rPr>
                <a:t>মহিমাউড়া</a:t>
              </a:r>
              <a:r>
                <a:rPr lang="en-US" sz="2400" b="1" dirty="0" smtClean="0">
                  <a:ln w="1905"/>
                  <a:solidFill>
                    <a:schemeClr val="accent6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LightBAN" pitchFamily="2" charset="0"/>
                  <a:cs typeface="NikoshLightBAN" pitchFamily="2" charset="0"/>
                </a:rPr>
                <a:t> </a:t>
              </a:r>
              <a:r>
                <a:rPr lang="en-US" sz="2400" b="1" dirty="0" err="1" smtClean="0">
                  <a:ln w="1905"/>
                  <a:solidFill>
                    <a:schemeClr val="accent6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LightBAN" pitchFamily="2" charset="0"/>
                  <a:cs typeface="NikoshLightBAN" pitchFamily="2" charset="0"/>
                </a:rPr>
                <a:t>সুন্নিয়া</a:t>
              </a:r>
              <a:r>
                <a:rPr lang="en-US" sz="2400" b="1" dirty="0" smtClean="0">
                  <a:ln w="1905"/>
                  <a:solidFill>
                    <a:schemeClr val="accent6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LightBAN" pitchFamily="2" charset="0"/>
                  <a:cs typeface="NikoshLightBAN" pitchFamily="2" charset="0"/>
                </a:rPr>
                <a:t> </a:t>
              </a:r>
              <a:r>
                <a:rPr lang="en-US" sz="2400" b="1" dirty="0" err="1" smtClean="0">
                  <a:ln w="1905"/>
                  <a:solidFill>
                    <a:schemeClr val="accent6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LightBAN" pitchFamily="2" charset="0"/>
                  <a:cs typeface="NikoshLightBAN" pitchFamily="2" charset="0"/>
                </a:rPr>
                <a:t>দাখিল</a:t>
              </a:r>
              <a:r>
                <a:rPr lang="en-US" sz="2400" b="1" dirty="0" smtClean="0">
                  <a:ln w="1905"/>
                  <a:solidFill>
                    <a:schemeClr val="accent6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LightBAN" pitchFamily="2" charset="0"/>
                  <a:cs typeface="NikoshLightBAN" pitchFamily="2" charset="0"/>
                </a:rPr>
                <a:t> </a:t>
              </a:r>
              <a:r>
                <a:rPr lang="en-US" sz="2400" b="1" dirty="0" err="1" smtClean="0">
                  <a:ln w="1905"/>
                  <a:solidFill>
                    <a:schemeClr val="accent6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LightBAN" pitchFamily="2" charset="0"/>
                  <a:cs typeface="NikoshLightBAN" pitchFamily="2" charset="0"/>
                </a:rPr>
                <a:t>মাদ্রাসা</a:t>
              </a:r>
              <a:r>
                <a:rPr lang="en-US" sz="2400" b="1" dirty="0" smtClean="0">
                  <a:ln w="1905"/>
                  <a:solidFill>
                    <a:schemeClr val="accent6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LightBAN" pitchFamily="2" charset="0"/>
                  <a:cs typeface="NikoshLightBAN" pitchFamily="2" charset="0"/>
                </a:rPr>
                <a:t>,</a:t>
              </a:r>
            </a:p>
            <a:p>
              <a:r>
                <a:rPr lang="en-US" sz="2400" b="1" dirty="0" err="1" smtClean="0">
                  <a:ln w="1905"/>
                  <a:solidFill>
                    <a:schemeClr val="accent6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LightBAN" pitchFamily="2" charset="0"/>
                  <a:cs typeface="NikoshLightBAN" pitchFamily="2" charset="0"/>
                </a:rPr>
                <a:t>সিনিয়র</a:t>
              </a:r>
              <a:r>
                <a:rPr lang="en-US" sz="2400" b="1" dirty="0" smtClean="0">
                  <a:ln w="1905"/>
                  <a:solidFill>
                    <a:schemeClr val="accent6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LightBAN" pitchFamily="2" charset="0"/>
                  <a:cs typeface="NikoshLightBAN" pitchFamily="2" charset="0"/>
                </a:rPr>
                <a:t> </a:t>
              </a:r>
              <a:r>
                <a:rPr lang="en-US" sz="2400" b="1" dirty="0" err="1" smtClean="0">
                  <a:ln w="1905"/>
                  <a:solidFill>
                    <a:schemeClr val="accent6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LightBAN" pitchFamily="2" charset="0"/>
                  <a:cs typeface="NikoshLightBAN" pitchFamily="2" charset="0"/>
                </a:rPr>
                <a:t>শিক্ষক</a:t>
              </a:r>
              <a:r>
                <a:rPr lang="en-US" sz="2400" b="1" dirty="0" smtClean="0">
                  <a:ln w="1905"/>
                  <a:solidFill>
                    <a:schemeClr val="accent6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LightBAN" pitchFamily="2" charset="0"/>
                  <a:cs typeface="NikoshLightBAN" pitchFamily="2" charset="0"/>
                </a:rPr>
                <a:t> (</a:t>
              </a:r>
              <a:r>
                <a:rPr lang="en-US" sz="2400" b="1" dirty="0" err="1" smtClean="0">
                  <a:ln w="1905"/>
                  <a:solidFill>
                    <a:schemeClr val="accent6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LightBAN" pitchFamily="2" charset="0"/>
                  <a:cs typeface="NikoshLightBAN" pitchFamily="2" charset="0"/>
                </a:rPr>
                <a:t>গনিত</a:t>
              </a:r>
              <a:r>
                <a:rPr lang="en-US" sz="2400" b="1" dirty="0" smtClean="0">
                  <a:ln w="1905"/>
                  <a:solidFill>
                    <a:schemeClr val="accent6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LightBAN" pitchFamily="2" charset="0"/>
                  <a:cs typeface="NikoshLightBAN" pitchFamily="2" charset="0"/>
                </a:rPr>
                <a:t>)</a:t>
              </a:r>
            </a:p>
            <a:p>
              <a:r>
                <a:rPr lang="en-US" sz="2400" b="1" dirty="0" err="1" smtClean="0">
                  <a:ln w="1905"/>
                  <a:solidFill>
                    <a:schemeClr val="accent6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LightBAN" pitchFamily="2" charset="0"/>
                  <a:cs typeface="NikoshLightBAN" pitchFamily="2" charset="0"/>
                </a:rPr>
                <a:t>শানখলা,চুনারুঘাট,হবিগঞ্জ</a:t>
              </a:r>
              <a:endParaRPr lang="en-US" sz="2400" b="1" dirty="0" smtClean="0">
                <a:ln w="1905"/>
                <a:solidFill>
                  <a:schemeClr val="accent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LightBAN" pitchFamily="2" charset="0"/>
                <a:cs typeface="NikoshLightBAN" pitchFamily="2" charset="0"/>
              </a:endParaRPr>
            </a:p>
            <a:p>
              <a:r>
                <a:rPr lang="en-US" sz="2400" b="1" dirty="0" smtClean="0">
                  <a:ln w="1905"/>
                  <a:solidFill>
                    <a:schemeClr val="accent6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LightBAN" pitchFamily="2" charset="0"/>
                  <a:cs typeface="NikoshLightBAN" pitchFamily="2" charset="0"/>
                </a:rPr>
                <a:t>মোবাইল-০১৭০৬৬০৩১১০</a:t>
              </a:r>
            </a:p>
            <a:p>
              <a:r>
                <a:rPr lang="en-US" sz="2400" b="1" dirty="0" smtClean="0">
                  <a:ln w="1905"/>
                  <a:solidFill>
                    <a:schemeClr val="accent6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LightBAN" pitchFamily="2" charset="0"/>
                  <a:cs typeface="NikoshLightBAN" pitchFamily="2" charset="0"/>
                </a:rPr>
                <a:t>Email-ashrafulchowdhury</a:t>
              </a:r>
              <a:r>
                <a:rPr lang="en-US" sz="2400" dirty="0" smtClean="0">
                  <a:solidFill>
                    <a:schemeClr val="accent6"/>
                  </a:solidFill>
                </a:rPr>
                <a:t>11</a:t>
              </a:r>
              <a:r>
                <a:rPr lang="en-US" sz="2400" dirty="0">
                  <a:solidFill>
                    <a:schemeClr val="accent6"/>
                  </a:solidFill>
                </a:rPr>
                <a:t>1</a:t>
              </a:r>
              <a:r>
                <a:rPr lang="en-US" sz="2400" b="1" dirty="0" smtClean="0">
                  <a:ln w="1905"/>
                  <a:solidFill>
                    <a:schemeClr val="accent6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LightBAN" pitchFamily="2" charset="0"/>
                  <a:cs typeface="NikoshLightBAN" pitchFamily="2" charset="0"/>
                </a:rPr>
                <a:t>@gmail.com</a:t>
              </a:r>
              <a:endParaRPr lang="en-US" sz="2400" b="1" dirty="0" smtClean="0">
                <a:ln w="1905"/>
                <a:solidFill>
                  <a:schemeClr val="accent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LightBAN" pitchFamily="2" charset="0"/>
                <a:cs typeface="NikoshLightBAN" pitchFamily="2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048824" y="2510359"/>
              <a:ext cx="2047298" cy="15331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শিক্ষক</a:t>
              </a:r>
              <a:r>
                <a:rPr lang="en-US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dirty="0" err="1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পরিচিতি</a:t>
              </a:r>
              <a:endParaRPr lang="en-US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078466" y="1687086"/>
            <a:ext cx="4199134" cy="3011914"/>
            <a:chOff x="7078466" y="1725186"/>
            <a:chExt cx="4199134" cy="3011914"/>
          </a:xfrm>
        </p:grpSpPr>
        <p:sp>
          <p:nvSpPr>
            <p:cNvPr id="6" name="Content Placeholder 5"/>
            <p:cNvSpPr txBox="1">
              <a:spLocks/>
            </p:cNvSpPr>
            <p:nvPr/>
          </p:nvSpPr>
          <p:spPr>
            <a:xfrm>
              <a:off x="7078466" y="2321252"/>
              <a:ext cx="4199134" cy="241584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cmpd="thickThin">
              <a:solidFill>
                <a:schemeClr val="accent1">
                  <a:alpha val="85000"/>
                </a:schemeClr>
              </a:solidFill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bn-BD" sz="2400" dirty="0" smtClean="0">
                  <a:solidFill>
                    <a:srgbClr val="7030A0"/>
                  </a:solidFill>
                </a:rPr>
                <a:t>শ্রেণিঃ </a:t>
              </a:r>
              <a:r>
                <a:rPr lang="en-US" sz="2400" dirty="0" err="1" smtClean="0">
                  <a:solidFill>
                    <a:srgbClr val="7030A0"/>
                  </a:solidFill>
                </a:rPr>
                <a:t>দাখিল</a:t>
              </a:r>
              <a:r>
                <a:rPr lang="en-US" sz="2400" dirty="0" smtClean="0">
                  <a:solidFill>
                    <a:srgbClr val="7030A0"/>
                  </a:solidFill>
                </a:rPr>
                <a:t> </a:t>
              </a:r>
              <a:r>
                <a:rPr lang="en-US" sz="2400" dirty="0" err="1" smtClean="0">
                  <a:solidFill>
                    <a:srgbClr val="7030A0"/>
                  </a:solidFill>
                </a:rPr>
                <a:t>নবম-দশম</a:t>
              </a:r>
              <a:endParaRPr lang="bn-BD" sz="2400" dirty="0" smtClean="0">
                <a:solidFill>
                  <a:srgbClr val="7030A0"/>
                </a:solidFill>
              </a:endParaRPr>
            </a:p>
            <a:p>
              <a:pPr marL="0" indent="0">
                <a:buNone/>
              </a:pPr>
              <a:r>
                <a:rPr lang="bn-BD" sz="2400" dirty="0" smtClean="0">
                  <a:solidFill>
                    <a:srgbClr val="7030A0"/>
                  </a:solidFill>
                </a:rPr>
                <a:t>বিষয়ঃ </a:t>
              </a:r>
              <a:r>
                <a:rPr lang="en-US" sz="2400" dirty="0" err="1" smtClean="0">
                  <a:solidFill>
                    <a:srgbClr val="7030A0"/>
                  </a:solidFill>
                </a:rPr>
                <a:t>গণিত</a:t>
              </a:r>
              <a:endParaRPr lang="bn-BD" sz="2400" dirty="0" smtClean="0">
                <a:solidFill>
                  <a:srgbClr val="7030A0"/>
                </a:solidFill>
              </a:endParaRPr>
            </a:p>
            <a:p>
              <a:pPr marL="0" indent="0">
                <a:buNone/>
              </a:pPr>
              <a:r>
                <a:rPr lang="bn-BD" sz="2400" dirty="0" smtClean="0">
                  <a:solidFill>
                    <a:srgbClr val="7030A0"/>
                  </a:solidFill>
                </a:rPr>
                <a:t>অধ্যায়ঃ </a:t>
              </a:r>
              <a:r>
                <a:rPr lang="en-US" sz="2400" dirty="0" err="1" smtClean="0">
                  <a:solidFill>
                    <a:srgbClr val="7030A0"/>
                  </a:solidFill>
                </a:rPr>
                <a:t>দশম</a:t>
              </a:r>
              <a:endParaRPr lang="bn-BD" sz="2400" dirty="0" smtClean="0">
                <a:solidFill>
                  <a:srgbClr val="7030A0"/>
                </a:solidFill>
              </a:endParaRPr>
            </a:p>
            <a:p>
              <a:pPr marL="0" indent="0">
                <a:buNone/>
              </a:pPr>
              <a:r>
                <a:rPr lang="bn-BD" sz="2400" dirty="0" smtClean="0">
                  <a:solidFill>
                    <a:srgbClr val="7030A0"/>
                  </a:solidFill>
                </a:rPr>
                <a:t>সময়ঃ </a:t>
              </a:r>
              <a:r>
                <a:rPr lang="en-US" sz="2400" dirty="0" smtClean="0">
                  <a:solidFill>
                    <a:srgbClr val="7030A0"/>
                  </a:solidFill>
                </a:rPr>
                <a:t>45</a:t>
              </a:r>
              <a:r>
                <a:rPr lang="bn-BD" sz="2400" dirty="0" smtClean="0">
                  <a:solidFill>
                    <a:srgbClr val="7030A0"/>
                  </a:solidFill>
                </a:rPr>
                <a:t> মিনিট</a:t>
              </a:r>
            </a:p>
            <a:p>
              <a:pPr marL="0" indent="0">
                <a:buNone/>
              </a:pPr>
              <a:r>
                <a:rPr lang="bn-BD" sz="2400" dirty="0" smtClean="0">
                  <a:solidFill>
                    <a:srgbClr val="7030A0"/>
                  </a:solidFill>
                </a:rPr>
                <a:t>তারিখঃ </a:t>
              </a:r>
              <a:r>
                <a:rPr lang="en-US" sz="2400" dirty="0" smtClean="0">
                  <a:solidFill>
                    <a:srgbClr val="7030A0"/>
                  </a:solidFill>
                </a:rPr>
                <a:t>15/11/2022</a:t>
              </a:r>
              <a:endParaRPr lang="en-US" sz="2400" dirty="0">
                <a:solidFill>
                  <a:srgbClr val="7030A0"/>
                </a:solidFill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8216900" y="1725186"/>
              <a:ext cx="2413000" cy="400110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r>
                <a:rPr lang="bn-BD" sz="2000" b="1" dirty="0">
                  <a:solidFill>
                    <a:schemeClr val="bg1"/>
                  </a:solidFill>
                </a:rPr>
                <a:t>পাঠ </a:t>
              </a:r>
              <a:r>
                <a:rPr lang="bn-BD" sz="2000" b="1" dirty="0" smtClean="0">
                  <a:solidFill>
                    <a:schemeClr val="bg1"/>
                  </a:solidFill>
                </a:rPr>
                <a:t>পরিচিতি</a:t>
              </a:r>
              <a:endParaRPr lang="bn-BD" sz="2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948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48148E-6 C -3.125E-6 0.0331 0.02696 0.05996 0.06003 0.05996 C 0.09896 0.05996 0.11302 0.03009 0.11901 0.01204 L 0.125 -0.01204 C 0.13099 -0.03009 0.14597 -0.05995 0.18998 -0.05995 C 0.21797 -0.05995 0.25 -0.0331 0.25 -1.48148E-6 C 0.25 0.0331 0.21797 0.05996 0.18998 0.05996 C 0.14597 0.05996 0.13099 0.03009 0.125 0.01204 L 0.11901 -0.01204 C 0.11302 -0.03009 0.09896 -0.05995 0.06003 -0.05995 C 0.02696 -0.05995 -3.125E-6 -0.0331 -3.125E-6 -1.48148E-6 Z " pathEditMode="relative" rAng="0" ptsTypes="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311" y="631441"/>
            <a:ext cx="8683348" cy="1143000"/>
          </a:xfrm>
          <a:ln>
            <a:solidFill>
              <a:schemeClr val="accent5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bn-BD" sz="2800" dirty="0" smtClean="0">
                <a:solidFill>
                  <a:srgbClr val="7030A0"/>
                </a:solidFill>
              </a:rPr>
              <a:t>পাঠ শিরোনামঃ 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</a:rPr>
              <a:t>দুরুত্ব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 ও </a:t>
            </a:r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</a:rPr>
              <a:t>উচ্চতা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</a:rPr>
              <a:t>নির্ণয়</a:t>
            </a: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110" y="1967344"/>
            <a:ext cx="5736181" cy="3823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9856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7656" y="321830"/>
            <a:ext cx="8596668" cy="696686"/>
          </a:xfrm>
        </p:spPr>
        <p:txBody>
          <a:bodyPr/>
          <a:lstStyle/>
          <a:p>
            <a:pPr marL="0" indent="0" algn="ctr">
              <a:buNone/>
            </a:pPr>
            <a:r>
              <a:rPr lang="bn-BD" sz="4000" b="1" u="sng" dirty="0" smtClean="0">
                <a:solidFill>
                  <a:srgbClr val="7030A0"/>
                </a:solidFill>
              </a:rPr>
              <a:t>শিখনফল</a:t>
            </a:r>
            <a:endParaRPr lang="en-US" sz="4000" b="1" u="sng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995826" y="1417125"/>
            <a:ext cx="7643474" cy="5259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n-BD" dirty="0" smtClean="0"/>
              <a:t>এই অধ্যায় পাঠ শেষে </a:t>
            </a:r>
            <a:r>
              <a:rPr lang="bn-BD" dirty="0" smtClean="0"/>
              <a:t>শিক্ষার্থীরা-</a:t>
            </a:r>
            <a:endParaRPr lang="en-US" dirty="0" smtClean="0"/>
          </a:p>
          <a:p>
            <a:pPr marL="0" indent="0" algn="ctr">
              <a:buNone/>
            </a:pPr>
            <a:endParaRPr lang="bn-BD" dirty="0" smtClean="0"/>
          </a:p>
          <a:p>
            <a:pPr marL="45720" indent="0">
              <a:buNone/>
            </a:pPr>
            <a:endParaRPr lang="bn-BD" dirty="0" smtClean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755900" y="5105064"/>
            <a:ext cx="5588000" cy="830997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NikoshLightBAN" pitchFamily="2" charset="0"/>
                <a:cs typeface="NikoshLightBAN" pitchFamily="2" charset="0"/>
              </a:rPr>
              <a:t>দুরুত্ব</a:t>
            </a:r>
            <a:r>
              <a:rPr lang="en-US" sz="2400" dirty="0" smtClean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400" dirty="0">
                <a:latin typeface="NikoshLightBAN" pitchFamily="2" charset="0"/>
                <a:cs typeface="NikoshLightBAN" pitchFamily="2" charset="0"/>
              </a:rPr>
              <a:t>ও </a:t>
            </a:r>
            <a:r>
              <a:rPr lang="en-US" sz="2400" dirty="0" err="1">
                <a:latin typeface="NikoshLightBAN" pitchFamily="2" charset="0"/>
                <a:cs typeface="NikoshLightBAN" pitchFamily="2" charset="0"/>
              </a:rPr>
              <a:t>উচ্চতা</a:t>
            </a:r>
            <a:r>
              <a:rPr lang="en-US" sz="2400" dirty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400" dirty="0" err="1" smtClean="0">
                <a:latin typeface="NikoshLightBAN" pitchFamily="2" charset="0"/>
                <a:cs typeface="NikoshLightBAN" pitchFamily="2" charset="0"/>
              </a:rPr>
              <a:t>নির্ণয়ে</a:t>
            </a:r>
            <a:r>
              <a:rPr lang="en-US" sz="2400" dirty="0" smtClean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400" dirty="0" err="1">
                <a:latin typeface="NikoshLightBAN" pitchFamily="2" charset="0"/>
                <a:cs typeface="NikoshLightBAN" pitchFamily="2" charset="0"/>
              </a:rPr>
              <a:t>গাণিতিক</a:t>
            </a:r>
            <a:r>
              <a:rPr lang="en-US" sz="2400" dirty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400" dirty="0" err="1">
                <a:latin typeface="NikoshLightBAN" pitchFamily="2" charset="0"/>
                <a:cs typeface="NikoshLightBAN" pitchFamily="2" charset="0"/>
              </a:rPr>
              <a:t>সমস্যার</a:t>
            </a:r>
            <a:r>
              <a:rPr lang="en-US" sz="2400" dirty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400" dirty="0" err="1">
                <a:latin typeface="NikoshLightBAN" pitchFamily="2" charset="0"/>
                <a:cs typeface="NikoshLightBAN" pitchFamily="2" charset="0"/>
              </a:rPr>
              <a:t>সমাধান</a:t>
            </a:r>
            <a:r>
              <a:rPr lang="en-US" sz="2400" dirty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400" dirty="0" err="1">
                <a:latin typeface="NikoshLightBAN" pitchFamily="2" charset="0"/>
                <a:cs typeface="NikoshLightBAN" pitchFamily="2" charset="0"/>
              </a:rPr>
              <a:t>করতে</a:t>
            </a:r>
            <a:r>
              <a:rPr lang="en-US" sz="2400" dirty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400" dirty="0" err="1">
                <a:latin typeface="NikoshLightBAN" pitchFamily="2" charset="0"/>
                <a:cs typeface="NikoshLightBAN" pitchFamily="2" charset="0"/>
              </a:rPr>
              <a:t>পারবে</a:t>
            </a:r>
            <a:r>
              <a:rPr lang="en-US" sz="2400" dirty="0" smtClean="0">
                <a:latin typeface="NikoshLightBAN" pitchFamily="2" charset="0"/>
                <a:cs typeface="NikoshLightBAN" pitchFamily="2" charset="0"/>
              </a:rPr>
              <a:t>।</a:t>
            </a:r>
            <a:endParaRPr lang="en-US" sz="2400" dirty="0"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79700" y="2565399"/>
            <a:ext cx="5664200" cy="73866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LightBAN" pitchFamily="2" charset="0"/>
                <a:cs typeface="NikoshLightBAN" pitchFamily="2" charset="0"/>
              </a:rPr>
              <a:t>দুরুত্ব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LightBAN" pitchFamily="2" charset="0"/>
                <a:cs typeface="NikoshLightBAN" pitchFamily="2" charset="0"/>
              </a:rPr>
              <a:t> ও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LightBAN" pitchFamily="2" charset="0"/>
                <a:cs typeface="NikoshLightBAN" pitchFamily="2" charset="0"/>
              </a:rPr>
              <a:t>উচ্চতা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LightBAN" pitchFamily="2" charset="0"/>
                <a:cs typeface="NikoshLightBAN" pitchFamily="2" charset="0"/>
              </a:rPr>
              <a:t>নির্ণয়ের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LightBAN" pitchFamily="2" charset="0"/>
                <a:cs typeface="NikoshLightBAN" pitchFamily="2" charset="0"/>
              </a:rPr>
              <a:t>সূত্রগুলো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LightBAN" pitchFamily="2" charset="0"/>
                <a:cs typeface="NikoshLightBAN" pitchFamily="2" charset="0"/>
              </a:rPr>
              <a:t>আয়ত্ব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LightBAN" pitchFamily="2" charset="0"/>
                <a:cs typeface="NikoshLightBAN" pitchFamily="2" charset="0"/>
              </a:rPr>
              <a:t>করতে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LightBAN" pitchFamily="2" charset="0"/>
                <a:cs typeface="NikoshLightBAN" pitchFamily="2" charset="0"/>
              </a:rPr>
              <a:t>পারবে</a:t>
            </a:r>
            <a:endParaRPr lang="en-US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NikoshLightBAN" pitchFamily="2" charset="0"/>
              <a:cs typeface="NikoshLightBAN" pitchFamily="2" charset="0"/>
            </a:endParaRPr>
          </a:p>
          <a:p>
            <a:pPr lvl="0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17800" y="3684895"/>
            <a:ext cx="5588000" cy="83099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LightBAN" pitchFamily="2" charset="0"/>
                <a:cs typeface="NikoshLightBAN" pitchFamily="2" charset="0"/>
              </a:rPr>
              <a:t>30, </a:t>
            </a:r>
            <a:r>
              <a:rPr lang="en-US" sz="2400" dirty="0" smtClean="0">
                <a:latin typeface="NikoshLightBAN" pitchFamily="2" charset="0"/>
                <a:cs typeface="NikoshLightBAN" pitchFamily="2" charset="0"/>
              </a:rPr>
              <a:t>45</a:t>
            </a:r>
            <a:r>
              <a:rPr lang="en-US" sz="2400" dirty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400" dirty="0" smtClean="0">
                <a:latin typeface="NikoshLightBAN" pitchFamily="2" charset="0"/>
                <a:cs typeface="NikoshLightBAN" pitchFamily="2" charset="0"/>
              </a:rPr>
              <a:t>ও 60 </a:t>
            </a:r>
            <a:r>
              <a:rPr lang="en-US" sz="2400" dirty="0" err="1" smtClean="0">
                <a:latin typeface="NikoshLightBAN" pitchFamily="2" charset="0"/>
                <a:cs typeface="NikoshLightBAN" pitchFamily="2" charset="0"/>
              </a:rPr>
              <a:t>কোণের</a:t>
            </a:r>
            <a:r>
              <a:rPr lang="en-US" sz="2400" dirty="0" smtClean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400" dirty="0" err="1">
                <a:latin typeface="NikoshLightBAN" pitchFamily="2" charset="0"/>
                <a:cs typeface="NikoshLightBAN" pitchFamily="2" charset="0"/>
              </a:rPr>
              <a:t>চিত্র</a:t>
            </a:r>
            <a:r>
              <a:rPr lang="en-US" sz="2400" dirty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400" dirty="0" err="1">
                <a:latin typeface="NikoshLightBAN" pitchFamily="2" charset="0"/>
                <a:cs typeface="NikoshLightBAN" pitchFamily="2" charset="0"/>
              </a:rPr>
              <a:t>অংকনের</a:t>
            </a:r>
            <a:r>
              <a:rPr lang="en-US" sz="2400" dirty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400" dirty="0" err="1">
                <a:latin typeface="NikoshLightBAN" pitchFamily="2" charset="0"/>
                <a:cs typeface="NikoshLightBAN" pitchFamily="2" charset="0"/>
              </a:rPr>
              <a:t>ক্ষেত্রে</a:t>
            </a:r>
            <a:r>
              <a:rPr lang="en-US" sz="2400" dirty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400" dirty="0" err="1">
                <a:latin typeface="NikoshLightBAN" pitchFamily="2" charset="0"/>
                <a:cs typeface="NikoshLightBAN" pitchFamily="2" charset="0"/>
              </a:rPr>
              <a:t>কোন</a:t>
            </a:r>
            <a:r>
              <a:rPr lang="en-US" sz="2400" dirty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400" dirty="0" err="1">
                <a:latin typeface="NikoshLightBAN" pitchFamily="2" charset="0"/>
                <a:cs typeface="NikoshLightBAN" pitchFamily="2" charset="0"/>
              </a:rPr>
              <a:t>কোন</a:t>
            </a:r>
            <a:r>
              <a:rPr lang="en-US" sz="2400" dirty="0" smtClean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400" dirty="0" err="1">
                <a:latin typeface="NikoshLightBAN" pitchFamily="2" charset="0"/>
                <a:cs typeface="NikoshLightBAN" pitchFamily="2" charset="0"/>
              </a:rPr>
              <a:t>বিষয়</a:t>
            </a:r>
            <a:r>
              <a:rPr lang="en-US" sz="2400" dirty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400" dirty="0" err="1">
                <a:latin typeface="NikoshLightBAN" pitchFamily="2" charset="0"/>
                <a:cs typeface="NikoshLightBAN" pitchFamily="2" charset="0"/>
              </a:rPr>
              <a:t>লক্ষ্য</a:t>
            </a:r>
            <a:r>
              <a:rPr lang="en-US" sz="2400" dirty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400" dirty="0" err="1">
                <a:latin typeface="NikoshLightBAN" pitchFamily="2" charset="0"/>
                <a:cs typeface="NikoshLightBAN" pitchFamily="2" charset="0"/>
              </a:rPr>
              <a:t>রাখতে</a:t>
            </a:r>
            <a:r>
              <a:rPr lang="en-US" sz="2400" dirty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400" dirty="0" err="1">
                <a:latin typeface="NikoshLightBAN" pitchFamily="2" charset="0"/>
                <a:cs typeface="NikoshLightBAN" pitchFamily="2" charset="0"/>
              </a:rPr>
              <a:t>হবে</a:t>
            </a:r>
            <a:r>
              <a:rPr lang="en-US" sz="2400" dirty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400" dirty="0" err="1">
                <a:latin typeface="NikoshLightBAN" pitchFamily="2" charset="0"/>
                <a:cs typeface="NikoshLightBAN" pitchFamily="2" charset="0"/>
              </a:rPr>
              <a:t>তা</a:t>
            </a:r>
            <a:r>
              <a:rPr lang="en-US" sz="2400" dirty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400" dirty="0" err="1">
                <a:latin typeface="NikoshLightBAN" pitchFamily="2" charset="0"/>
                <a:cs typeface="NikoshLightBAN" pitchFamily="2" charset="0"/>
              </a:rPr>
              <a:t>বুঝতে</a:t>
            </a:r>
            <a:r>
              <a:rPr lang="en-US" sz="2400" dirty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400" dirty="0" err="1">
                <a:latin typeface="NikoshLightBAN" pitchFamily="2" charset="0"/>
                <a:cs typeface="NikoshLightBAN" pitchFamily="2" charset="0"/>
              </a:rPr>
              <a:t>পারবে</a:t>
            </a:r>
            <a:r>
              <a:rPr lang="en-US" sz="2400" dirty="0" smtClean="0">
                <a:latin typeface="NikoshLightBAN" pitchFamily="2" charset="0"/>
                <a:cs typeface="NikoshLightBAN" pitchFamily="2" charset="0"/>
              </a:rPr>
              <a:t>।</a:t>
            </a:r>
            <a:endParaRPr lang="en-US" sz="2400" dirty="0">
              <a:solidFill>
                <a:schemeClr val="bg1"/>
              </a:solidFill>
              <a:latin typeface="NikoshLightBAN" pitchFamily="2" charset="0"/>
              <a:cs typeface="NikoshLight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550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5039" y="668338"/>
            <a:ext cx="8596668" cy="13208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err="1" smtClean="0">
                <a:solidFill>
                  <a:srgbClr val="7030A0"/>
                </a:solidFill>
              </a:rPr>
              <a:t>প্রয়োজনীয়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সূত্র</a:t>
            </a:r>
            <a:endParaRPr lang="en-US" b="1" dirty="0">
              <a:solidFill>
                <a:srgbClr val="7030A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2009775"/>
            <a:ext cx="114617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806" y="1989138"/>
            <a:ext cx="1335087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910" y="2728913"/>
            <a:ext cx="115887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00" y="2703513"/>
            <a:ext cx="12192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00" y="3421063"/>
            <a:ext cx="1200150" cy="28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574" y="3390898"/>
            <a:ext cx="1225550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4329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213" y="545011"/>
            <a:ext cx="8596668" cy="13208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err="1" smtClean="0">
                <a:solidFill>
                  <a:srgbClr val="7030A0"/>
                </a:solidFill>
              </a:rPr>
              <a:t>নিচের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চিত্রগুলো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লক্ষ্য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কর</a:t>
            </a:r>
            <a:endParaRPr lang="en-US" b="1" dirty="0">
              <a:solidFill>
                <a:srgbClr val="7030A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946" y="2371712"/>
            <a:ext cx="2121453" cy="2191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2428862"/>
            <a:ext cx="2083045" cy="200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606613" y="5015411"/>
            <a:ext cx="8596668" cy="13208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মনে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রাখতে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হবে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সমকোণের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বিপরীত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বাহু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অতিভূজ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এবং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সূক্ষ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্ণকোণের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বিপরীত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বাহু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লম্ব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।</a:t>
            </a:r>
            <a:endParaRPr lang="en-US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842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947334" y="557810"/>
            <a:ext cx="8596668" cy="16150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 err="1" smtClean="0">
                <a:solidFill>
                  <a:srgbClr val="7030A0"/>
                </a:solidFill>
              </a:rPr>
              <a:t>বিঃদ্রঃ</a:t>
            </a:r>
            <a:r>
              <a:rPr lang="en-US" sz="2400" dirty="0" smtClean="0">
                <a:solidFill>
                  <a:srgbClr val="7030A0"/>
                </a:solidFill>
              </a:rPr>
              <a:t> এ </a:t>
            </a:r>
            <a:r>
              <a:rPr lang="en-US" sz="2400" dirty="0" err="1" smtClean="0">
                <a:solidFill>
                  <a:srgbClr val="7030A0"/>
                </a:solidFill>
              </a:rPr>
              <a:t>অধ্যায়ে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সমস্যা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সমাধানের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ক্ষেত্রে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আনুমানিক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সঠিক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চিত্র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আবশ্যক</a:t>
            </a:r>
            <a:r>
              <a:rPr lang="en-US" sz="2400" dirty="0" smtClean="0">
                <a:solidFill>
                  <a:srgbClr val="7030A0"/>
                </a:solidFill>
              </a:rPr>
              <a:t>। </a:t>
            </a:r>
            <a:r>
              <a:rPr lang="en-US" sz="2400" dirty="0" err="1" smtClean="0">
                <a:solidFill>
                  <a:srgbClr val="7030A0"/>
                </a:solidFill>
              </a:rPr>
              <a:t>চিত্র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অঙ্কনের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সময়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নিচের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কৌশল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অবলম্বন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করা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দরকার</a:t>
            </a:r>
            <a:r>
              <a:rPr lang="en-US" sz="2400" dirty="0" smtClean="0">
                <a:solidFill>
                  <a:srgbClr val="7030A0"/>
                </a:solidFill>
              </a:rPr>
              <a:t>। </a:t>
            </a:r>
            <a:endParaRPr lang="en-US" sz="2400" dirty="0">
              <a:solidFill>
                <a:srgbClr val="7030A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063" y="2038350"/>
            <a:ext cx="6930622" cy="351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9954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688" y="1931326"/>
            <a:ext cx="3338512" cy="3135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Content Placeholder 2"/>
          <p:cNvSpPr>
            <a:spLocks noGrp="1"/>
          </p:cNvSpPr>
          <p:nvPr>
            <p:ph sz="quarter" idx="13"/>
          </p:nvPr>
        </p:nvSpPr>
        <p:spPr>
          <a:xfrm>
            <a:off x="1947334" y="557810"/>
            <a:ext cx="8596668" cy="16150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 err="1" smtClean="0">
                <a:solidFill>
                  <a:srgbClr val="7030A0"/>
                </a:solidFill>
              </a:rPr>
              <a:t>ভূতলের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সমান্তরাল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রেখার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নিচের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কোন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বিন্দু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ভূ-রেখার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সাথে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যে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কোণ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উৎপন্ন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করে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তাকে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অবনতি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কোণ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বলা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হয়</a:t>
            </a:r>
            <a:r>
              <a:rPr lang="en-US" sz="2400" dirty="0" smtClean="0">
                <a:solidFill>
                  <a:srgbClr val="7030A0"/>
                </a:solidFill>
              </a:rPr>
              <a:t>।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2099734" y="5129810"/>
            <a:ext cx="8596668" cy="16150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ভূতলের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উপরের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কোন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বিন্দু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ভূমির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সমান্তরাল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রেখার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সাথে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যে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কোণ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উৎপন্ন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করে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তাকে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উন্নতি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কোণ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বলা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</a:rPr>
              <a:t>হয়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।</a:t>
            </a:r>
            <a:endParaRPr lang="en-US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40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Terminator 4"/>
          <p:cNvSpPr/>
          <p:nvPr/>
        </p:nvSpPr>
        <p:spPr>
          <a:xfrm>
            <a:off x="4216400" y="619369"/>
            <a:ext cx="3429000" cy="734645"/>
          </a:xfrm>
          <a:prstGeom prst="flowChartTerminator">
            <a:avLst/>
          </a:prstGeom>
          <a:solidFill>
            <a:srgbClr val="7030A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chemeClr val="bg1"/>
                </a:solidFill>
                <a:latin typeface="Nikosh" pitchFamily="2" charset="0"/>
              </a:rPr>
              <a:t>সমস্যার</a:t>
            </a:r>
            <a:r>
              <a:rPr lang="en-US" sz="2800" b="1" dirty="0" smtClean="0">
                <a:solidFill>
                  <a:schemeClr val="bg1"/>
                </a:solidFill>
                <a:latin typeface="Nikosh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" pitchFamily="2" charset="0"/>
              </a:rPr>
              <a:t>সমাধান</a:t>
            </a:r>
            <a:endParaRPr lang="en-US" sz="5400" dirty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050" y="1668463"/>
            <a:ext cx="6743700" cy="430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3072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609460" y="3388846"/>
            <a:ext cx="8753740" cy="1462554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C00000"/>
                </a:solidFill>
              </a:rPr>
              <a:t>18 </a:t>
            </a:r>
            <a:r>
              <a:rPr lang="en-US" sz="3200" dirty="0" err="1" smtClean="0">
                <a:solidFill>
                  <a:srgbClr val="C00000"/>
                </a:solidFill>
              </a:rPr>
              <a:t>মিটার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</a:rPr>
              <a:t>লম্বা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</a:rPr>
              <a:t>একটি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</a:rPr>
              <a:t>মই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</a:rPr>
              <a:t>একটি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</a:rPr>
              <a:t>দেওয়ালের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</a:rPr>
              <a:t>ছাদ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</a:rPr>
              <a:t>বরাবর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</a:rPr>
              <a:t>ঠেস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</a:rPr>
              <a:t>দিয়ে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</a:rPr>
              <a:t>ভূমির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</a:rPr>
              <a:t>সঙ্গে</a:t>
            </a:r>
            <a:r>
              <a:rPr lang="en-US" sz="3200" dirty="0" smtClean="0">
                <a:solidFill>
                  <a:srgbClr val="C00000"/>
                </a:solidFill>
              </a:rPr>
              <a:t> 45 </a:t>
            </a:r>
            <a:r>
              <a:rPr lang="en-US" sz="3200" dirty="0" err="1" smtClean="0">
                <a:solidFill>
                  <a:srgbClr val="C00000"/>
                </a:solidFill>
              </a:rPr>
              <a:t>ডিগ্রী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</a:rPr>
              <a:t>কোণ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</a:rPr>
              <a:t>উৎপন্ন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</a:rPr>
              <a:t>করে</a:t>
            </a:r>
            <a:r>
              <a:rPr lang="en-US" sz="3200" dirty="0" smtClean="0">
                <a:solidFill>
                  <a:srgbClr val="C00000"/>
                </a:solidFill>
              </a:rPr>
              <a:t>। </a:t>
            </a:r>
            <a:r>
              <a:rPr lang="en-US" sz="3200" dirty="0" err="1" smtClean="0">
                <a:solidFill>
                  <a:srgbClr val="C00000"/>
                </a:solidFill>
              </a:rPr>
              <a:t>দেওয়ালটির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</a:rPr>
              <a:t>উচ্চতা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</a:rPr>
              <a:t>নির্ণয়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</a:rPr>
              <a:t>কর</a:t>
            </a:r>
            <a:r>
              <a:rPr lang="en-US" sz="3200" dirty="0" smtClean="0">
                <a:solidFill>
                  <a:srgbClr val="C00000"/>
                </a:solidFill>
              </a:rPr>
              <a:t>।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07067" y="405917"/>
            <a:ext cx="7766936" cy="1646302"/>
          </a:xfrm>
        </p:spPr>
        <p:txBody>
          <a:bodyPr/>
          <a:lstStyle/>
          <a:p>
            <a:pPr marL="182880" indent="0" algn="ctr">
              <a:buNone/>
            </a:pPr>
            <a:r>
              <a:rPr lang="bn-BD" b="1" dirty="0" smtClean="0">
                <a:solidFill>
                  <a:srgbClr val="7030A0"/>
                </a:solidFill>
              </a:rPr>
              <a:t>একক কাজ</a:t>
            </a:r>
            <a:endParaRPr 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818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3681118" y="731114"/>
            <a:ext cx="4202129" cy="672237"/>
            <a:chOff x="2857655" y="665016"/>
            <a:chExt cx="4202129" cy="672237"/>
          </a:xfrm>
        </p:grpSpPr>
        <p:sp>
          <p:nvSpPr>
            <p:cNvPr id="7" name="Down Ribbon 6"/>
            <p:cNvSpPr/>
            <p:nvPr/>
          </p:nvSpPr>
          <p:spPr>
            <a:xfrm flipV="1">
              <a:off x="2857655" y="665016"/>
              <a:ext cx="4202129" cy="672237"/>
            </a:xfrm>
            <a:prstGeom prst="ribbon">
              <a:avLst/>
            </a:prstGeom>
            <a:solidFill>
              <a:srgbClr val="7030A0"/>
            </a:solidFill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321304" y="731114"/>
              <a:ext cx="119455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bn-BD" sz="2400" b="1" dirty="0" smtClean="0">
                  <a:solidFill>
                    <a:schemeClr val="bg1"/>
                  </a:solidFill>
                </a:rPr>
                <a:t>মূল্যায়ন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044" y="1827212"/>
            <a:ext cx="6533634" cy="406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008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Same Side Corner Rectangle 5"/>
          <p:cNvSpPr/>
          <p:nvPr/>
        </p:nvSpPr>
        <p:spPr>
          <a:xfrm>
            <a:off x="1758043" y="2514962"/>
            <a:ext cx="8118458" cy="1286691"/>
          </a:xfrm>
          <a:prstGeom prst="snip2Same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400" b="1" dirty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1। 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একটি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মিনারের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পাদদেশ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থেকে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কিছু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দূরে</a:t>
            </a:r>
            <a:r>
              <a:rPr lang="en-US" sz="2000" b="1" dirty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একটি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স্থানে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মিনারটির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শীর্ষের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উন্নতি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30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ডিগ্রী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এবং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মিনারটির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উচ্চতা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26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মিটার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হলে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,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মিনার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থেকে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ঐ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স্থানটির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দুরত্ব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নির্ণয়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কর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।</a:t>
            </a:r>
            <a:endParaRPr lang="en-US" sz="2000" b="1" dirty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Flowchart: Terminator 7"/>
          <p:cNvSpPr/>
          <p:nvPr/>
        </p:nvSpPr>
        <p:spPr>
          <a:xfrm>
            <a:off x="4558795" y="1104900"/>
            <a:ext cx="2110554" cy="555171"/>
          </a:xfrm>
          <a:prstGeom prst="flowChartTerminator">
            <a:avLst/>
          </a:prstGeom>
          <a:solidFill>
            <a:srgbClr val="7030A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1050" b="1" dirty="0" smtClean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BD" sz="24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বাড়ির কাজ</a:t>
            </a:r>
            <a:endParaRPr lang="en-US" sz="19900" dirty="0">
              <a:solidFill>
                <a:schemeClr val="bg1"/>
              </a:solidFill>
            </a:endParaRPr>
          </a:p>
        </p:txBody>
      </p:sp>
      <p:sp>
        <p:nvSpPr>
          <p:cNvPr id="4" name="Snip Same Side Corner Rectangle 3"/>
          <p:cNvSpPr/>
          <p:nvPr/>
        </p:nvSpPr>
        <p:spPr>
          <a:xfrm>
            <a:off x="1758043" y="4234178"/>
            <a:ext cx="8118458" cy="1286691"/>
          </a:xfrm>
          <a:prstGeom prst="snip2Same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400" b="1" dirty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2। 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একটি</a:t>
            </a:r>
            <a:r>
              <a:rPr lang="en-US" sz="2000" b="1" dirty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গাছের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পাদদেশ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থেকে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20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মিটার</a:t>
            </a:r>
            <a:r>
              <a:rPr lang="en-US" sz="2000" b="1" dirty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ভূতলের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কোন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বিন্দুতে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গাছের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চূড়ার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উন্নতি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কোণ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60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ডিগ্রী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হলে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,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গাছটির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উচ্চতা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নির্ণয়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কর</a:t>
            </a:r>
            <a:r>
              <a:rPr lang="en-US" sz="2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।</a:t>
            </a:r>
            <a:endParaRPr lang="en-US" sz="2000" b="1" dirty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3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1654" y="896982"/>
            <a:ext cx="8596668" cy="1320800"/>
          </a:xfrm>
        </p:spPr>
        <p:txBody>
          <a:bodyPr/>
          <a:lstStyle/>
          <a:p>
            <a:pPr marL="0" indent="0" algn="ctr">
              <a:buNone/>
            </a:pPr>
            <a:r>
              <a:rPr lang="bn-BD" b="1" dirty="0" smtClean="0">
                <a:solidFill>
                  <a:schemeClr val="accent5">
                    <a:lumMod val="75000"/>
                  </a:schemeClr>
                </a:solidFill>
              </a:rPr>
              <a:t>সকলকে </a:t>
            </a:r>
            <a:r>
              <a:rPr lang="bn-BD" b="1" dirty="0" smtClean="0">
                <a:solidFill>
                  <a:schemeClr val="accent5">
                    <a:lumMod val="75000"/>
                  </a:schemeClr>
                </a:solidFill>
              </a:rPr>
              <a:t>আন্তিরকভাবে </a:t>
            </a:r>
            <a:r>
              <a:rPr lang="bn-BD" b="1" dirty="0" smtClean="0">
                <a:solidFill>
                  <a:schemeClr val="accent5">
                    <a:lumMod val="75000"/>
                  </a:schemeClr>
                </a:solidFill>
              </a:rPr>
              <a:t>ধন্যবাদ।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022" y="2335348"/>
            <a:ext cx="4897292" cy="36682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17994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503</TotalTime>
  <Words>249</Words>
  <Application>Microsoft Office PowerPoint</Application>
  <PresentationFormat>Custom</PresentationFormat>
  <Paragraphs>40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Slipstream</vt:lpstr>
      <vt:lpstr>গণিত  বিষয়ক ক্লাসে সকলকে স্বাগতম</vt:lpstr>
      <vt:lpstr>PowerPoint Presentation</vt:lpstr>
      <vt:lpstr>পাঠ শিরোনামঃ  দুরুত্ব ও উচ্চতা নির্ণয়</vt:lpstr>
      <vt:lpstr>শিখনফল</vt:lpstr>
      <vt:lpstr>প্রয়োজনীয় সূত্র</vt:lpstr>
      <vt:lpstr>নিচের চিত্রগুলো লক্ষ্য কর</vt:lpstr>
      <vt:lpstr>PowerPoint Presentation</vt:lpstr>
      <vt:lpstr>PowerPoint Presentation</vt:lpstr>
      <vt:lpstr>PowerPoint Presentation</vt:lpstr>
      <vt:lpstr>একক কাজ</vt:lpstr>
      <vt:lpstr>PowerPoint Presentation</vt:lpstr>
      <vt:lpstr>PowerPoint Presentation</vt:lpstr>
      <vt:lpstr>সকলকে আন্তিরকভাবে ধন্যবাদ।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ICT Presentation</dc:title>
  <dc:creator>UITRCE</dc:creator>
  <cp:lastModifiedBy>Windows User</cp:lastModifiedBy>
  <cp:revision>102</cp:revision>
  <dcterms:created xsi:type="dcterms:W3CDTF">2022-10-20T11:19:04Z</dcterms:created>
  <dcterms:modified xsi:type="dcterms:W3CDTF">2025-02-16T06:21:16Z</dcterms:modified>
</cp:coreProperties>
</file>