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67" r:id="rId3"/>
    <p:sldId id="269" r:id="rId4"/>
    <p:sldId id="260" r:id="rId5"/>
    <p:sldId id="259" r:id="rId6"/>
    <p:sldId id="262" r:id="rId7"/>
    <p:sldId id="271" r:id="rId8"/>
    <p:sldId id="273" r:id="rId9"/>
    <p:sldId id="263" r:id="rId10"/>
    <p:sldId id="268"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EEA4A09-3C08-4C70-85DC-F8DBFA61D187}"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627831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EA4A09-3C08-4C70-85DC-F8DBFA61D187}"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944195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EA4A09-3C08-4C70-85DC-F8DBFA61D187}"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9B1CAB9-037C-456A-8881-28A2B7E17344}"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277382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AEEA4A09-3C08-4C70-85DC-F8DBFA61D187}"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40413836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AEEA4A09-3C08-4C70-85DC-F8DBFA61D187}"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9B1CAB9-037C-456A-8881-28A2B7E17344}"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249679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AEEA4A09-3C08-4C70-85DC-F8DBFA61D187}"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12571997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EEA4A09-3C08-4C70-85DC-F8DBFA61D187}"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4799813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EEA4A09-3C08-4C70-85DC-F8DBFA61D187}"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2752777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EEA4A09-3C08-4C70-85DC-F8DBFA61D187}"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2604827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EA4A09-3C08-4C70-85DC-F8DBFA61D187}" type="datetimeFigureOut">
              <a:rPr lang="en-US" smtClean="0"/>
              <a:t>1/30/2025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2330946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EEA4A09-3C08-4C70-85DC-F8DBFA61D187}"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2680943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EEA4A09-3C08-4C70-85DC-F8DBFA61D187}" type="datetimeFigureOut">
              <a:rPr lang="en-US" smtClean="0"/>
              <a:t>1/30/2025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1916171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EEA4A09-3C08-4C70-85DC-F8DBFA61D187}" type="datetimeFigureOut">
              <a:rPr lang="en-US" smtClean="0"/>
              <a:t>1/30/2025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3418170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EA4A09-3C08-4C70-85DC-F8DBFA61D187}" type="datetimeFigureOut">
              <a:rPr lang="en-US" smtClean="0"/>
              <a:t>1/30/2025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3609081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EA4A09-3C08-4C70-85DC-F8DBFA61D187}"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3659895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EA4A09-3C08-4C70-85DC-F8DBFA61D187}" type="datetimeFigureOut">
              <a:rPr lang="en-US" smtClean="0"/>
              <a:t>1/30/2025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9B1CAB9-037C-456A-8881-28A2B7E17344}" type="slidenum">
              <a:rPr lang="en-US" smtClean="0"/>
              <a:t>‹#›</a:t>
            </a:fld>
            <a:endParaRPr lang="en-US"/>
          </a:p>
        </p:txBody>
      </p:sp>
    </p:spTree>
    <p:extLst>
      <p:ext uri="{BB962C8B-B14F-4D97-AF65-F5344CB8AC3E}">
        <p14:creationId xmlns:p14="http://schemas.microsoft.com/office/powerpoint/2010/main" val="2248976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EEA4A09-3C08-4C70-85DC-F8DBFA61D187}" type="datetimeFigureOut">
              <a:rPr lang="en-US" smtClean="0"/>
              <a:t>1/30/2025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9B1CAB9-037C-456A-8881-28A2B7E17344}" type="slidenum">
              <a:rPr lang="en-US" smtClean="0"/>
              <a:t>‹#›</a:t>
            </a:fld>
            <a:endParaRPr lang="en-US"/>
          </a:p>
        </p:txBody>
      </p:sp>
    </p:spTree>
    <p:extLst>
      <p:ext uri="{BB962C8B-B14F-4D97-AF65-F5344CB8AC3E}">
        <p14:creationId xmlns:p14="http://schemas.microsoft.com/office/powerpoint/2010/main" val="19417223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0112" y="1473200"/>
            <a:ext cx="10606088" cy="3540125"/>
          </a:xfrm>
          <a:prstGeom prst="rect">
            <a:avLst/>
          </a:prstGeom>
        </p:spPr>
      </p:pic>
      <p:sp>
        <p:nvSpPr>
          <p:cNvPr id="5" name="TextBox 4"/>
          <p:cNvSpPr txBox="1"/>
          <p:nvPr/>
        </p:nvSpPr>
        <p:spPr>
          <a:xfrm>
            <a:off x="4356100" y="2689264"/>
            <a:ext cx="2863284" cy="1107996"/>
          </a:xfrm>
          <a:prstGeom prst="rect">
            <a:avLst/>
          </a:prstGeom>
          <a:noFill/>
        </p:spPr>
        <p:txBody>
          <a:bodyPr wrap="none" rtlCol="0">
            <a:spAutoFit/>
          </a:bodyPr>
          <a:lstStyle/>
          <a:p>
            <a:r>
              <a:rPr lang="bn-IN" sz="6600" dirty="0" smtClean="0"/>
              <a:t>স্বাগতম</a:t>
            </a:r>
            <a:endParaRPr lang="en-US" sz="6600" dirty="0"/>
          </a:p>
        </p:txBody>
      </p:sp>
    </p:spTree>
    <p:extLst>
      <p:ext uri="{BB962C8B-B14F-4D97-AF65-F5344CB8AC3E}">
        <p14:creationId xmlns:p14="http://schemas.microsoft.com/office/powerpoint/2010/main" val="10377456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76600" y="1597908"/>
            <a:ext cx="4738798" cy="523220"/>
          </a:xfrm>
          <a:prstGeom prst="rect">
            <a:avLst/>
          </a:prstGeom>
          <a:noFill/>
        </p:spPr>
        <p:txBody>
          <a:bodyPr wrap="none" rtlCol="0">
            <a:spAutoFit/>
          </a:bodyPr>
          <a:lstStyle/>
          <a:p>
            <a:r>
              <a:rPr lang="bn-IN" sz="2800" dirty="0" smtClean="0"/>
              <a:t> চলো ,প্রশ্নের উত্তর জেনে নিই </a:t>
            </a:r>
            <a:endParaRPr lang="en-US" sz="2800" dirty="0"/>
          </a:p>
        </p:txBody>
      </p:sp>
      <p:sp>
        <p:nvSpPr>
          <p:cNvPr id="4" name="TextBox 3"/>
          <p:cNvSpPr txBox="1"/>
          <p:nvPr/>
        </p:nvSpPr>
        <p:spPr>
          <a:xfrm>
            <a:off x="4864262" y="585569"/>
            <a:ext cx="1863011" cy="646331"/>
          </a:xfrm>
          <a:prstGeom prst="rect">
            <a:avLst/>
          </a:prstGeom>
          <a:noFill/>
        </p:spPr>
        <p:txBody>
          <a:bodyPr wrap="none" rtlCol="0">
            <a:spAutoFit/>
          </a:bodyPr>
          <a:lstStyle/>
          <a:p>
            <a:r>
              <a:rPr lang="bn-IN" sz="3600" dirty="0" smtClean="0"/>
              <a:t>মূল্যায়ন </a:t>
            </a:r>
            <a:endParaRPr lang="en-US" sz="3600" dirty="0"/>
          </a:p>
        </p:txBody>
      </p:sp>
      <p:sp>
        <p:nvSpPr>
          <p:cNvPr id="7" name="Rectangle 6"/>
          <p:cNvSpPr/>
          <p:nvPr/>
        </p:nvSpPr>
        <p:spPr>
          <a:xfrm>
            <a:off x="2311400" y="2121128"/>
            <a:ext cx="6096000" cy="4401205"/>
          </a:xfrm>
          <a:prstGeom prst="rect">
            <a:avLst/>
          </a:prstGeom>
        </p:spPr>
        <p:txBody>
          <a:bodyPr>
            <a:spAutoFit/>
          </a:bodyPr>
          <a:lstStyle/>
          <a:p>
            <a:r>
              <a:rPr lang="en-US" sz="2800" dirty="0">
                <a:solidFill>
                  <a:srgbClr val="FF0000"/>
                </a:solidFill>
                <a:latin typeface="NikoshBAN" panose="02000000000000000000" pitchFamily="2" charset="0"/>
                <a:cs typeface="NikoshBAN" panose="02000000000000000000" pitchFamily="2" charset="0"/>
              </a:rPr>
              <a:t>ক)</a:t>
            </a:r>
            <a:r>
              <a:rPr lang="en-US" sz="2800" dirty="0" err="1">
                <a:solidFill>
                  <a:srgbClr val="FF0000"/>
                </a:solidFill>
                <a:latin typeface="NikoshBAN" panose="02000000000000000000" pitchFamily="2" charset="0"/>
                <a:cs typeface="NikoshBAN" panose="02000000000000000000" pitchFamily="2" charset="0"/>
              </a:rPr>
              <a:t>মিনু</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কার</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বাড়িতে</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থাকত</a:t>
            </a:r>
            <a:r>
              <a:rPr lang="en-US" sz="2800" dirty="0">
                <a:solidFill>
                  <a:srgbClr val="FF0000"/>
                </a:solidFill>
                <a:latin typeface="NikoshBAN" panose="02000000000000000000" pitchFamily="2" charset="0"/>
                <a:cs typeface="NikoshBAN" panose="02000000000000000000" pitchFamily="2" charset="0"/>
              </a:rPr>
              <a:t> </a:t>
            </a:r>
            <a:r>
              <a:rPr lang="en-US" sz="2800" dirty="0" smtClean="0">
                <a:solidFill>
                  <a:srgbClr val="FF0000"/>
                </a:solidFill>
                <a:latin typeface="NikoshBAN" panose="02000000000000000000" pitchFamily="2" charset="0"/>
                <a:cs typeface="NikoshBAN" panose="02000000000000000000" pitchFamily="2" charset="0"/>
              </a:rPr>
              <a:t>?</a:t>
            </a:r>
            <a:endParaRPr lang="bn-IN" sz="2800" dirty="0">
              <a:solidFill>
                <a:srgbClr val="FF0000"/>
              </a:solidFill>
              <a:latin typeface="NikoshBAN" panose="02000000000000000000" pitchFamily="2" charset="0"/>
              <a:cs typeface="NikoshBAN" panose="02000000000000000000" pitchFamily="2" charset="0"/>
            </a:endParaRPr>
          </a:p>
          <a:p>
            <a:r>
              <a:rPr lang="bn-IN" sz="2800" i="1" dirty="0" smtClean="0">
                <a:solidFill>
                  <a:schemeClr val="tx1">
                    <a:lumMod val="95000"/>
                    <a:lumOff val="5000"/>
                  </a:schemeClr>
                </a:solidFill>
                <a:latin typeface="NikoshBAN" panose="02000000000000000000" pitchFamily="2" charset="0"/>
                <a:cs typeface="NikoshBAN" panose="02000000000000000000" pitchFamily="2" charset="0"/>
              </a:rPr>
              <a:t>উত্তরঃ দূর সম্পর্কের পিসীমার বাড়িতে</a:t>
            </a:r>
            <a:endParaRPr lang="en-US" sz="2800" i="1" dirty="0">
              <a:solidFill>
                <a:schemeClr val="tx1">
                  <a:lumMod val="95000"/>
                  <a:lumOff val="5000"/>
                </a:schemeClr>
              </a:solidFill>
              <a:latin typeface="NikoshBAN" panose="02000000000000000000" pitchFamily="2" charset="0"/>
              <a:cs typeface="NikoshBAN" panose="02000000000000000000" pitchFamily="2" charset="0"/>
            </a:endParaRPr>
          </a:p>
          <a:p>
            <a:r>
              <a:rPr lang="en-US" sz="2800" dirty="0">
                <a:solidFill>
                  <a:srgbClr val="FF0000"/>
                </a:solidFill>
                <a:latin typeface="NikoshBAN" panose="02000000000000000000" pitchFamily="2" charset="0"/>
                <a:cs typeface="NikoshBAN" panose="02000000000000000000" pitchFamily="2" charset="0"/>
              </a:rPr>
              <a:t>খ) </a:t>
            </a:r>
            <a:r>
              <a:rPr lang="en-US" sz="2800" dirty="0" err="1">
                <a:solidFill>
                  <a:srgbClr val="FF0000"/>
                </a:solidFill>
                <a:latin typeface="NikoshBAN" panose="02000000000000000000" pitchFamily="2" charset="0"/>
                <a:cs typeface="NikoshBAN" panose="02000000000000000000" pitchFamily="2" charset="0"/>
              </a:rPr>
              <a:t>মিনুর</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সই</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কে</a:t>
            </a:r>
            <a:r>
              <a:rPr lang="en-US" sz="2800" dirty="0">
                <a:solidFill>
                  <a:srgbClr val="FF0000"/>
                </a:solidFill>
                <a:latin typeface="NikoshBAN" panose="02000000000000000000" pitchFamily="2" charset="0"/>
                <a:cs typeface="NikoshBAN" panose="02000000000000000000" pitchFamily="2" charset="0"/>
              </a:rPr>
              <a:t> </a:t>
            </a:r>
            <a:r>
              <a:rPr lang="en-US" sz="2800" dirty="0" smtClean="0">
                <a:solidFill>
                  <a:srgbClr val="FF0000"/>
                </a:solidFill>
                <a:latin typeface="NikoshBAN" panose="02000000000000000000" pitchFamily="2" charset="0"/>
                <a:cs typeface="NikoshBAN" panose="02000000000000000000" pitchFamily="2" charset="0"/>
              </a:rPr>
              <a:t>?</a:t>
            </a:r>
            <a:endParaRPr lang="bn-IN" sz="2800" dirty="0" smtClean="0">
              <a:solidFill>
                <a:srgbClr val="FF0000"/>
              </a:solidFill>
              <a:latin typeface="NikoshBAN" panose="02000000000000000000" pitchFamily="2" charset="0"/>
              <a:cs typeface="NikoshBAN" panose="02000000000000000000" pitchFamily="2" charset="0"/>
            </a:endParaRPr>
          </a:p>
          <a:p>
            <a:r>
              <a:rPr lang="bn-IN" sz="2800" i="1" dirty="0" smtClean="0">
                <a:solidFill>
                  <a:schemeClr val="tx1">
                    <a:lumMod val="95000"/>
                    <a:lumOff val="5000"/>
                  </a:schemeClr>
                </a:solidFill>
                <a:latin typeface="NikoshBAN" panose="02000000000000000000" pitchFamily="2" charset="0"/>
                <a:cs typeface="NikoshBAN" panose="02000000000000000000" pitchFamily="2" charset="0"/>
              </a:rPr>
              <a:t>উত্তরঃ শুকতারা</a:t>
            </a:r>
            <a:endParaRPr lang="en-US" sz="2800" i="1" dirty="0">
              <a:solidFill>
                <a:schemeClr val="tx1">
                  <a:lumMod val="95000"/>
                  <a:lumOff val="5000"/>
                </a:schemeClr>
              </a:solidFill>
              <a:latin typeface="NikoshBAN" panose="02000000000000000000" pitchFamily="2" charset="0"/>
              <a:cs typeface="NikoshBAN" panose="02000000000000000000" pitchFamily="2" charset="0"/>
            </a:endParaRPr>
          </a:p>
          <a:p>
            <a:r>
              <a:rPr lang="en-US" sz="2800" dirty="0">
                <a:solidFill>
                  <a:srgbClr val="FF0000"/>
                </a:solidFill>
                <a:latin typeface="NikoshBAN" panose="02000000000000000000" pitchFamily="2" charset="0"/>
                <a:cs typeface="NikoshBAN" panose="02000000000000000000" pitchFamily="2" charset="0"/>
              </a:rPr>
              <a:t>গ)‘</a:t>
            </a:r>
            <a:r>
              <a:rPr lang="en-US" sz="2800" dirty="0" err="1">
                <a:solidFill>
                  <a:srgbClr val="FF0000"/>
                </a:solidFill>
                <a:latin typeface="NikoshBAN" panose="02000000000000000000" pitchFamily="2" charset="0"/>
                <a:cs typeface="NikoshBAN" panose="02000000000000000000" pitchFamily="2" charset="0"/>
              </a:rPr>
              <a:t>মিনুর</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বাবা</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অনেক</a:t>
            </a:r>
            <a:r>
              <a:rPr lang="en-US" sz="2800" dirty="0">
                <a:solidFill>
                  <a:srgbClr val="FF0000"/>
                </a:solidFill>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দূর</a:t>
            </a:r>
            <a:r>
              <a:rPr lang="en-US" sz="2800" dirty="0">
                <a:latin typeface="NikoshBAN" panose="02000000000000000000" pitchFamily="2" charset="0"/>
                <a:cs typeface="NikoshBAN" panose="02000000000000000000" pitchFamily="2" charset="0"/>
              </a:rPr>
              <a:t> </a:t>
            </a:r>
            <a:r>
              <a:rPr lang="en-US" sz="2800" dirty="0" err="1">
                <a:latin typeface="NikoshBAN" panose="02000000000000000000" pitchFamily="2" charset="0"/>
                <a:cs typeface="NikoshBAN" panose="02000000000000000000" pitchFamily="2" charset="0"/>
              </a:rPr>
              <a:t>বিদে</a:t>
            </a:r>
            <a:r>
              <a:rPr lang="bn-IN" sz="2800" dirty="0">
                <a:latin typeface="NikoshBAN" panose="02000000000000000000" pitchFamily="2" charset="0"/>
                <a:cs typeface="NikoshBAN" panose="02000000000000000000" pitchFamily="2" charset="0"/>
              </a:rPr>
              <a:t>শে’</a:t>
            </a:r>
            <a:r>
              <a:rPr lang="en-US" sz="2800" dirty="0">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আছে</a:t>
            </a:r>
            <a:r>
              <a:rPr lang="en-US" sz="2800" dirty="0">
                <a:solidFill>
                  <a:srgbClr val="FF0000"/>
                </a:solidFill>
                <a:latin typeface="NikoshBAN" panose="02000000000000000000" pitchFamily="2" charset="0"/>
                <a:cs typeface="NikoshBAN" panose="02000000000000000000" pitchFamily="2" charset="0"/>
              </a:rPr>
              <a:t>’</a:t>
            </a:r>
            <a:r>
              <a:rPr lang="bn-IN" sz="2800" dirty="0">
                <a:solidFill>
                  <a:srgbClr val="FF0000"/>
                </a:solidFill>
                <a:latin typeface="NikoshBAN" panose="02000000000000000000" pitchFamily="2" charset="0"/>
                <a:cs typeface="NikoshBAN" panose="02000000000000000000" pitchFamily="2" charset="0"/>
              </a:rPr>
              <a:t> – দূর বিদেশে বলতে </a:t>
            </a:r>
            <a:r>
              <a:rPr lang="en-US" sz="2800" dirty="0" err="1">
                <a:solidFill>
                  <a:srgbClr val="FF0000"/>
                </a:solidFill>
                <a:latin typeface="NikoshBAN" panose="02000000000000000000" pitchFamily="2" charset="0"/>
                <a:cs typeface="NikoshBAN" panose="02000000000000000000" pitchFamily="2" charset="0"/>
              </a:rPr>
              <a:t>কোন</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দেশকে</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বুঝানো</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হয়েছে</a:t>
            </a:r>
            <a:r>
              <a:rPr lang="en-US" sz="2800" dirty="0" smtClean="0">
                <a:solidFill>
                  <a:srgbClr val="FF0000"/>
                </a:solidFill>
                <a:latin typeface="NikoshBAN" panose="02000000000000000000" pitchFamily="2" charset="0"/>
                <a:cs typeface="NikoshBAN" panose="02000000000000000000" pitchFamily="2" charset="0"/>
              </a:rPr>
              <a:t>?</a:t>
            </a:r>
            <a:endParaRPr lang="bn-IN" sz="2800" dirty="0" smtClean="0">
              <a:solidFill>
                <a:srgbClr val="FF0000"/>
              </a:solidFill>
              <a:latin typeface="NikoshBAN" panose="02000000000000000000" pitchFamily="2" charset="0"/>
              <a:cs typeface="NikoshBAN" panose="02000000000000000000" pitchFamily="2" charset="0"/>
            </a:endParaRPr>
          </a:p>
          <a:p>
            <a:r>
              <a:rPr lang="bn-IN" sz="2800" i="1" dirty="0" smtClean="0">
                <a:solidFill>
                  <a:schemeClr val="tx1">
                    <a:lumMod val="95000"/>
                    <a:lumOff val="5000"/>
                  </a:schemeClr>
                </a:solidFill>
                <a:latin typeface="NikoshBAN" panose="02000000000000000000" pitchFamily="2" charset="0"/>
                <a:cs typeface="NikoshBAN" panose="02000000000000000000" pitchFamily="2" charset="0"/>
              </a:rPr>
              <a:t>উত্তরঃ পরপার </a:t>
            </a:r>
            <a:endParaRPr lang="en-US" sz="2800" i="1" dirty="0">
              <a:solidFill>
                <a:schemeClr val="tx1">
                  <a:lumMod val="95000"/>
                  <a:lumOff val="5000"/>
                </a:schemeClr>
              </a:solidFill>
              <a:latin typeface="NikoshBAN" panose="02000000000000000000" pitchFamily="2" charset="0"/>
              <a:cs typeface="NikoshBAN" panose="02000000000000000000" pitchFamily="2" charset="0"/>
            </a:endParaRPr>
          </a:p>
          <a:p>
            <a:r>
              <a:rPr lang="en-US" sz="2800" dirty="0">
                <a:solidFill>
                  <a:srgbClr val="FF0000"/>
                </a:solidFill>
                <a:latin typeface="NikoshBAN" panose="02000000000000000000" pitchFamily="2" charset="0"/>
                <a:cs typeface="NikoshBAN" panose="02000000000000000000" pitchFamily="2" charset="0"/>
              </a:rPr>
              <a:t>ঘ)</a:t>
            </a:r>
            <a:r>
              <a:rPr lang="en-US" sz="2800" dirty="0" err="1">
                <a:solidFill>
                  <a:srgbClr val="FF0000"/>
                </a:solidFill>
                <a:latin typeface="NikoshBAN" panose="02000000000000000000" pitchFamily="2" charset="0"/>
                <a:cs typeface="NikoshBAN" panose="02000000000000000000" pitchFamily="2" charset="0"/>
              </a:rPr>
              <a:t>ষষ্ঠ</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ইন্দ্রিয়</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বলতে</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কী</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বুঝানো</a:t>
            </a:r>
            <a:r>
              <a:rPr lang="en-US" sz="2800" dirty="0">
                <a:solidFill>
                  <a:srgbClr val="FF0000"/>
                </a:solidFill>
                <a:latin typeface="NikoshBAN" panose="02000000000000000000" pitchFamily="2" charset="0"/>
                <a:cs typeface="NikoshBAN" panose="02000000000000000000" pitchFamily="2" charset="0"/>
              </a:rPr>
              <a:t> </a:t>
            </a:r>
            <a:r>
              <a:rPr lang="en-US" sz="2800" dirty="0" err="1">
                <a:solidFill>
                  <a:srgbClr val="FF0000"/>
                </a:solidFill>
                <a:latin typeface="NikoshBAN" panose="02000000000000000000" pitchFamily="2" charset="0"/>
                <a:cs typeface="NikoshBAN" panose="02000000000000000000" pitchFamily="2" charset="0"/>
              </a:rPr>
              <a:t>হয়েছে</a:t>
            </a:r>
            <a:r>
              <a:rPr lang="en-US" sz="2800" dirty="0">
                <a:solidFill>
                  <a:srgbClr val="FF0000"/>
                </a:solidFill>
                <a:latin typeface="NikoshBAN" panose="02000000000000000000" pitchFamily="2" charset="0"/>
                <a:cs typeface="NikoshBAN" panose="02000000000000000000" pitchFamily="2" charset="0"/>
              </a:rPr>
              <a:t>?</a:t>
            </a:r>
            <a:r>
              <a:rPr lang="bn-IN" sz="2800" dirty="0">
                <a:solidFill>
                  <a:srgbClr val="FF0000"/>
                </a:solidFill>
                <a:latin typeface="NikoshBAN" panose="02000000000000000000" pitchFamily="2" charset="0"/>
                <a:cs typeface="NikoshBAN" panose="02000000000000000000" pitchFamily="2" charset="0"/>
              </a:rPr>
              <a:t>  </a:t>
            </a:r>
            <a:endParaRPr lang="bn-IN" sz="2800" dirty="0" smtClean="0">
              <a:solidFill>
                <a:srgbClr val="FF0000"/>
              </a:solidFill>
              <a:latin typeface="NikoshBAN" panose="02000000000000000000" pitchFamily="2" charset="0"/>
              <a:cs typeface="NikoshBAN" panose="02000000000000000000" pitchFamily="2" charset="0"/>
            </a:endParaRPr>
          </a:p>
          <a:p>
            <a:r>
              <a:rPr lang="bn-IN" sz="2800" i="1" dirty="0" smtClean="0">
                <a:solidFill>
                  <a:schemeClr val="tx1">
                    <a:lumMod val="95000"/>
                    <a:lumOff val="5000"/>
                  </a:schemeClr>
                </a:solidFill>
                <a:latin typeface="NikoshBAN" panose="02000000000000000000" pitchFamily="2" charset="0"/>
                <a:cs typeface="NikoshBAN" panose="02000000000000000000" pitchFamily="2" charset="0"/>
              </a:rPr>
              <a:t>উত্তরঃ চোখ কান নাক জিভ ত্বক-এই পাঁচ ইন্দ্রিয়ের বাইরে বিশেষ কিছুকে বুঝানো হয়েছে                   </a:t>
            </a:r>
            <a:r>
              <a:rPr lang="en-US" sz="2800" i="1" dirty="0" smtClean="0">
                <a:solidFill>
                  <a:schemeClr val="tx1">
                    <a:lumMod val="95000"/>
                    <a:lumOff val="5000"/>
                  </a:schemeClr>
                </a:solidFill>
                <a:latin typeface="NikoshBAN" panose="02000000000000000000" pitchFamily="2" charset="0"/>
                <a:cs typeface="NikoshBAN" panose="02000000000000000000" pitchFamily="2" charset="0"/>
              </a:rPr>
              <a:t> </a:t>
            </a:r>
            <a:endParaRPr lang="as-IN" sz="2800" i="1" dirty="0">
              <a:solidFill>
                <a:schemeClr val="tx1">
                  <a:lumMod val="95000"/>
                  <a:lumOff val="5000"/>
                </a:schemeClr>
              </a:solidFill>
            </a:endParaRPr>
          </a:p>
        </p:txBody>
      </p:sp>
    </p:spTree>
    <p:extLst>
      <p:ext uri="{BB962C8B-B14F-4D97-AF65-F5344CB8AC3E}">
        <p14:creationId xmlns:p14="http://schemas.microsoft.com/office/powerpoint/2010/main" val="277684295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subTnLst>
                                    <p:set>
                                      <p:cBhvr override="childStyle">
                                        <p:cTn dur="1" fill="hold" display="0" masterRel="nextClick" afterEffect="1"/>
                                        <p:tgtEl>
                                          <p:spTgt spid="7"/>
                                        </p:tgtEl>
                                        <p:attrNameLst>
                                          <p:attrName>style.visibility</p:attrName>
                                        </p:attrNameLst>
                                      </p:cBhvr>
                                      <p:to>
                                        <p:strVal val="hidden"/>
                                      </p:to>
                                    </p:set>
                                  </p:sub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1" nodeType="click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7" grpId="0"/>
      <p:bldP spid="7"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89400" y="1079500"/>
            <a:ext cx="3797300" cy="769441"/>
          </a:xfrm>
          <a:prstGeom prst="rect">
            <a:avLst/>
          </a:prstGeom>
          <a:noFill/>
        </p:spPr>
        <p:txBody>
          <a:bodyPr wrap="square" rtlCol="0">
            <a:spAutoFit/>
          </a:bodyPr>
          <a:lstStyle/>
          <a:p>
            <a:r>
              <a:rPr lang="bn-IN" sz="4400" dirty="0" smtClean="0"/>
              <a:t>বাড়ির কাজ</a:t>
            </a:r>
            <a:endParaRPr lang="en-US" sz="4400" dirty="0"/>
          </a:p>
        </p:txBody>
      </p:sp>
      <p:sp>
        <p:nvSpPr>
          <p:cNvPr id="3" name="TextBox 2"/>
          <p:cNvSpPr txBox="1"/>
          <p:nvPr/>
        </p:nvSpPr>
        <p:spPr>
          <a:xfrm>
            <a:off x="1917700" y="2527300"/>
            <a:ext cx="5969000" cy="954107"/>
          </a:xfrm>
          <a:prstGeom prst="rect">
            <a:avLst/>
          </a:prstGeom>
          <a:noFill/>
        </p:spPr>
        <p:txBody>
          <a:bodyPr wrap="square" rtlCol="0">
            <a:spAutoFit/>
          </a:bodyPr>
          <a:lstStyle/>
          <a:p>
            <a:r>
              <a:rPr lang="bn-IN" sz="2800" dirty="0" smtClean="0"/>
              <a:t>১৩ নং পৃষ্ঠার সৃজনশীল প্রশ্নের উত্তর তৈরি করে আনবে। </a:t>
            </a:r>
            <a:endParaRPr lang="en-US" sz="2800" dirty="0"/>
          </a:p>
        </p:txBody>
      </p:sp>
    </p:spTree>
    <p:extLst>
      <p:ext uri="{BB962C8B-B14F-4D97-AF65-F5344CB8AC3E}">
        <p14:creationId xmlns:p14="http://schemas.microsoft.com/office/powerpoint/2010/main" val="193814844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80">
                                          <p:stCondLst>
                                            <p:cond delay="0"/>
                                          </p:stCondLst>
                                        </p:cTn>
                                        <p:tgtEl>
                                          <p:spTgt spid="3"/>
                                        </p:tgtEl>
                                      </p:cBhvr>
                                    </p:animEffect>
                                    <p:anim calcmode="lin" valueType="num">
                                      <p:cBhvr>
                                        <p:cTn id="13"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gtEl>
                                      </p:cBhvr>
                                      <p:to x="100000" y="60000"/>
                                    </p:animScale>
                                    <p:animScale>
                                      <p:cBhvr>
                                        <p:cTn id="19" dur="166" decel="50000">
                                          <p:stCondLst>
                                            <p:cond delay="676"/>
                                          </p:stCondLst>
                                        </p:cTn>
                                        <p:tgtEl>
                                          <p:spTgt spid="3"/>
                                        </p:tgtEl>
                                      </p:cBhvr>
                                      <p:to x="100000" y="100000"/>
                                    </p:animScale>
                                    <p:animScale>
                                      <p:cBhvr>
                                        <p:cTn id="20" dur="26">
                                          <p:stCondLst>
                                            <p:cond delay="1312"/>
                                          </p:stCondLst>
                                        </p:cTn>
                                        <p:tgtEl>
                                          <p:spTgt spid="3"/>
                                        </p:tgtEl>
                                      </p:cBhvr>
                                      <p:to x="100000" y="80000"/>
                                    </p:animScale>
                                    <p:animScale>
                                      <p:cBhvr>
                                        <p:cTn id="21" dur="166" decel="50000">
                                          <p:stCondLst>
                                            <p:cond delay="1338"/>
                                          </p:stCondLst>
                                        </p:cTn>
                                        <p:tgtEl>
                                          <p:spTgt spid="3"/>
                                        </p:tgtEl>
                                      </p:cBhvr>
                                      <p:to x="100000" y="100000"/>
                                    </p:animScale>
                                    <p:animScale>
                                      <p:cBhvr>
                                        <p:cTn id="22" dur="26">
                                          <p:stCondLst>
                                            <p:cond delay="1642"/>
                                          </p:stCondLst>
                                        </p:cTn>
                                        <p:tgtEl>
                                          <p:spTgt spid="3"/>
                                        </p:tgtEl>
                                      </p:cBhvr>
                                      <p:to x="100000" y="90000"/>
                                    </p:animScale>
                                    <p:animScale>
                                      <p:cBhvr>
                                        <p:cTn id="23" dur="166" decel="50000">
                                          <p:stCondLst>
                                            <p:cond delay="1668"/>
                                          </p:stCondLst>
                                        </p:cTn>
                                        <p:tgtEl>
                                          <p:spTgt spid="3"/>
                                        </p:tgtEl>
                                      </p:cBhvr>
                                      <p:to x="100000" y="100000"/>
                                    </p:animScale>
                                    <p:animScale>
                                      <p:cBhvr>
                                        <p:cTn id="24" dur="26">
                                          <p:stCondLst>
                                            <p:cond delay="1808"/>
                                          </p:stCondLst>
                                        </p:cTn>
                                        <p:tgtEl>
                                          <p:spTgt spid="3"/>
                                        </p:tgtEl>
                                      </p:cBhvr>
                                      <p:to x="100000" y="95000"/>
                                    </p:animScale>
                                    <p:animScale>
                                      <p:cBhvr>
                                        <p:cTn id="25"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p:cNvSpPr txBox="1"/>
          <p:nvPr/>
        </p:nvSpPr>
        <p:spPr>
          <a:xfrm>
            <a:off x="4381500" y="2476500"/>
            <a:ext cx="3818931" cy="1484650"/>
          </a:xfrm>
          <a:prstGeom prst="rect">
            <a:avLst/>
          </a:prstGeom>
          <a:noFill/>
        </p:spPr>
        <p:txBody>
          <a:bodyPr wrap="square" rtlCol="0">
            <a:spAutoFit/>
          </a:bodyPr>
          <a:lstStyle/>
          <a:p>
            <a:r>
              <a:rPr lang="bn-IN" sz="8800" dirty="0" smtClean="0"/>
              <a:t>ধন্যবাদ </a:t>
            </a:r>
            <a:endParaRPr lang="en-US" sz="8800" dirty="0"/>
          </a:p>
        </p:txBody>
      </p:sp>
    </p:spTree>
    <p:extLst>
      <p:ext uri="{BB962C8B-B14F-4D97-AF65-F5344CB8AC3E}">
        <p14:creationId xmlns:p14="http://schemas.microsoft.com/office/powerpoint/2010/main" val="129346764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par>
                                <p:cTn id="10" presetID="45"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anim calcmode="lin" valueType="num">
                                      <p:cBhvr>
                                        <p:cTn id="13" dur="2000" fill="hold"/>
                                        <p:tgtEl>
                                          <p:spTgt spid="6"/>
                                        </p:tgtEl>
                                        <p:attrNameLst>
                                          <p:attrName>ppt_w</p:attrName>
                                        </p:attrNameLst>
                                      </p:cBhvr>
                                      <p:tavLst>
                                        <p:tav tm="0" fmla="#ppt_w*sin(2.5*pi*$)">
                                          <p:val>
                                            <p:fltVal val="0"/>
                                          </p:val>
                                        </p:tav>
                                        <p:tav tm="100000">
                                          <p:val>
                                            <p:fltVal val="1"/>
                                          </p:val>
                                        </p:tav>
                                      </p:tavLst>
                                    </p:anim>
                                    <p:anim calcmode="lin" valueType="num">
                                      <p:cBhvr>
                                        <p:cTn id="14"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13100" y="2368659"/>
            <a:ext cx="5206875" cy="1815882"/>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5"/>
          </a:lnRef>
          <a:fillRef idx="2">
            <a:schemeClr val="accent5"/>
          </a:fillRef>
          <a:effectRef idx="1">
            <a:schemeClr val="accent5"/>
          </a:effectRef>
          <a:fontRef idx="minor">
            <a:schemeClr val="dk1"/>
          </a:fontRef>
        </p:style>
        <p:txBody>
          <a:bodyPr wrap="none" rtlCol="0">
            <a:spAutoFit/>
          </a:bodyPr>
          <a:lstStyle/>
          <a:p>
            <a:r>
              <a:rPr lang="bn-IN" sz="2800" dirty="0" smtClean="0"/>
              <a:t> শামীমা আক্তার </a:t>
            </a:r>
          </a:p>
          <a:p>
            <a:r>
              <a:rPr lang="bn-IN" sz="2800" dirty="0" smtClean="0"/>
              <a:t>সহকারী শিক্ষক </a:t>
            </a:r>
          </a:p>
          <a:p>
            <a:r>
              <a:rPr lang="bn-IN" sz="2800" dirty="0" smtClean="0"/>
              <a:t>খাগড়াছড়ি ক্যান্টনমেন্ট পাবলিক </a:t>
            </a:r>
          </a:p>
          <a:p>
            <a:r>
              <a:rPr lang="bn-IN" sz="2800" dirty="0" smtClean="0"/>
              <a:t>স্কুল ও কলেজ ।</a:t>
            </a:r>
            <a:endParaRPr lang="en-US" sz="2800" dirty="0"/>
          </a:p>
        </p:txBody>
      </p:sp>
      <p:sp>
        <p:nvSpPr>
          <p:cNvPr id="4" name="TextBox 3"/>
          <p:cNvSpPr txBox="1"/>
          <p:nvPr/>
        </p:nvSpPr>
        <p:spPr>
          <a:xfrm>
            <a:off x="4743147" y="563880"/>
            <a:ext cx="1907895" cy="830997"/>
          </a:xfrm>
          <a:prstGeom prst="rect">
            <a:avLst/>
          </a:prstGeom>
          <a:noFill/>
        </p:spPr>
        <p:txBody>
          <a:bodyPr wrap="none" rtlCol="0">
            <a:spAutoFit/>
          </a:bodyPr>
          <a:lstStyle/>
          <a:p>
            <a:r>
              <a:rPr lang="bn-IN" sz="4800" dirty="0" smtClean="0">
                <a:latin typeface="NikoshBAN" panose="02000000000000000000" pitchFamily="2" charset="0"/>
                <a:cs typeface="NikoshBAN" panose="02000000000000000000" pitchFamily="2" charset="0"/>
              </a:rPr>
              <a:t>পরিচিতি</a:t>
            </a:r>
            <a:r>
              <a:rPr lang="bn-IN" sz="3200" dirty="0" smtClean="0">
                <a:latin typeface="NikoshBAN" panose="02000000000000000000" pitchFamily="2" charset="0"/>
                <a:cs typeface="NikoshBAN" panose="02000000000000000000" pitchFamily="2" charset="0"/>
              </a:rPr>
              <a:t> </a:t>
            </a:r>
            <a:endParaRPr lang="en-US" sz="32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45566926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62500" y="381000"/>
            <a:ext cx="2327881" cy="830997"/>
          </a:xfrm>
          <a:prstGeom prst="rect">
            <a:avLst/>
          </a:prstGeom>
          <a:noFill/>
        </p:spPr>
        <p:txBody>
          <a:bodyPr wrap="none" rtlCol="0">
            <a:spAutoFit/>
          </a:bodyPr>
          <a:lstStyle/>
          <a:p>
            <a:r>
              <a:rPr lang="en-US" sz="4800" dirty="0" err="1" smtClean="0">
                <a:latin typeface="NikoshBAN" panose="02000000000000000000" pitchFamily="2" charset="0"/>
                <a:cs typeface="NikoshBAN" panose="02000000000000000000" pitchFamily="2" charset="0"/>
              </a:rPr>
              <a:t>পাঠ</a:t>
            </a:r>
            <a:r>
              <a:rPr lang="en-US" sz="4800" dirty="0" smtClean="0">
                <a:latin typeface="NikoshBAN" panose="02000000000000000000" pitchFamily="2" charset="0"/>
                <a:cs typeface="NikoshBAN" panose="02000000000000000000" pitchFamily="2" charset="0"/>
              </a:rPr>
              <a:t> </a:t>
            </a:r>
            <a:r>
              <a:rPr lang="en-US" sz="4800" dirty="0" err="1" smtClean="0">
                <a:latin typeface="NikoshBAN" panose="02000000000000000000" pitchFamily="2" charset="0"/>
                <a:cs typeface="NikoshBAN" panose="02000000000000000000" pitchFamily="2" charset="0"/>
              </a:rPr>
              <a:t>ঘোষনা</a:t>
            </a:r>
            <a:endParaRPr lang="en-US" sz="4800" dirty="0">
              <a:latin typeface="NikoshBAN" panose="02000000000000000000" pitchFamily="2" charset="0"/>
              <a:cs typeface="NikoshBAN" panose="02000000000000000000" pitchFamily="2" charset="0"/>
            </a:endParaRPr>
          </a:p>
        </p:txBody>
      </p:sp>
      <p:sp>
        <p:nvSpPr>
          <p:cNvPr id="3" name="TextBox 2"/>
          <p:cNvSpPr txBox="1"/>
          <p:nvPr/>
        </p:nvSpPr>
        <p:spPr>
          <a:xfrm>
            <a:off x="863600" y="1816100"/>
            <a:ext cx="2895600" cy="2062103"/>
          </a:xfrm>
          <a:prstGeom prst="rect">
            <a:avLst/>
          </a:prstGeom>
          <a:noFill/>
        </p:spPr>
        <p:txBody>
          <a:bodyPr wrap="square" rtlCol="0">
            <a:spAutoFit/>
          </a:bodyPr>
          <a:lstStyle/>
          <a:p>
            <a:r>
              <a:rPr lang="bn-IN" sz="3200" dirty="0" smtClean="0">
                <a:latin typeface="NikoshBAN" panose="02000000000000000000" pitchFamily="2" charset="0"/>
                <a:cs typeface="NikoshBAN" panose="02000000000000000000" pitchFamily="2" charset="0"/>
              </a:rPr>
              <a:t>শ্রেনীঃ ষষ্ঠ </a:t>
            </a:r>
          </a:p>
          <a:p>
            <a:r>
              <a:rPr lang="bn-IN" sz="3200" dirty="0" smtClean="0">
                <a:latin typeface="NikoshBAN" panose="02000000000000000000" pitchFamily="2" charset="0"/>
                <a:cs typeface="NikoshBAN" panose="02000000000000000000" pitchFamily="2" charset="0"/>
              </a:rPr>
              <a:t>বিষয়ঃ বাংলা ১ম পত্র</a:t>
            </a:r>
          </a:p>
          <a:p>
            <a:r>
              <a:rPr lang="bn-IN" sz="3200" dirty="0" smtClean="0">
                <a:latin typeface="NikoshBAN" panose="02000000000000000000" pitchFamily="2" charset="0"/>
                <a:cs typeface="NikoshBAN" panose="02000000000000000000" pitchFamily="2" charset="0"/>
              </a:rPr>
              <a:t>গল্পঃ মিনু </a:t>
            </a:r>
          </a:p>
          <a:p>
            <a:r>
              <a:rPr lang="bn-IN" sz="3200" dirty="0" smtClean="0">
                <a:latin typeface="NikoshBAN" panose="02000000000000000000" pitchFamily="2" charset="0"/>
                <a:cs typeface="NikoshBAN" panose="02000000000000000000" pitchFamily="2" charset="0"/>
              </a:rPr>
              <a:t>লেখকঃ বনফুল</a:t>
            </a:r>
            <a:endParaRPr lang="en-US" sz="3200" dirty="0">
              <a:latin typeface="NikoshBAN" panose="02000000000000000000" pitchFamily="2" charset="0"/>
              <a:cs typeface="NikoshBAN" panose="02000000000000000000" pitchFamily="2" charset="0"/>
            </a:endParaRPr>
          </a:p>
        </p:txBody>
      </p:sp>
      <p:pic>
        <p:nvPicPr>
          <p:cNvPr id="8" name="Picture 7"/>
          <p:cNvPicPr>
            <a:picLocks noChangeAspect="1"/>
          </p:cNvPicPr>
          <p:nvPr/>
        </p:nvPicPr>
        <p:blipFill>
          <a:blip r:embed="rId2"/>
          <a:stretch>
            <a:fillRect/>
          </a:stretch>
        </p:blipFill>
        <p:spPr>
          <a:xfrm>
            <a:off x="5283200" y="1651000"/>
            <a:ext cx="5575300" cy="4927599"/>
          </a:xfrm>
          <a:prstGeom prst="rect">
            <a:avLst/>
          </a:prstGeom>
        </p:spPr>
      </p:pic>
    </p:spTree>
    <p:extLst>
      <p:ext uri="{BB962C8B-B14F-4D97-AF65-F5344CB8AC3E}">
        <p14:creationId xmlns:p14="http://schemas.microsoft.com/office/powerpoint/2010/main" val="28556989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17800" y="2120900"/>
            <a:ext cx="5257800" cy="2062103"/>
          </a:xfrm>
          <a:prstGeom prst="rect">
            <a:avLst/>
          </a:prstGeom>
          <a:noFill/>
        </p:spPr>
        <p:txBody>
          <a:bodyPr wrap="square" rtlCol="0">
            <a:spAutoFit/>
          </a:bodyPr>
          <a:lstStyle/>
          <a:p>
            <a:r>
              <a:rPr lang="as-IN" sz="3200" dirty="0"/>
              <a:t>শারীরিক ও মানসিকভাবে অসুস্থ মানুষের প্রতি মমত্ববোধ </a:t>
            </a:r>
            <a:r>
              <a:rPr lang="as-IN" sz="3200" dirty="0" smtClean="0"/>
              <a:t>জাগ্রত</a:t>
            </a:r>
            <a:r>
              <a:rPr lang="bn-IN" sz="3200" dirty="0" smtClean="0"/>
              <a:t> </a:t>
            </a:r>
            <a:r>
              <a:rPr lang="as-IN" sz="3200" dirty="0" smtClean="0"/>
              <a:t>ক</a:t>
            </a:r>
            <a:r>
              <a:rPr lang="bn-IN" sz="3200" dirty="0" smtClean="0"/>
              <a:t>রতে পারবে </a:t>
            </a:r>
            <a:r>
              <a:rPr lang="as-IN" sz="3200" dirty="0" smtClean="0"/>
              <a:t>।</a:t>
            </a:r>
            <a:endParaRPr lang="en-US" sz="3200" dirty="0"/>
          </a:p>
        </p:txBody>
      </p:sp>
      <p:sp>
        <p:nvSpPr>
          <p:cNvPr id="3" name="TextBox 2"/>
          <p:cNvSpPr txBox="1"/>
          <p:nvPr/>
        </p:nvSpPr>
        <p:spPr>
          <a:xfrm>
            <a:off x="4157913" y="914400"/>
            <a:ext cx="2520242" cy="707886"/>
          </a:xfrm>
          <a:prstGeom prst="rect">
            <a:avLst/>
          </a:prstGeom>
          <a:noFill/>
        </p:spPr>
        <p:txBody>
          <a:bodyPr wrap="none" rtlCol="0">
            <a:spAutoFit/>
          </a:bodyPr>
          <a:lstStyle/>
          <a:p>
            <a:r>
              <a:rPr lang="bn-IN" sz="4000" dirty="0" smtClean="0">
                <a:solidFill>
                  <a:srgbClr val="FF0000"/>
                </a:solidFill>
              </a:rPr>
              <a:t>শিখন ফল </a:t>
            </a:r>
            <a:endParaRPr lang="en-US" sz="4000" dirty="0">
              <a:solidFill>
                <a:srgbClr val="FF0000"/>
              </a:solidFill>
            </a:endParaRPr>
          </a:p>
        </p:txBody>
      </p:sp>
    </p:spTree>
    <p:extLst>
      <p:ext uri="{BB962C8B-B14F-4D97-AF65-F5344CB8AC3E}">
        <p14:creationId xmlns:p14="http://schemas.microsoft.com/office/powerpoint/2010/main" val="368013868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1100" y="1443841"/>
            <a:ext cx="4279900" cy="4278094"/>
          </a:xfrm>
          <a:prstGeom prst="rect">
            <a:avLst/>
          </a:prstGeom>
        </p:spPr>
        <p:txBody>
          <a:bodyPr wrap="square">
            <a:spAutoFit/>
          </a:bodyPr>
          <a:lstStyle/>
          <a:p>
            <a:r>
              <a:rPr lang="en-US" sz="1600" dirty="0" err="1" smtClean="0"/>
              <a:t>বনফুলের</a:t>
            </a:r>
            <a:r>
              <a:rPr lang="en-US" sz="1600" dirty="0" smtClean="0"/>
              <a:t> </a:t>
            </a:r>
            <a:r>
              <a:rPr lang="en-US" sz="1600" dirty="0" err="1" smtClean="0"/>
              <a:t>প্রকৃত</a:t>
            </a:r>
            <a:r>
              <a:rPr lang="en-US" sz="1600" dirty="0" smtClean="0"/>
              <a:t> </a:t>
            </a:r>
            <a:r>
              <a:rPr lang="en-US" sz="1600" dirty="0" err="1" smtClean="0"/>
              <a:t>নাম</a:t>
            </a:r>
            <a:r>
              <a:rPr lang="en-US" sz="1600" dirty="0" smtClean="0"/>
              <a:t> </a:t>
            </a:r>
            <a:r>
              <a:rPr lang="en-US" sz="1600" dirty="0" err="1" smtClean="0"/>
              <a:t>বলাইচাঁদ</a:t>
            </a:r>
            <a:r>
              <a:rPr lang="en-US" sz="1600" dirty="0" smtClean="0"/>
              <a:t> </a:t>
            </a:r>
            <a:r>
              <a:rPr lang="en-US" sz="1600" dirty="0" err="1" smtClean="0"/>
              <a:t>মুখোপাধ্যায়</a:t>
            </a:r>
            <a:r>
              <a:rPr lang="en-US" sz="1600" dirty="0" smtClean="0"/>
              <a:t>। </a:t>
            </a:r>
            <a:r>
              <a:rPr lang="en-US" sz="1600" dirty="0" err="1" smtClean="0"/>
              <a:t>তিনি</a:t>
            </a:r>
            <a:r>
              <a:rPr lang="en-US" sz="1600" dirty="0" smtClean="0"/>
              <a:t> ১৮৯৯ </a:t>
            </a:r>
            <a:r>
              <a:rPr lang="en-US" sz="1600" dirty="0" err="1" smtClean="0"/>
              <a:t>খ্রিষ্টাব্দে</a:t>
            </a:r>
            <a:r>
              <a:rPr lang="en-US" sz="1600" dirty="0" smtClean="0"/>
              <a:t> </a:t>
            </a:r>
            <a:r>
              <a:rPr lang="en-US" sz="1600" dirty="0" err="1" smtClean="0"/>
              <a:t>ভারতের</a:t>
            </a:r>
            <a:r>
              <a:rPr lang="en-US" sz="1600" dirty="0" smtClean="0"/>
              <a:t> </a:t>
            </a:r>
            <a:r>
              <a:rPr lang="en-US" sz="1600" dirty="0" err="1" smtClean="0"/>
              <a:t>বিহারে</a:t>
            </a:r>
            <a:r>
              <a:rPr lang="en-US" sz="1600" dirty="0" smtClean="0"/>
              <a:t> </a:t>
            </a:r>
            <a:r>
              <a:rPr lang="bn-IN" sz="1600" dirty="0" smtClean="0"/>
              <a:t>  </a:t>
            </a:r>
          </a:p>
          <a:p>
            <a:r>
              <a:rPr lang="en-US" sz="1600" dirty="0" err="1" smtClean="0"/>
              <a:t>জন্মগ্রহণ</a:t>
            </a:r>
            <a:r>
              <a:rPr lang="en-US" sz="1600" dirty="0" smtClean="0"/>
              <a:t> </a:t>
            </a:r>
            <a:r>
              <a:rPr lang="en-US" sz="1600" dirty="0" err="1" smtClean="0"/>
              <a:t>করেন</a:t>
            </a:r>
            <a:r>
              <a:rPr lang="en-US" sz="1600" dirty="0" smtClean="0"/>
              <a:t>। </a:t>
            </a:r>
            <a:r>
              <a:rPr lang="en-US" sz="1600" dirty="0" err="1" smtClean="0"/>
              <a:t>তিনি</a:t>
            </a:r>
            <a:r>
              <a:rPr lang="en-US" sz="1600" dirty="0" smtClean="0"/>
              <a:t> </a:t>
            </a:r>
            <a:r>
              <a:rPr lang="en-US" sz="1600" dirty="0" err="1" smtClean="0"/>
              <a:t>পেশায়</a:t>
            </a:r>
            <a:r>
              <a:rPr lang="en-US" sz="1600" dirty="0" smtClean="0"/>
              <a:t> </a:t>
            </a:r>
            <a:r>
              <a:rPr lang="en-US" sz="1600" dirty="0" err="1" smtClean="0"/>
              <a:t>ছিলেন</a:t>
            </a:r>
            <a:r>
              <a:rPr lang="en-US" sz="1600" dirty="0" smtClean="0"/>
              <a:t> </a:t>
            </a:r>
            <a:r>
              <a:rPr lang="en-US" sz="1600" dirty="0" err="1" smtClean="0"/>
              <a:t>চিকিৎসক</a:t>
            </a:r>
            <a:r>
              <a:rPr lang="en-US" sz="1600" dirty="0" smtClean="0"/>
              <a:t>। </a:t>
            </a:r>
            <a:r>
              <a:rPr lang="en-US" sz="1600" dirty="0" err="1" smtClean="0"/>
              <a:t>বিভিন্ন</a:t>
            </a:r>
            <a:r>
              <a:rPr lang="en-US" sz="1600" dirty="0" smtClean="0"/>
              <a:t> </a:t>
            </a:r>
            <a:r>
              <a:rPr lang="en-US" sz="1600" dirty="0" err="1" smtClean="0"/>
              <a:t>সরকারি</a:t>
            </a:r>
            <a:r>
              <a:rPr lang="en-US" sz="1600" dirty="0" smtClean="0"/>
              <a:t> </a:t>
            </a:r>
            <a:r>
              <a:rPr lang="en-US" sz="1600" dirty="0" err="1" smtClean="0"/>
              <a:t>হাসপাতালে</a:t>
            </a:r>
            <a:r>
              <a:rPr lang="en-US" sz="1600" dirty="0" smtClean="0"/>
              <a:t> </a:t>
            </a:r>
            <a:r>
              <a:rPr lang="en-US" sz="1600" dirty="0" err="1" smtClean="0"/>
              <a:t>চাকরি</a:t>
            </a:r>
            <a:r>
              <a:rPr lang="en-US" sz="1600" dirty="0" smtClean="0"/>
              <a:t> </a:t>
            </a:r>
            <a:r>
              <a:rPr lang="en-US" sz="1600" dirty="0" err="1" smtClean="0"/>
              <a:t>করলেও</a:t>
            </a:r>
            <a:r>
              <a:rPr lang="en-US" sz="1600" dirty="0" smtClean="0"/>
              <a:t> </a:t>
            </a:r>
            <a:r>
              <a:rPr lang="en-US" sz="1600" dirty="0" err="1" smtClean="0"/>
              <a:t>সাহিত্যের</a:t>
            </a:r>
            <a:r>
              <a:rPr lang="en-US" sz="1600" dirty="0" smtClean="0"/>
              <a:t> </a:t>
            </a:r>
            <a:r>
              <a:rPr lang="en-US" sz="1600" dirty="0" err="1" smtClean="0"/>
              <a:t>প্রতি</a:t>
            </a:r>
            <a:r>
              <a:rPr lang="en-US" sz="1600" dirty="0" smtClean="0"/>
              <a:t>, </a:t>
            </a:r>
            <a:r>
              <a:rPr lang="en-US" sz="1600" dirty="0" err="1" smtClean="0"/>
              <a:t>তাঁর</a:t>
            </a:r>
            <a:r>
              <a:rPr lang="en-US" sz="1600" dirty="0" smtClean="0"/>
              <a:t> </a:t>
            </a:r>
            <a:r>
              <a:rPr lang="en-US" sz="1600" dirty="0" err="1" smtClean="0"/>
              <a:t>আগ্রহ</a:t>
            </a:r>
            <a:r>
              <a:rPr lang="en-US" sz="1600" dirty="0" smtClean="0"/>
              <a:t> </a:t>
            </a:r>
            <a:r>
              <a:rPr lang="en-US" sz="1600" dirty="0" err="1" smtClean="0"/>
              <a:t>ছিল</a:t>
            </a:r>
            <a:r>
              <a:rPr lang="en-US" sz="1600" dirty="0" smtClean="0"/>
              <a:t> </a:t>
            </a:r>
            <a:r>
              <a:rPr lang="en-US" sz="1600" dirty="0" err="1" smtClean="0"/>
              <a:t>ব্যাপক</a:t>
            </a:r>
            <a:r>
              <a:rPr lang="en-US" sz="1600" dirty="0" smtClean="0"/>
              <a:t>। </a:t>
            </a:r>
            <a:r>
              <a:rPr lang="en-US" sz="1600" dirty="0" err="1" smtClean="0"/>
              <a:t>তিনি</a:t>
            </a:r>
            <a:r>
              <a:rPr lang="en-US" sz="1600" dirty="0" smtClean="0"/>
              <a:t> </a:t>
            </a:r>
            <a:r>
              <a:rPr lang="en-US" sz="1600" dirty="0" err="1" smtClean="0"/>
              <a:t>তাঁর</a:t>
            </a:r>
            <a:r>
              <a:rPr lang="en-US" sz="1600" dirty="0" smtClean="0"/>
              <a:t> </a:t>
            </a:r>
            <a:r>
              <a:rPr lang="en-US" sz="1600" dirty="0" err="1" smtClean="0"/>
              <a:t>গল্পকে</a:t>
            </a:r>
            <a:r>
              <a:rPr lang="en-US" sz="1600" dirty="0" smtClean="0"/>
              <a:t> </a:t>
            </a:r>
            <a:r>
              <a:rPr lang="en-US" sz="1600" dirty="0" err="1" smtClean="0"/>
              <a:t>আকারে</a:t>
            </a:r>
            <a:r>
              <a:rPr lang="en-US" sz="1600" dirty="0" smtClean="0"/>
              <a:t> </a:t>
            </a:r>
            <a:r>
              <a:rPr lang="en-US" sz="1600" dirty="0" err="1" smtClean="0"/>
              <a:t>ছোট</a:t>
            </a:r>
            <a:r>
              <a:rPr lang="en-US" sz="1600" dirty="0" smtClean="0"/>
              <a:t>, </a:t>
            </a:r>
            <a:r>
              <a:rPr lang="en-US" sz="1600" dirty="0" err="1" smtClean="0"/>
              <a:t>ব্যঙ্গ-রসিকতায়</a:t>
            </a:r>
            <a:r>
              <a:rPr lang="en-US" sz="1600" dirty="0" smtClean="0"/>
              <a:t> </a:t>
            </a:r>
            <a:r>
              <a:rPr lang="en-US" sz="1600" dirty="0" err="1" smtClean="0"/>
              <a:t>পূর্ণ</a:t>
            </a:r>
            <a:r>
              <a:rPr lang="en-US" sz="1600" dirty="0" smtClean="0"/>
              <a:t> ও </a:t>
            </a:r>
            <a:r>
              <a:rPr lang="en-US" sz="1600" dirty="0" err="1" smtClean="0"/>
              <a:t>আকর্ষণীয়</a:t>
            </a:r>
            <a:r>
              <a:rPr lang="en-US" sz="1600" dirty="0" smtClean="0"/>
              <a:t> </a:t>
            </a:r>
            <a:r>
              <a:rPr lang="en-US" sz="1600" dirty="0" err="1" smtClean="0"/>
              <a:t>করে</a:t>
            </a:r>
            <a:r>
              <a:rPr lang="en-US" sz="1600" dirty="0" smtClean="0"/>
              <a:t> </a:t>
            </a:r>
            <a:r>
              <a:rPr lang="en-US" sz="1600" dirty="0" err="1" smtClean="0"/>
              <a:t>উপস্থাপনার</a:t>
            </a:r>
            <a:r>
              <a:rPr lang="en-US" sz="1600" dirty="0" smtClean="0"/>
              <a:t> </a:t>
            </a:r>
            <a:r>
              <a:rPr lang="en-US" sz="1600" dirty="0" err="1" smtClean="0"/>
              <a:t>মাধ্যমে</a:t>
            </a:r>
            <a:r>
              <a:rPr lang="en-US" sz="1600" dirty="0" smtClean="0"/>
              <a:t> </a:t>
            </a:r>
            <a:r>
              <a:rPr lang="en-US" sz="1600" dirty="0" err="1" smtClean="0"/>
              <a:t>সাহিত্যাঙ্গনে</a:t>
            </a:r>
            <a:r>
              <a:rPr lang="en-US" sz="1600" dirty="0" smtClean="0"/>
              <a:t> </a:t>
            </a:r>
            <a:r>
              <a:rPr lang="en-US" sz="1600" dirty="0" err="1" smtClean="0"/>
              <a:t>বিশেষ</a:t>
            </a:r>
            <a:r>
              <a:rPr lang="en-US" sz="1600" dirty="0" smtClean="0"/>
              <a:t> </a:t>
            </a:r>
            <a:r>
              <a:rPr lang="en-US" sz="1600" dirty="0" err="1" smtClean="0"/>
              <a:t>স্থান</a:t>
            </a:r>
            <a:r>
              <a:rPr lang="en-US" sz="1600" dirty="0" smtClean="0"/>
              <a:t> </a:t>
            </a:r>
            <a:r>
              <a:rPr lang="en-US" sz="1600" dirty="0" err="1" smtClean="0"/>
              <a:t>করে</a:t>
            </a:r>
            <a:r>
              <a:rPr lang="en-US" sz="1600" dirty="0" smtClean="0"/>
              <a:t> </a:t>
            </a:r>
            <a:r>
              <a:rPr lang="en-US" sz="1600" dirty="0" err="1" smtClean="0"/>
              <a:t>নিয়েছেন</a:t>
            </a:r>
            <a:r>
              <a:rPr lang="en-US" sz="1600" dirty="0" smtClean="0"/>
              <a:t>। </a:t>
            </a:r>
            <a:r>
              <a:rPr lang="en-US" sz="1600" dirty="0" err="1" smtClean="0"/>
              <a:t>বাস্তবজীবন</a:t>
            </a:r>
            <a:r>
              <a:rPr lang="en-US" sz="1600" dirty="0" smtClean="0"/>
              <a:t>, </a:t>
            </a:r>
            <a:r>
              <a:rPr lang="en-US" sz="1600" dirty="0" err="1" smtClean="0"/>
              <a:t>মানুষের</a:t>
            </a:r>
            <a:r>
              <a:rPr lang="en-US" sz="1600" dirty="0" smtClean="0"/>
              <a:t> </a:t>
            </a:r>
            <a:r>
              <a:rPr lang="en-US" sz="1600" dirty="0" err="1" smtClean="0"/>
              <a:t>সংবেদনশীলতা</a:t>
            </a:r>
            <a:r>
              <a:rPr lang="en-US" sz="1600" dirty="0" smtClean="0"/>
              <a:t>, </a:t>
            </a:r>
            <a:r>
              <a:rPr lang="en-US" sz="1600" dirty="0" err="1" smtClean="0"/>
              <a:t>জ্ঞান-বিজ্ঞানের</a:t>
            </a:r>
            <a:r>
              <a:rPr lang="en-US" sz="1600" dirty="0" smtClean="0"/>
              <a:t> </a:t>
            </a:r>
            <a:r>
              <a:rPr lang="en-US" sz="1600" dirty="0" err="1" smtClean="0"/>
              <a:t>বিচিত্র</a:t>
            </a:r>
            <a:r>
              <a:rPr lang="en-US" sz="1600" dirty="0" smtClean="0"/>
              <a:t> </a:t>
            </a:r>
            <a:r>
              <a:rPr lang="en-US" sz="1600" dirty="0" err="1" smtClean="0"/>
              <a:t>উপাদানকে</a:t>
            </a:r>
            <a:r>
              <a:rPr lang="en-US" sz="1600" dirty="0" smtClean="0"/>
              <a:t> </a:t>
            </a:r>
            <a:r>
              <a:rPr lang="en-US" sz="1600" dirty="0" err="1" smtClean="0"/>
              <a:t>তিনি</a:t>
            </a:r>
            <a:r>
              <a:rPr lang="en-US" sz="1600" dirty="0" smtClean="0"/>
              <a:t> </a:t>
            </a:r>
            <a:r>
              <a:rPr lang="en-US" sz="1600" dirty="0" err="1" smtClean="0"/>
              <a:t>গল্পের</a:t>
            </a:r>
            <a:r>
              <a:rPr lang="en-US" sz="1600" dirty="0" smtClean="0"/>
              <a:t> </a:t>
            </a:r>
            <a:r>
              <a:rPr lang="en-US" sz="1600" dirty="0" err="1" smtClean="0"/>
              <a:t>বিষয়</a:t>
            </a:r>
            <a:r>
              <a:rPr lang="en-US" sz="1600" dirty="0" smtClean="0"/>
              <a:t> </a:t>
            </a:r>
            <a:r>
              <a:rPr lang="en-US" sz="1600" dirty="0" err="1" smtClean="0"/>
              <a:t>করেছেন</a:t>
            </a:r>
            <a:r>
              <a:rPr lang="en-US" sz="1600" dirty="0" smtClean="0"/>
              <a:t>। </a:t>
            </a:r>
            <a:r>
              <a:rPr lang="en-US" sz="1600" dirty="0" err="1" smtClean="0"/>
              <a:t>তাঁর</a:t>
            </a:r>
            <a:r>
              <a:rPr lang="en-US" sz="1600" dirty="0" smtClean="0"/>
              <a:t> </a:t>
            </a:r>
            <a:r>
              <a:rPr lang="en-US" sz="1600" dirty="0" err="1" smtClean="0"/>
              <a:t>রচিত</a:t>
            </a:r>
            <a:r>
              <a:rPr lang="en-US" sz="1600" dirty="0" smtClean="0"/>
              <a:t> </a:t>
            </a:r>
            <a:r>
              <a:rPr lang="en-US" sz="1600" dirty="0" err="1" smtClean="0"/>
              <a:t>উল্লেখযোগ্য</a:t>
            </a:r>
            <a:r>
              <a:rPr lang="en-US" sz="1600" dirty="0" smtClean="0"/>
              <a:t> </a:t>
            </a:r>
            <a:r>
              <a:rPr lang="en-US" sz="1600" dirty="0" err="1" smtClean="0"/>
              <a:t>গল্পগ্রন্থ</a:t>
            </a:r>
            <a:r>
              <a:rPr lang="en-US" sz="1600" dirty="0" smtClean="0"/>
              <a:t> </a:t>
            </a:r>
            <a:r>
              <a:rPr lang="en-US" sz="1600" dirty="0" err="1" smtClean="0"/>
              <a:t>হলো</a:t>
            </a:r>
            <a:r>
              <a:rPr lang="en-US" sz="1600" dirty="0" smtClean="0"/>
              <a:t>: '</a:t>
            </a:r>
            <a:r>
              <a:rPr lang="en-US" sz="1600" dirty="0" err="1" smtClean="0"/>
              <a:t>বনফুলের</a:t>
            </a:r>
            <a:r>
              <a:rPr lang="en-US" sz="1600" dirty="0" smtClean="0"/>
              <a:t> </a:t>
            </a:r>
            <a:r>
              <a:rPr lang="en-US" sz="1600" dirty="0" err="1" smtClean="0"/>
              <a:t>গল্প</a:t>
            </a:r>
            <a:r>
              <a:rPr lang="en-US" sz="1600" dirty="0" smtClean="0"/>
              <a:t>', '</a:t>
            </a:r>
            <a:r>
              <a:rPr lang="en-US" sz="1600" dirty="0" err="1" smtClean="0"/>
              <a:t>বাহুল্য</a:t>
            </a:r>
            <a:r>
              <a:rPr lang="en-US" sz="1600" dirty="0" smtClean="0"/>
              <a:t>', '</a:t>
            </a:r>
            <a:r>
              <a:rPr lang="en-US" sz="1600" dirty="0" err="1" smtClean="0"/>
              <a:t>অদৃশ্যলোকে</a:t>
            </a:r>
            <a:r>
              <a:rPr lang="en-US" sz="1600" dirty="0" smtClean="0"/>
              <a:t>', '</a:t>
            </a:r>
            <a:r>
              <a:rPr lang="en-US" sz="1600" dirty="0" err="1" smtClean="0"/>
              <a:t>বহুবর্ণ</a:t>
            </a:r>
            <a:r>
              <a:rPr lang="en-US" sz="1600" dirty="0" smtClean="0"/>
              <a:t>', '</a:t>
            </a:r>
            <a:r>
              <a:rPr lang="en-US" sz="1600" dirty="0" err="1" smtClean="0"/>
              <a:t>অনুগামিনী</a:t>
            </a:r>
            <a:r>
              <a:rPr lang="en-US" sz="1600" dirty="0" smtClean="0"/>
              <a:t>' </a:t>
            </a:r>
            <a:r>
              <a:rPr lang="en-US" sz="1600" dirty="0" err="1" smtClean="0"/>
              <a:t>ইত্যাদি</a:t>
            </a:r>
            <a:r>
              <a:rPr lang="en-US" sz="1600" dirty="0" smtClean="0"/>
              <a:t>। </a:t>
            </a:r>
            <a:r>
              <a:rPr lang="en-US" sz="1600" dirty="0" err="1" smtClean="0"/>
              <a:t>তিনি</a:t>
            </a:r>
            <a:r>
              <a:rPr lang="en-US" sz="1600" dirty="0" smtClean="0"/>
              <a:t> </a:t>
            </a:r>
            <a:r>
              <a:rPr lang="en-US" sz="1600" dirty="0" err="1" smtClean="0"/>
              <a:t>বেশ</a:t>
            </a:r>
            <a:r>
              <a:rPr lang="en-US" sz="1600" dirty="0" smtClean="0"/>
              <a:t> </a:t>
            </a:r>
            <a:r>
              <a:rPr lang="en-US" sz="1600" dirty="0" err="1" smtClean="0"/>
              <a:t>কিছু</a:t>
            </a:r>
            <a:r>
              <a:rPr lang="en-US" sz="1600" dirty="0" smtClean="0"/>
              <a:t> </a:t>
            </a:r>
            <a:r>
              <a:rPr lang="en-US" sz="1600" dirty="0" err="1" smtClean="0"/>
              <a:t>উপন্যাস</a:t>
            </a:r>
            <a:r>
              <a:rPr lang="en-US" sz="1600" dirty="0" smtClean="0"/>
              <a:t>, </a:t>
            </a:r>
            <a:r>
              <a:rPr lang="en-US" sz="1600" dirty="0" err="1" smtClean="0"/>
              <a:t>নাটক</a:t>
            </a:r>
            <a:r>
              <a:rPr lang="en-US" sz="1600" dirty="0" smtClean="0"/>
              <a:t> </a:t>
            </a:r>
            <a:r>
              <a:rPr lang="en-US" sz="1600" dirty="0" err="1" smtClean="0"/>
              <a:t>আর</a:t>
            </a:r>
            <a:r>
              <a:rPr lang="en-US" sz="1600" dirty="0" smtClean="0"/>
              <a:t> </a:t>
            </a:r>
            <a:r>
              <a:rPr lang="en-US" sz="1600" dirty="0" err="1" smtClean="0"/>
              <a:t>কাব্যও</a:t>
            </a:r>
            <a:r>
              <a:rPr lang="en-US" sz="1600" dirty="0" smtClean="0"/>
              <a:t> </a:t>
            </a:r>
            <a:r>
              <a:rPr lang="en-US" sz="1600" dirty="0" err="1" smtClean="0"/>
              <a:t>লিখেছেন</a:t>
            </a:r>
            <a:r>
              <a:rPr lang="en-US" sz="1600" dirty="0" smtClean="0"/>
              <a:t>। </a:t>
            </a:r>
            <a:r>
              <a:rPr lang="en-US" sz="1600" dirty="0" err="1" smtClean="0"/>
              <a:t>সাহিত্যকর্মের</a:t>
            </a:r>
            <a:r>
              <a:rPr lang="en-US" sz="1600" dirty="0" smtClean="0"/>
              <a:t> </a:t>
            </a:r>
            <a:r>
              <a:rPr lang="en-US" sz="1600" dirty="0" err="1" smtClean="0"/>
              <a:t>স্বীকৃতি</a:t>
            </a:r>
            <a:r>
              <a:rPr lang="en-US" sz="1600" dirty="0" smtClean="0"/>
              <a:t> </a:t>
            </a:r>
            <a:r>
              <a:rPr lang="en-US" sz="1600" dirty="0" err="1" smtClean="0"/>
              <a:t>হিসেবে</a:t>
            </a:r>
            <a:r>
              <a:rPr lang="en-US" sz="1600" dirty="0" smtClean="0"/>
              <a:t> </a:t>
            </a:r>
            <a:r>
              <a:rPr lang="en-US" sz="1600" dirty="0" err="1" smtClean="0"/>
              <a:t>তাঁকে</a:t>
            </a:r>
            <a:r>
              <a:rPr lang="en-US" sz="1600" dirty="0" smtClean="0"/>
              <a:t> '</a:t>
            </a:r>
            <a:r>
              <a:rPr lang="en-US" sz="1600" dirty="0" err="1" smtClean="0"/>
              <a:t>পদ্মভূষণ</a:t>
            </a:r>
            <a:r>
              <a:rPr lang="en-US" sz="1600" dirty="0" smtClean="0"/>
              <a:t>' (</a:t>
            </a:r>
            <a:r>
              <a:rPr lang="en-US" sz="1600" dirty="0" err="1" smtClean="0"/>
              <a:t>ভারত</a:t>
            </a:r>
            <a:r>
              <a:rPr lang="en-US" sz="1600" dirty="0" smtClean="0"/>
              <a:t>) </a:t>
            </a:r>
            <a:r>
              <a:rPr lang="en-US" sz="1600" dirty="0" err="1" smtClean="0"/>
              <a:t>উপাধি</a:t>
            </a:r>
            <a:r>
              <a:rPr lang="en-US" sz="1600" dirty="0" smtClean="0"/>
              <a:t> </a:t>
            </a:r>
            <a:r>
              <a:rPr lang="en-US" sz="1600" dirty="0" err="1" smtClean="0"/>
              <a:t>প্রদান</a:t>
            </a:r>
            <a:r>
              <a:rPr lang="en-US" sz="1600" dirty="0" smtClean="0"/>
              <a:t> </a:t>
            </a:r>
            <a:r>
              <a:rPr lang="en-US" sz="1600" dirty="0" err="1" smtClean="0"/>
              <a:t>করা</a:t>
            </a:r>
            <a:r>
              <a:rPr lang="en-US" sz="1600" dirty="0" smtClean="0"/>
              <a:t> </a:t>
            </a:r>
            <a:r>
              <a:rPr lang="en-US" sz="1600" dirty="0" err="1" smtClean="0"/>
              <a:t>হয়</a:t>
            </a:r>
            <a:r>
              <a:rPr lang="en-US" sz="1600" dirty="0" smtClean="0"/>
              <a:t>। ১৯৭৯ </a:t>
            </a:r>
            <a:r>
              <a:rPr lang="en-US" sz="1600" dirty="0" err="1" smtClean="0"/>
              <a:t>খ্রিষ্টাব্দে</a:t>
            </a:r>
            <a:r>
              <a:rPr lang="en-US" sz="1600" dirty="0" smtClean="0"/>
              <a:t> </a:t>
            </a:r>
            <a:r>
              <a:rPr lang="en-US" sz="1600" dirty="0" err="1" smtClean="0"/>
              <a:t>বনফুল</a:t>
            </a:r>
            <a:r>
              <a:rPr lang="en-US" sz="1600" dirty="0" smtClean="0"/>
              <a:t> </a:t>
            </a:r>
            <a:r>
              <a:rPr lang="en-US" sz="1600" dirty="0" err="1" smtClean="0"/>
              <a:t>কলকাতায়</a:t>
            </a:r>
            <a:r>
              <a:rPr lang="en-US" sz="1600" dirty="0" smtClean="0"/>
              <a:t> </a:t>
            </a:r>
            <a:r>
              <a:rPr lang="en-US" sz="1600" dirty="0" err="1" smtClean="0"/>
              <a:t>মৃত্যুবরণ</a:t>
            </a:r>
            <a:r>
              <a:rPr lang="en-US" sz="1600" dirty="0" smtClean="0"/>
              <a:t> </a:t>
            </a:r>
            <a:r>
              <a:rPr lang="en-US" sz="1600" dirty="0" err="1" smtClean="0"/>
              <a:t>করেন</a:t>
            </a:r>
            <a:r>
              <a:rPr lang="en-US" sz="1600" dirty="0" smtClean="0"/>
              <a:t>।</a:t>
            </a:r>
            <a:endParaRPr lang="en-US" sz="1600" dirty="0"/>
          </a:p>
        </p:txBody>
      </p:sp>
      <p:sp>
        <p:nvSpPr>
          <p:cNvPr id="3" name="TextBox 2"/>
          <p:cNvSpPr txBox="1"/>
          <p:nvPr/>
        </p:nvSpPr>
        <p:spPr>
          <a:xfrm>
            <a:off x="3086100" y="508000"/>
            <a:ext cx="4051300" cy="584775"/>
          </a:xfrm>
          <a:prstGeom prst="rect">
            <a:avLst/>
          </a:prstGeom>
          <a:noFill/>
        </p:spPr>
        <p:txBody>
          <a:bodyPr wrap="square" rtlCol="0">
            <a:spAutoFit/>
          </a:bodyPr>
          <a:lstStyle/>
          <a:p>
            <a:r>
              <a:rPr lang="bn-IN" sz="3200" dirty="0" smtClean="0">
                <a:latin typeface="NikoshBAN" panose="02000000000000000000" pitchFamily="2" charset="0"/>
                <a:cs typeface="NikoshBAN" panose="02000000000000000000" pitchFamily="2" charset="0"/>
              </a:rPr>
              <a:t>             লেখক পরিচিতি</a:t>
            </a:r>
            <a:endParaRPr lang="en-US" sz="3200" dirty="0">
              <a:latin typeface="NikoshBAN" panose="02000000000000000000" pitchFamily="2" charset="0"/>
              <a:cs typeface="NikoshBAN" panose="02000000000000000000" pitchFamily="2"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56400" y="1442446"/>
            <a:ext cx="4305300" cy="4080659"/>
          </a:xfrm>
          <a:prstGeom prst="rect">
            <a:avLst/>
          </a:prstGeom>
        </p:spPr>
      </p:pic>
    </p:spTree>
    <p:extLst>
      <p:ext uri="{BB962C8B-B14F-4D97-AF65-F5344CB8AC3E}">
        <p14:creationId xmlns:p14="http://schemas.microsoft.com/office/powerpoint/2010/main" val="344997291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49401" y="1028700"/>
            <a:ext cx="4368799" cy="4616648"/>
          </a:xfrm>
          <a:prstGeom prst="rect">
            <a:avLst/>
          </a:prstGeom>
          <a:noFill/>
        </p:spPr>
        <p:txBody>
          <a:bodyPr wrap="square" rtlCol="0">
            <a:spAutoFit/>
          </a:bodyPr>
          <a:lstStyle/>
          <a:p>
            <a:r>
              <a:rPr lang="as-IN" sz="1400" dirty="0"/>
              <a:t>মা-মরা মেয়ে মিনু। বাবা জন্মের আগেই মারা গেছে। সে মানুষ হচ্ছে এক দূরসম্পর্কের পিসিমার বাড়িতে</a:t>
            </a:r>
            <a:r>
              <a:rPr lang="as-IN" sz="1400" dirty="0" smtClean="0"/>
              <a:t>।</a:t>
            </a:r>
            <a:endParaRPr lang="bn-IN" sz="1400" dirty="0" smtClean="0"/>
          </a:p>
          <a:p>
            <a:r>
              <a:rPr lang="as-IN" sz="1400" dirty="0" smtClean="0"/>
              <a:t> </a:t>
            </a:r>
            <a:r>
              <a:rPr lang="as-IN" sz="1400" dirty="0"/>
              <a:t>বয়স মাত্র দশ, কিন্তু এই বয়সেই সবরকম কাজ করতে পারে সে। সবরকম কাজই করতে হয়</a:t>
            </a:r>
            <a:r>
              <a:rPr lang="as-IN" sz="1400" dirty="0" smtClean="0"/>
              <a:t>।</a:t>
            </a:r>
            <a:endParaRPr lang="bn-IN" sz="1400" dirty="0" smtClean="0"/>
          </a:p>
          <a:p>
            <a:r>
              <a:rPr lang="as-IN" sz="1400" dirty="0" smtClean="0"/>
              <a:t> </a:t>
            </a:r>
            <a:r>
              <a:rPr lang="as-IN" sz="1400" dirty="0"/>
              <a:t>লোকে অবশ্য বলে যোগেন বসাক মহৎ লোক বলেই অনাথা বোবা মেয়েটাকে আশ্রয় দিয়েছেন। মহৎ হয়ে সুবিধাই হয়েছে যোগেন বসাকের</a:t>
            </a:r>
            <a:r>
              <a:rPr lang="as-IN" sz="1400" dirty="0" smtClean="0"/>
              <a:t>।</a:t>
            </a:r>
            <a:endParaRPr lang="bn-IN" sz="1400" dirty="0" smtClean="0"/>
          </a:p>
          <a:p>
            <a:r>
              <a:rPr lang="as-IN" sz="1400" dirty="0" smtClean="0"/>
              <a:t> </a:t>
            </a:r>
            <a:r>
              <a:rPr lang="as-IN" sz="1400" dirty="0"/>
              <a:t>পেটভাতায় এমন সর্বগুণান্বিতা চব্বিশ ঘণ্টার চাকরানি পাওয়া শক্ত হতো তাঁর পক্ষে। বোবা হওয়াতে আরো সুবিধা হয়েছে, নীরবে কাজ করে</a:t>
            </a:r>
            <a:r>
              <a:rPr lang="as-IN" sz="1400" dirty="0" smtClean="0"/>
              <a:t>।</a:t>
            </a:r>
            <a:endParaRPr lang="bn-IN" sz="1400" dirty="0" smtClean="0"/>
          </a:p>
          <a:p>
            <a:r>
              <a:rPr lang="as-IN" sz="1400" dirty="0" smtClean="0"/>
              <a:t>মিনু </a:t>
            </a:r>
            <a:r>
              <a:rPr lang="as-IN" sz="1400" dirty="0"/>
              <a:t>শুধু বোবা নয়, ঈষৎ কালাও। অনেক চেঁচিয়ে বললে, তবে শুনতে পায়। সব কথা শোনার দরকারও হয় না তার। ঠোঁটনাড়া আর</a:t>
            </a:r>
            <a:r>
              <a:rPr lang="as-IN" sz="1400" dirty="0" smtClean="0"/>
              <a:t/>
            </a:r>
            <a:br>
              <a:rPr lang="as-IN" sz="1400" dirty="0" smtClean="0"/>
            </a:br>
            <a:r>
              <a:rPr lang="as-IN" sz="1400" dirty="0"/>
              <a:t>মুখের ভাব দেখেই সব বুঝতে পারে। তাছাড়া তার আর একটা ষষ্ঠ ইন্দ্রিয় আছে যার সাহায্য সে এমন সব জিনিস বুঝতে পারে, </a:t>
            </a:r>
            <a:endParaRPr lang="bn-IN" sz="1400" dirty="0" smtClean="0"/>
          </a:p>
          <a:p>
            <a:r>
              <a:rPr lang="as-IN" sz="1400" dirty="0" smtClean="0"/>
              <a:t>এমন </a:t>
            </a:r>
            <a:r>
              <a:rPr lang="as-IN" sz="1400" dirty="0"/>
              <a:t>সব জিনিস মনে মনে সৃষ্টি করে, সাধারণ বুদ্ধিতে যার মানে হয় না। </a:t>
            </a:r>
            <a:endParaRPr lang="bn-IN" sz="1400" dirty="0" smtClean="0"/>
          </a:p>
          <a:p>
            <a:r>
              <a:rPr lang="as-IN" sz="1400" dirty="0" smtClean="0"/>
              <a:t>মিনুর </a:t>
            </a:r>
            <a:r>
              <a:rPr lang="as-IN" sz="1400" dirty="0"/>
              <a:t>জগৎ চোখের জগৎ, দৃষ্টির ভিতর দিয়েই সৃষ্টিকে গ্রহণ করেছে সে। শুধু গ্রহণ করে নি, নতুন রূপে নতুন রং আরোপ করেছে তাতে।</a:t>
            </a:r>
            <a:endParaRPr lang="en-US" sz="1400" dirty="0"/>
          </a:p>
        </p:txBody>
      </p:sp>
      <p:sp>
        <p:nvSpPr>
          <p:cNvPr id="4" name="Rectangle 3"/>
          <p:cNvSpPr/>
          <p:nvPr/>
        </p:nvSpPr>
        <p:spPr>
          <a:xfrm>
            <a:off x="5303306" y="179169"/>
            <a:ext cx="952505" cy="646331"/>
          </a:xfrm>
          <a:prstGeom prst="rect">
            <a:avLst/>
          </a:prstGeom>
        </p:spPr>
        <p:txBody>
          <a:bodyPr wrap="none">
            <a:spAutoFit/>
          </a:bodyPr>
          <a:lstStyle/>
          <a:p>
            <a:r>
              <a:rPr lang="bn-IN" sz="3600" dirty="0" smtClean="0"/>
              <a:t>মিনু</a:t>
            </a:r>
            <a:endParaRPr lang="en-US" sz="3600" dirty="0"/>
          </a:p>
        </p:txBody>
      </p:sp>
      <p:pic>
        <p:nvPicPr>
          <p:cNvPr id="6" name="Picture 2" descr="Class Six Charu Path-Goddo মিনু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5811" y="1155700"/>
            <a:ext cx="5435600" cy="429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151492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9700" y="3149600"/>
            <a:ext cx="9309100" cy="3785652"/>
          </a:xfrm>
          <a:prstGeom prst="rect">
            <a:avLst/>
          </a:prstGeom>
        </p:spPr>
        <p:txBody>
          <a:bodyPr wrap="square">
            <a:spAutoFit/>
          </a:bodyPr>
          <a:lstStyle/>
          <a:p>
            <a:r>
              <a:rPr lang="as-IN" sz="2000" i="1" dirty="0"/>
              <a:t>মাঝে মাঝে একদৃষ্টে চেয়ে থাকে মিটসেফের চকচকে তালাটার দিকে, আর মনে </a:t>
            </a:r>
            <a:r>
              <a:rPr lang="as-IN" sz="2000" dirty="0"/>
              <a:t>মনে বলে-আ মর, মুখপোড়া সব জিনিস পেটে পুরে বসে আছে। মিনুর আর একটি দৈনন্দিন কর্তব্য আছে। যখন অবসর পায় টুক করে চলে যায় ছাদে। ছাদ থেকে একটা বড় কাঁঠাল গাছ দেখা যায়। কাঁঠাল গাছের মাথার দিক থেকে একটা সরু শুকনো ডাল বেরিয়ে আছে। সেই ডালটার দিকে সাগ্রহে চেয়ে থাকে মিনু। মনে হয় তার সমস্ত অন্তর যেন তার দৃষ্টিপথে বেরিয়ে গিয়ে আশ্রয় করেছে ওই ডালটাকে। এর কারণ আছে। তার জন্মের পূর্বেই তার বাবার মৃত্যু হয়েছিল। বাবাকে সে দেখে নি। অনেকদিন আগে তার মাসিমা তার কানের কাছে চিৎকার করে একটা বিস্ময়কর খবর বলেছিল। তার বাবা নাকি বিদেশ গেছে, অনেক দূর বিদেশ, মিনু বড় হলে তার কাছে ফিরে আসবে, হয়তো তার কোলেই আসবে। মিনু বুঝতে পারে নি ব্যাপারটা ভালো করে। একটা জিনিস কেবল তার মনে গাঁথা হয়ে ছিল, বাবা ফিরে আসবে। কবে আসবে? মিনু কত বড় হলে আসবে? কথাটা মাঝে মাঝে ভাবত সে।</a:t>
            </a:r>
            <a:endParaRPr lang="en-US" sz="20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9200" y="202863"/>
            <a:ext cx="6946900" cy="2946737"/>
          </a:xfrm>
          <a:prstGeom prst="rect">
            <a:avLst/>
          </a:prstGeom>
        </p:spPr>
      </p:pic>
    </p:spTree>
    <p:extLst>
      <p:ext uri="{BB962C8B-B14F-4D97-AF65-F5344CB8AC3E}">
        <p14:creationId xmlns:p14="http://schemas.microsoft.com/office/powerpoint/2010/main" val="762504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41500" y="3721944"/>
            <a:ext cx="8712200" cy="2554545"/>
          </a:xfrm>
          <a:prstGeom prst="rect">
            <a:avLst/>
          </a:prstGeom>
        </p:spPr>
        <p:txBody>
          <a:bodyPr wrap="square">
            <a:spAutoFit/>
          </a:bodyPr>
          <a:lstStyle/>
          <a:p>
            <a:r>
              <a:rPr lang="as-IN" sz="2000" dirty="0">
                <a:solidFill>
                  <a:srgbClr val="343434"/>
                </a:solidFill>
                <a:latin typeface="Hind Siliguri"/>
              </a:rPr>
              <a:t>এমন সময় একদিন একটা ঘটনা ঘটল। সে সেদিনও ছাদে দাঁড়িয়েছিল। দেখতে পেল পাশের বাড়ির টুনুর বাবা এলো বিদেশ থেকে অনেক জিনিসপত্র নিয়ে, আর ঠিক সেই সময়ে তার নজরে পড়ল ঐ সরু ডালটায় একটা হলদে পাখিও এসে বসল। সেইদিন থেকে তার বদ্ধ ধারণা হয়ে গেছে ওই সরু ডালে যেদিন হলদে পাখি এসে আবার বসবে, সেইদিনই তার বাবা আসবে বিদেশ থেকে। তাই ফাঁক পেলেই সে ছাদে ওঠে। কাঁঠাল গাছের ওই সরু ডালটার দিকে চেয়ে থাকে। হলদে পাখি কিন্তু আর এসে বসে না। তবু রোজ একবার ছাদে ওঠে মিনু। এটা তার দৈনন্দিন কর্তব্যের মধ্যে একটা</a:t>
            </a:r>
            <a:r>
              <a:rPr lang="as-IN" sz="2000" dirty="0" smtClean="0">
                <a:solidFill>
                  <a:srgbClr val="343434"/>
                </a:solidFill>
                <a:latin typeface="Hind Siliguri"/>
              </a:rPr>
              <a:t>।</a:t>
            </a:r>
            <a:endParaRPr lang="en-US" sz="20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71800" y="317501"/>
            <a:ext cx="5765800" cy="3187700"/>
          </a:xfrm>
          <a:prstGeom prst="rect">
            <a:avLst/>
          </a:prstGeom>
        </p:spPr>
      </p:pic>
    </p:spTree>
    <p:extLst>
      <p:ext uri="{BB962C8B-B14F-4D97-AF65-F5344CB8AC3E}">
        <p14:creationId xmlns:p14="http://schemas.microsoft.com/office/powerpoint/2010/main" val="346037430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3"/>
                                        </p:tgtEl>
                                        <p:attrNameLst>
                                          <p:attrName>r</p:attrName>
                                        </p:attrNameLst>
                                      </p:cBhvr>
                                    </p:animRot>
                                    <p:animRot by="-240000">
                                      <p:cBhvr>
                                        <p:cTn id="7" dur="200" fill="hold">
                                          <p:stCondLst>
                                            <p:cond delay="200"/>
                                          </p:stCondLst>
                                        </p:cTn>
                                        <p:tgtEl>
                                          <p:spTgt spid="3"/>
                                        </p:tgtEl>
                                        <p:attrNameLst>
                                          <p:attrName>r</p:attrName>
                                        </p:attrNameLst>
                                      </p:cBhvr>
                                    </p:animRot>
                                    <p:animRot by="240000">
                                      <p:cBhvr>
                                        <p:cTn id="8" dur="200" fill="hold">
                                          <p:stCondLst>
                                            <p:cond delay="400"/>
                                          </p:stCondLst>
                                        </p:cTn>
                                        <p:tgtEl>
                                          <p:spTgt spid="3"/>
                                        </p:tgtEl>
                                        <p:attrNameLst>
                                          <p:attrName>r</p:attrName>
                                        </p:attrNameLst>
                                      </p:cBhvr>
                                    </p:animRot>
                                    <p:animRot by="-240000">
                                      <p:cBhvr>
                                        <p:cTn id="9" dur="200" fill="hold">
                                          <p:stCondLst>
                                            <p:cond delay="600"/>
                                          </p:stCondLst>
                                        </p:cTn>
                                        <p:tgtEl>
                                          <p:spTgt spid="3"/>
                                        </p:tgtEl>
                                        <p:attrNameLst>
                                          <p:attrName>r</p:attrName>
                                        </p:attrNameLst>
                                      </p:cBhvr>
                                    </p:animRot>
                                    <p:animRot by="120000">
                                      <p:cBhvr>
                                        <p:cTn id="10" dur="200" fill="hold">
                                          <p:stCondLst>
                                            <p:cond delay="800"/>
                                          </p:stCondLst>
                                        </p:cTn>
                                        <p:tgtEl>
                                          <p:spTgt spid="3"/>
                                        </p:tgtEl>
                                        <p:attrNameLst>
                                          <p:attrName>r</p:attrName>
                                        </p:attrNameLst>
                                      </p:cBhvr>
                                    </p:animRot>
                                  </p:childTnLst>
                                </p:cTn>
                              </p:par>
                              <p:par>
                                <p:cTn id="11" presetID="32" presetClass="emph" presetSubtype="0" fill="hold" grpId="0" nodeType="withEffect">
                                  <p:stCondLst>
                                    <p:cond delay="0"/>
                                  </p:stCondLst>
                                  <p:childTnLst>
                                    <p:animRot by="120000">
                                      <p:cBhvr>
                                        <p:cTn id="12" dur="100" fill="hold">
                                          <p:stCondLst>
                                            <p:cond delay="0"/>
                                          </p:stCondLst>
                                        </p:cTn>
                                        <p:tgtEl>
                                          <p:spTgt spid="2"/>
                                        </p:tgtEl>
                                        <p:attrNameLst>
                                          <p:attrName>r</p:attrName>
                                        </p:attrNameLst>
                                      </p:cBhvr>
                                    </p:animRot>
                                    <p:animRot by="-240000">
                                      <p:cBhvr>
                                        <p:cTn id="13" dur="200" fill="hold">
                                          <p:stCondLst>
                                            <p:cond delay="200"/>
                                          </p:stCondLst>
                                        </p:cTn>
                                        <p:tgtEl>
                                          <p:spTgt spid="2"/>
                                        </p:tgtEl>
                                        <p:attrNameLst>
                                          <p:attrName>r</p:attrName>
                                        </p:attrNameLst>
                                      </p:cBhvr>
                                    </p:animRot>
                                    <p:animRot by="240000">
                                      <p:cBhvr>
                                        <p:cTn id="14" dur="200" fill="hold">
                                          <p:stCondLst>
                                            <p:cond delay="400"/>
                                          </p:stCondLst>
                                        </p:cTn>
                                        <p:tgtEl>
                                          <p:spTgt spid="2"/>
                                        </p:tgtEl>
                                        <p:attrNameLst>
                                          <p:attrName>r</p:attrName>
                                        </p:attrNameLst>
                                      </p:cBhvr>
                                    </p:animRot>
                                    <p:animRot by="-240000">
                                      <p:cBhvr>
                                        <p:cTn id="15" dur="200" fill="hold">
                                          <p:stCondLst>
                                            <p:cond delay="600"/>
                                          </p:stCondLst>
                                        </p:cTn>
                                        <p:tgtEl>
                                          <p:spTgt spid="2"/>
                                        </p:tgtEl>
                                        <p:attrNameLst>
                                          <p:attrName>r</p:attrName>
                                        </p:attrNameLst>
                                      </p:cBhvr>
                                    </p:animRot>
                                    <p:animRot by="120000">
                                      <p:cBhvr>
                                        <p:cTn id="16"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25500" y="1435100"/>
            <a:ext cx="10245112" cy="3139321"/>
          </a:xfrm>
          <a:prstGeom prst="rect">
            <a:avLst/>
          </a:prstGeom>
          <a:noFill/>
        </p:spPr>
        <p:txBody>
          <a:bodyPr wrap="none" rtlCol="0">
            <a:spAutoFit/>
          </a:bodyPr>
          <a:lstStyle/>
          <a:p>
            <a:r>
              <a:rPr lang="bn-IN" sz="3600" dirty="0" smtClean="0">
                <a:solidFill>
                  <a:srgbClr val="FF0000"/>
                </a:solidFill>
                <a:latin typeface="NikoshBAN" panose="02000000000000000000" pitchFamily="2" charset="0"/>
                <a:cs typeface="NikoshBAN" panose="02000000000000000000" pitchFamily="2" charset="0"/>
              </a:rPr>
              <a:t>              </a:t>
            </a:r>
            <a:r>
              <a:rPr lang="en-US" sz="3600" dirty="0" smtClean="0">
                <a:solidFill>
                  <a:srgbClr val="FF0000"/>
                </a:solidFill>
                <a:latin typeface="NikoshBAN" panose="02000000000000000000" pitchFamily="2" charset="0"/>
                <a:cs typeface="NikoshBAN" panose="02000000000000000000" pitchFamily="2" charset="0"/>
              </a:rPr>
              <a:t>                    </a:t>
            </a:r>
            <a:r>
              <a:rPr lang="en-US" sz="3600" dirty="0" err="1" smtClean="0">
                <a:solidFill>
                  <a:srgbClr val="FF0000"/>
                </a:solidFill>
                <a:latin typeface="NikoshBAN" panose="02000000000000000000" pitchFamily="2" charset="0"/>
                <a:cs typeface="NikoshBAN" panose="02000000000000000000" pitchFamily="2" charset="0"/>
              </a:rPr>
              <a:t>দলগত</a:t>
            </a:r>
            <a:r>
              <a:rPr lang="en-US" sz="3600" dirty="0" smtClean="0">
                <a:solidFill>
                  <a:srgbClr val="FF0000"/>
                </a:solidFill>
                <a:latin typeface="NikoshBAN" panose="02000000000000000000" pitchFamily="2" charset="0"/>
                <a:cs typeface="NikoshBAN" panose="02000000000000000000" pitchFamily="2" charset="0"/>
              </a:rPr>
              <a:t> </a:t>
            </a:r>
            <a:r>
              <a:rPr lang="en-US" sz="3600" dirty="0" err="1" smtClean="0">
                <a:solidFill>
                  <a:srgbClr val="FF0000"/>
                </a:solidFill>
                <a:latin typeface="NikoshBAN" panose="02000000000000000000" pitchFamily="2" charset="0"/>
                <a:cs typeface="NikoshBAN" panose="02000000000000000000" pitchFamily="2" charset="0"/>
              </a:rPr>
              <a:t>কাজ</a:t>
            </a:r>
            <a:r>
              <a:rPr lang="en-US" sz="3600" dirty="0" smtClean="0">
                <a:solidFill>
                  <a:srgbClr val="FF0000"/>
                </a:solidFill>
                <a:latin typeface="NikoshBAN" panose="02000000000000000000" pitchFamily="2" charset="0"/>
                <a:cs typeface="NikoshBAN" panose="02000000000000000000" pitchFamily="2" charset="0"/>
              </a:rPr>
              <a:t>   </a:t>
            </a:r>
          </a:p>
          <a:p>
            <a:endParaRPr lang="en-US" sz="3600" dirty="0" smtClean="0">
              <a:solidFill>
                <a:srgbClr val="FF0000"/>
              </a:solidFill>
              <a:latin typeface="NikoshBAN" panose="02000000000000000000" pitchFamily="2" charset="0"/>
              <a:cs typeface="NikoshBAN" panose="02000000000000000000" pitchFamily="2" charset="0"/>
            </a:endParaRPr>
          </a:p>
          <a:p>
            <a:r>
              <a:rPr lang="en-US" sz="2800" dirty="0" smtClean="0">
                <a:solidFill>
                  <a:srgbClr val="FF0000"/>
                </a:solidFill>
                <a:latin typeface="NikoshBAN" panose="02000000000000000000" pitchFamily="2" charset="0"/>
                <a:cs typeface="NikoshBAN" panose="02000000000000000000" pitchFamily="2" charset="0"/>
              </a:rPr>
              <a:t>ক)</a:t>
            </a:r>
            <a:r>
              <a:rPr lang="en-US" sz="2800" dirty="0" err="1" smtClean="0">
                <a:solidFill>
                  <a:srgbClr val="FF0000"/>
                </a:solidFill>
                <a:latin typeface="NikoshBAN" panose="02000000000000000000" pitchFamily="2" charset="0"/>
                <a:cs typeface="NikoshBAN" panose="02000000000000000000" pitchFamily="2" charset="0"/>
              </a:rPr>
              <a:t>মিনু</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কার</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বাড়িতে</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থাকত</a:t>
            </a:r>
            <a:r>
              <a:rPr lang="en-US" sz="2800" dirty="0" smtClean="0">
                <a:solidFill>
                  <a:srgbClr val="FF0000"/>
                </a:solidFill>
                <a:latin typeface="NikoshBAN" panose="02000000000000000000" pitchFamily="2" charset="0"/>
                <a:cs typeface="NikoshBAN" panose="02000000000000000000" pitchFamily="2" charset="0"/>
              </a:rPr>
              <a:t> ?</a:t>
            </a:r>
          </a:p>
          <a:p>
            <a:r>
              <a:rPr lang="en-US" sz="2800" dirty="0" smtClean="0">
                <a:solidFill>
                  <a:srgbClr val="FF0000"/>
                </a:solidFill>
                <a:latin typeface="NikoshBAN" panose="02000000000000000000" pitchFamily="2" charset="0"/>
                <a:cs typeface="NikoshBAN" panose="02000000000000000000" pitchFamily="2" charset="0"/>
              </a:rPr>
              <a:t>খ) </a:t>
            </a:r>
            <a:r>
              <a:rPr lang="en-US" sz="2800" dirty="0" err="1" smtClean="0">
                <a:solidFill>
                  <a:srgbClr val="FF0000"/>
                </a:solidFill>
                <a:latin typeface="NikoshBAN" panose="02000000000000000000" pitchFamily="2" charset="0"/>
                <a:cs typeface="NikoshBAN" panose="02000000000000000000" pitchFamily="2" charset="0"/>
              </a:rPr>
              <a:t>মিনুর</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সই</a:t>
            </a:r>
            <a:r>
              <a:rPr lang="en-US" sz="2800" dirty="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কে</a:t>
            </a:r>
            <a:r>
              <a:rPr lang="en-US" sz="2800" dirty="0" smtClean="0">
                <a:solidFill>
                  <a:srgbClr val="FF0000"/>
                </a:solidFill>
                <a:latin typeface="NikoshBAN" panose="02000000000000000000" pitchFamily="2" charset="0"/>
                <a:cs typeface="NikoshBAN" panose="02000000000000000000" pitchFamily="2" charset="0"/>
              </a:rPr>
              <a:t> ?</a:t>
            </a:r>
          </a:p>
          <a:p>
            <a:r>
              <a:rPr lang="en-US" sz="2800" dirty="0" smtClean="0">
                <a:solidFill>
                  <a:srgbClr val="FF0000"/>
                </a:solidFill>
                <a:latin typeface="NikoshBAN" panose="02000000000000000000" pitchFamily="2" charset="0"/>
                <a:cs typeface="NikoshBAN" panose="02000000000000000000" pitchFamily="2" charset="0"/>
              </a:rPr>
              <a:t>গ)‘</a:t>
            </a:r>
            <a:r>
              <a:rPr lang="en-US" sz="2800" dirty="0" err="1" smtClean="0">
                <a:solidFill>
                  <a:srgbClr val="FF0000"/>
                </a:solidFill>
                <a:latin typeface="NikoshBAN" panose="02000000000000000000" pitchFamily="2" charset="0"/>
                <a:cs typeface="NikoshBAN" panose="02000000000000000000" pitchFamily="2" charset="0"/>
              </a:rPr>
              <a:t>মিনুর</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বাবা</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অনেক</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দূর</a:t>
            </a:r>
            <a:r>
              <a:rPr lang="en-US" sz="2800" dirty="0" smtClean="0">
                <a:latin typeface="NikoshBAN" panose="02000000000000000000" pitchFamily="2" charset="0"/>
                <a:cs typeface="NikoshBAN" panose="02000000000000000000" pitchFamily="2" charset="0"/>
              </a:rPr>
              <a:t> </a:t>
            </a:r>
            <a:r>
              <a:rPr lang="en-US" sz="2800" dirty="0" err="1" smtClean="0">
                <a:latin typeface="NikoshBAN" panose="02000000000000000000" pitchFamily="2" charset="0"/>
                <a:cs typeface="NikoshBAN" panose="02000000000000000000" pitchFamily="2" charset="0"/>
              </a:rPr>
              <a:t>বিদে</a:t>
            </a:r>
            <a:r>
              <a:rPr lang="bn-IN" sz="2800" dirty="0" smtClean="0">
                <a:latin typeface="NikoshBAN" panose="02000000000000000000" pitchFamily="2" charset="0"/>
                <a:cs typeface="NikoshBAN" panose="02000000000000000000" pitchFamily="2" charset="0"/>
              </a:rPr>
              <a:t>শে’</a:t>
            </a:r>
            <a:r>
              <a:rPr lang="en-US" sz="2800" dirty="0" smtClean="0">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আছে</a:t>
            </a:r>
            <a:r>
              <a:rPr lang="en-US" sz="2800" dirty="0" smtClean="0">
                <a:solidFill>
                  <a:srgbClr val="FF0000"/>
                </a:solidFill>
                <a:latin typeface="NikoshBAN" panose="02000000000000000000" pitchFamily="2" charset="0"/>
                <a:cs typeface="NikoshBAN" panose="02000000000000000000" pitchFamily="2" charset="0"/>
              </a:rPr>
              <a:t>’</a:t>
            </a:r>
            <a:r>
              <a:rPr lang="bn-IN" sz="2800" dirty="0" smtClean="0">
                <a:solidFill>
                  <a:srgbClr val="FF0000"/>
                </a:solidFill>
                <a:latin typeface="NikoshBAN" panose="02000000000000000000" pitchFamily="2" charset="0"/>
                <a:cs typeface="NikoshBAN" panose="02000000000000000000" pitchFamily="2" charset="0"/>
              </a:rPr>
              <a:t> – দূর বিদেশে বলতে </a:t>
            </a:r>
            <a:r>
              <a:rPr lang="en-US" sz="2800" dirty="0" err="1" smtClean="0">
                <a:solidFill>
                  <a:srgbClr val="FF0000"/>
                </a:solidFill>
                <a:latin typeface="NikoshBAN" panose="02000000000000000000" pitchFamily="2" charset="0"/>
                <a:cs typeface="NikoshBAN" panose="02000000000000000000" pitchFamily="2" charset="0"/>
              </a:rPr>
              <a:t>কোন</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দেশকে</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বুঝানো</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হয়েছে</a:t>
            </a:r>
            <a:r>
              <a:rPr lang="en-US" sz="2800" dirty="0" smtClean="0">
                <a:solidFill>
                  <a:srgbClr val="FF0000"/>
                </a:solidFill>
                <a:latin typeface="NikoshBAN" panose="02000000000000000000" pitchFamily="2" charset="0"/>
                <a:cs typeface="NikoshBAN" panose="02000000000000000000" pitchFamily="2" charset="0"/>
              </a:rPr>
              <a:t>?</a:t>
            </a:r>
          </a:p>
          <a:p>
            <a:r>
              <a:rPr lang="en-US" sz="2800" dirty="0" smtClean="0">
                <a:solidFill>
                  <a:srgbClr val="FF0000"/>
                </a:solidFill>
                <a:latin typeface="NikoshBAN" panose="02000000000000000000" pitchFamily="2" charset="0"/>
                <a:cs typeface="NikoshBAN" panose="02000000000000000000" pitchFamily="2" charset="0"/>
              </a:rPr>
              <a:t>ঘ)</a:t>
            </a:r>
            <a:r>
              <a:rPr lang="en-US" sz="2800" dirty="0" err="1" smtClean="0">
                <a:solidFill>
                  <a:srgbClr val="FF0000"/>
                </a:solidFill>
                <a:latin typeface="NikoshBAN" panose="02000000000000000000" pitchFamily="2" charset="0"/>
                <a:cs typeface="NikoshBAN" panose="02000000000000000000" pitchFamily="2" charset="0"/>
              </a:rPr>
              <a:t>ষষ্ঠ</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ইন্দ্রিয়</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বলতে</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কী</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বুঝানো</a:t>
            </a:r>
            <a:r>
              <a:rPr lang="en-US" sz="2800" dirty="0" smtClean="0">
                <a:solidFill>
                  <a:srgbClr val="FF0000"/>
                </a:solidFill>
                <a:latin typeface="NikoshBAN" panose="02000000000000000000" pitchFamily="2" charset="0"/>
                <a:cs typeface="NikoshBAN" panose="02000000000000000000" pitchFamily="2" charset="0"/>
              </a:rPr>
              <a:t> </a:t>
            </a:r>
            <a:r>
              <a:rPr lang="en-US" sz="2800" dirty="0" err="1" smtClean="0">
                <a:solidFill>
                  <a:srgbClr val="FF0000"/>
                </a:solidFill>
                <a:latin typeface="NikoshBAN" panose="02000000000000000000" pitchFamily="2" charset="0"/>
                <a:cs typeface="NikoshBAN" panose="02000000000000000000" pitchFamily="2" charset="0"/>
              </a:rPr>
              <a:t>হয়েছে</a:t>
            </a:r>
            <a:r>
              <a:rPr lang="en-US" sz="2800" dirty="0" smtClean="0">
                <a:solidFill>
                  <a:srgbClr val="FF0000"/>
                </a:solidFill>
                <a:latin typeface="NikoshBAN" panose="02000000000000000000" pitchFamily="2" charset="0"/>
                <a:cs typeface="NikoshBAN" panose="02000000000000000000" pitchFamily="2" charset="0"/>
              </a:rPr>
              <a:t>?</a:t>
            </a:r>
            <a:r>
              <a:rPr lang="bn-IN" sz="2800" dirty="0" smtClean="0">
                <a:solidFill>
                  <a:srgbClr val="FF0000"/>
                </a:solidFill>
                <a:latin typeface="NikoshBAN" panose="02000000000000000000" pitchFamily="2" charset="0"/>
                <a:cs typeface="NikoshBAN" panose="02000000000000000000" pitchFamily="2" charset="0"/>
              </a:rPr>
              <a:t>                        </a:t>
            </a:r>
            <a:r>
              <a:rPr lang="en-US" sz="2800" dirty="0" smtClean="0">
                <a:solidFill>
                  <a:srgbClr val="FF0000"/>
                </a:solidFill>
                <a:latin typeface="NikoshBAN" panose="02000000000000000000" pitchFamily="2" charset="0"/>
                <a:cs typeface="NikoshBAN" panose="02000000000000000000" pitchFamily="2" charset="0"/>
              </a:rPr>
              <a:t> </a:t>
            </a:r>
            <a:endParaRPr lang="as-IN" sz="2000" dirty="0"/>
          </a:p>
          <a:p>
            <a:endParaRPr lang="en-US" sz="14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48313587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327</TotalTime>
  <Words>665</Words>
  <Application>Microsoft Office PowerPoint</Application>
  <PresentationFormat>Widescreen</PresentationFormat>
  <Paragraphs>45</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Century Gothic</vt:lpstr>
      <vt:lpstr>Hind Siliguri</vt:lpstr>
      <vt:lpstr>NikoshBAN</vt:lpstr>
      <vt:lpstr>Vrinda</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 COMPUTER</dc:creator>
  <cp:lastModifiedBy>MY COMPUTER</cp:lastModifiedBy>
  <cp:revision>36</cp:revision>
  <dcterms:created xsi:type="dcterms:W3CDTF">2025-01-28T08:05:20Z</dcterms:created>
  <dcterms:modified xsi:type="dcterms:W3CDTF">2025-01-30T09:53:27Z</dcterms:modified>
</cp:coreProperties>
</file>