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9"/>
  </p:notesMasterIdLst>
  <p:sldIdLst>
    <p:sldId id="260" r:id="rId2"/>
    <p:sldId id="261" r:id="rId3"/>
    <p:sldId id="262" r:id="rId4"/>
    <p:sldId id="271" r:id="rId5"/>
    <p:sldId id="275" r:id="rId6"/>
    <p:sldId id="274" r:id="rId7"/>
    <p:sldId id="276" r:id="rId8"/>
    <p:sldId id="291" r:id="rId9"/>
    <p:sldId id="286" r:id="rId10"/>
    <p:sldId id="287" r:id="rId11"/>
    <p:sldId id="290" r:id="rId12"/>
    <p:sldId id="288" r:id="rId13"/>
    <p:sldId id="272" r:id="rId14"/>
    <p:sldId id="278" r:id="rId15"/>
    <p:sldId id="279" r:id="rId16"/>
    <p:sldId id="281" r:id="rId17"/>
    <p:sldId id="280" r:id="rId18"/>
    <p:sldId id="282" r:id="rId19"/>
    <p:sldId id="283" r:id="rId20"/>
    <p:sldId id="284" r:id="rId21"/>
    <p:sldId id="273" r:id="rId22"/>
    <p:sldId id="265" r:id="rId23"/>
    <p:sldId id="266" r:id="rId24"/>
    <p:sldId id="267" r:id="rId25"/>
    <p:sldId id="285" r:id="rId26"/>
    <p:sldId id="277" r:id="rId27"/>
    <p:sldId id="26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677A28-5367-4CF0-8C64-14D1A150DF17}">
          <p14:sldIdLst>
            <p14:sldId id="260"/>
            <p14:sldId id="261"/>
            <p14:sldId id="262"/>
            <p14:sldId id="271"/>
            <p14:sldId id="275"/>
            <p14:sldId id="274"/>
            <p14:sldId id="276"/>
            <p14:sldId id="291"/>
            <p14:sldId id="286"/>
            <p14:sldId id="287"/>
            <p14:sldId id="290"/>
            <p14:sldId id="288"/>
            <p14:sldId id="272"/>
            <p14:sldId id="278"/>
            <p14:sldId id="279"/>
            <p14:sldId id="281"/>
            <p14:sldId id="280"/>
            <p14:sldId id="282"/>
            <p14:sldId id="283"/>
            <p14:sldId id="284"/>
            <p14:sldId id="273"/>
          </p14:sldIdLst>
        </p14:section>
        <p14:section name="Untitled Section" id="{DBBF3AA9-243A-41AE-A78A-A8AFBD19DEFA}">
          <p14:sldIdLst>
            <p14:sldId id="265"/>
            <p14:sldId id="266"/>
            <p14:sldId id="267"/>
            <p14:sldId id="285"/>
            <p14:sldId id="277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419" autoAdjust="0"/>
  </p:normalViewPr>
  <p:slideViewPr>
    <p:cSldViewPr>
      <p:cViewPr>
        <p:scale>
          <a:sx n="75" d="100"/>
          <a:sy n="75" d="100"/>
        </p:scale>
        <p:origin x="-12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16AE4-BEF6-437A-967C-4A2D33635C0F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3828C-1179-4713-BDCF-1E836C03F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0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23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2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mailto:ayeasin564@Gam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287099" y="6896100"/>
            <a:ext cx="366602" cy="3429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1371600" cy="647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1"/>
            <a:ext cx="8915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মোঃ ইয়াছিন আলী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সহকারি শিক্ষক (গণিত)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খাদিজা খাতূন ইসলামিয়া আলিম মাদ্রাসা মোস্তফাপুর                                   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E-mail 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hlinkClick r:id="rId2"/>
              </a:rPr>
              <a:t>ayeasin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  <a:hlinkClick r:id="rId2"/>
              </a:rPr>
              <a:t>564@Gamil.com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মোবাইল নং ০১৭২৪১২১৭৫৪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1143000"/>
            <a:ext cx="2260600" cy="21608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04800"/>
            <a:ext cx="2362200" cy="51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537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8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371600"/>
            <a:ext cx="4267201" cy="3450696"/>
          </a:xfrm>
        </p:spPr>
        <p:txBody>
          <a:bodyPr>
            <a:normAutofit fontScale="925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সু্ত্রাবলী সংকান্ত আলোচনা ৩য়  অধ্যায়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শ্রেণিঃ -10ম ও ৯ম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বিষয়ঃ গণিত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4191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057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8839200" cy="5562600"/>
          </a:xfrm>
        </p:spPr>
      </p:pic>
    </p:spTree>
    <p:extLst>
      <p:ext uri="{BB962C8B-B14F-4D97-AF65-F5344CB8AC3E}">
        <p14:creationId xmlns:p14="http://schemas.microsoft.com/office/powerpoint/2010/main" val="405832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8991600" cy="5181600"/>
          </a:xfrm>
        </p:spPr>
      </p:pic>
    </p:spTree>
    <p:extLst>
      <p:ext uri="{BB962C8B-B14F-4D97-AF65-F5344CB8AC3E}">
        <p14:creationId xmlns:p14="http://schemas.microsoft.com/office/powerpoint/2010/main" val="35818901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ঘোষনা : আজকের পাঠ সু্ত্রের সাহায্যে মান নির্ণয়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8991600" cy="4267200"/>
          </a:xfrm>
        </p:spPr>
      </p:pic>
    </p:spTree>
    <p:extLst>
      <p:ext uri="{BB962C8B-B14F-4D97-AF65-F5344CB8AC3E}">
        <p14:creationId xmlns:p14="http://schemas.microsoft.com/office/powerpoint/2010/main" val="464250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16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শিক্ষাথীরা পাঠ শেষে  সুত্রাবলী সর্ম্পকে জানতে পারবে 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মান নির্ণয়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 বর্গ নির্ণয় করতে পারবে ।</a:t>
            </a:r>
          </a:p>
          <a:p>
            <a:pPr marL="457200" indent="-457200"/>
            <a:r>
              <a:rPr lang="en-US" sz="4000" dirty="0">
                <a:latin typeface="NikoshBAN" pitchFamily="2" charset="0"/>
                <a:cs typeface="NikoshBAN" pitchFamily="2" charset="0"/>
              </a:rPr>
              <a:t>সুত্রের সাহায্যে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ঘন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নির্ণয় করতে 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3227923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উদ্দিপক  নিচে দেওয়া হলো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66800"/>
                <a:ext cx="7520940" cy="3962400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20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ক.প্রমাণ কর যে p =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/>
                        <a:cs typeface="NikoshBAN" pitchFamily="2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3600" b="1" i="1" smtClean="0">
                            <a:latin typeface="Cambria Math"/>
                            <a:cs typeface="NikoshBAN" pitchFamily="2" charset="0"/>
                          </a:rPr>
                          <m:t>𝟑</m:t>
                        </m:r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  <m:r>
                      <a:rPr lang="en-US" sz="3600" i="1" dirty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r>
                      <a:rPr lang="en-US" sz="36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খ. P-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এর মান কর  । </a:t>
                </a: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গ.প্রমাণ কর যে ,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.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1" i="1" dirty="0" smtClean="0">
                        <a:latin typeface="Cambria Math"/>
                        <a:cs typeface="NikoshBAN" pitchFamily="2" charset="0"/>
                      </a:rPr>
                      <m:t>−</m:t>
                    </m:r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64</m:t>
                        </m:r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   </m:t>
                        </m:r>
                      </m:num>
                      <m:den>
                        <m:sSup>
                          <m:sSupPr>
                            <m:ctrlPr>
                              <a:rPr lang="en-US" sz="36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8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4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44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4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66800"/>
                <a:ext cx="7520940" cy="3962400"/>
              </a:xfrm>
              <a:blipFill rotWithShape="1">
                <a:blip r:embed="rId3"/>
                <a:stretch>
                  <a:fillRect l="-2514" t="-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903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উদ্দিপক  এর সমাধান  দেওয়া হলো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2960" y="1100628"/>
                <a:ext cx="7520940" cy="3852372"/>
              </a:xfrm>
            </p:spPr>
            <p:txBody>
              <a:bodyPr>
                <a:noAutofit/>
              </a:bodyPr>
              <a:lstStyle/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ক.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20</m:t>
                    </m:r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cs typeface="NikoshBAN" pitchFamily="2" charset="0"/>
                  </a:rPr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 smtClean="0">
                    <a:cs typeface="NikoshBAN" pitchFamily="2" charset="0"/>
                  </a:rPr>
                  <a:t>   =20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+8</m:t>
                    </m:r>
                  </m:oMath>
                </a14:m>
                <a:r>
                  <a:rPr lang="en-US" sz="24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𝟔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=  12+</a:t>
                </a:r>
                <a:r>
                  <a:rPr lang="en-US" sz="2400" dirty="0" smtClean="0">
                    <a:cs typeface="NikoshBAN" pitchFamily="2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𝟗𝟎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+8 </a:t>
                </a: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dirty="0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dirty="0" smtClean="0">
                                <a:latin typeface="Cambria Math"/>
                                <a:cs typeface="Times New Roman" pitchFamily="18" charset="0"/>
                              </a:rPr>
                              <m:t>12)</m:t>
                            </m:r>
                          </m:e>
                        </m:rad>
                      </m:e>
                      <m:sup>
                        <m: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cs typeface="NikoshBAN" pitchFamily="2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</m:e>
                    </m:rad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1" i="1" smtClean="0">
                                    <a:latin typeface="Cambria Math"/>
                                    <a:cs typeface="NikoshBAN" pitchFamily="2" charset="0"/>
                                  </a:rPr>
                                  <m:t>𝟖</m:t>
                                </m:r>
                                <m:r>
                                  <a:rPr lang="en-US" sz="24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  <m:r>
                              <a:rPr lang="en-US" sz="2400" b="0" i="1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e>
                      <m:sup/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12)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+8.</a:t>
                </a:r>
                <a:r>
                  <a:rPr lang="en-US" sz="24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.</a:t>
                </a:r>
                <a:r>
                  <a:rPr lang="en-US" sz="2400" dirty="0" smtClean="0">
                    <a:cs typeface="NikoshBAN" pitchFamily="2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+(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 smtClean="0">
                                <a:latin typeface="Cambria Math"/>
                                <a:cs typeface="NikoshBAN" pitchFamily="2" charset="0"/>
                              </a:rPr>
                              <m:t>𝟖</m:t>
                            </m:r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=(2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+2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𝟐</m:t>
                            </m:r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P       =  (2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r>
                  <a:rPr lang="en-US" sz="2400" dirty="0">
                    <a:cs typeface="NikoshBAN" pitchFamily="2" charset="0"/>
                  </a:rPr>
                  <a:t>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cs typeface="NikoshBAN" pitchFamily="2" charset="0"/>
                  </a:rPr>
                  <a:t>)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প্রমাণিত )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960" y="1100628"/>
                <a:ext cx="7520940" cy="3852372"/>
              </a:xfrm>
              <a:blipFill rotWithShape="1">
                <a:blip r:embed="rId2"/>
                <a:stretch>
                  <a:fillRect l="-2431" t="-2373" b="-4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1844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sz="3200" dirty="0" smtClean="0">
                    <a:cs typeface="NikoshBAN" pitchFamily="2" charset="0"/>
                  </a:rPr>
                  <a:t>খ.P</a:t>
                </a:r>
                <a14:m>
                  <m:oMath xmlns:m="http://schemas.openxmlformats.org/officeDocument/2006/math">
                    <m:r>
                      <a:rPr lang="en-US" sz="5200" i="1">
                        <a:latin typeface="Cambria Math"/>
                        <a:cs typeface="NikoshBAN" pitchFamily="2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3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300" b="1" i="1" smtClean="0">
                            <a:latin typeface="Cambria Math"/>
                            <a:cs typeface="NikoshBAN" pitchFamily="2" charset="0"/>
                          </a:rPr>
                          <m:t>𝟏𝟐</m:t>
                        </m:r>
                      </m:e>
                    </m:rad>
                    <m:r>
                      <a:rPr lang="en-US" sz="5200" i="1">
                        <a:latin typeface="Cambria Math"/>
                        <a:cs typeface="NikoshBAN" pitchFamily="2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𝟖</m:t>
                        </m:r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3200" dirty="0" smtClean="0">
                  <a:cs typeface="NikoshBAN" pitchFamily="2" charset="0"/>
                </a:endParaRP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</m:t>
                            </m:r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𝟐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</m:e>
                        </m:rad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</m:t>
                            </m:r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𝟐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)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</m:t>
                            </m:r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𝟐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</m:t>
                            </m:r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𝟐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1</m:t>
                            </m:r>
                            <m:r>
                              <a:rPr lang="en-US" sz="4000" b="1" i="1" smtClean="0">
                                <a:latin typeface="Cambria Math"/>
                                <a:cs typeface="NikoshBAN" pitchFamily="2" charset="0"/>
                              </a:rPr>
                              <m:t>𝟐</m:t>
                            </m:r>
                            <m: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40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40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b="0" i="1" smtClean="0">
                                    <a:latin typeface="Cambria Math"/>
                                    <a:cs typeface="NikoshBAN" pitchFamily="2" charset="0"/>
                                  </a:rPr>
                                  <m:t>1</m:t>
                                </m:r>
                                <m:r>
                                  <a:rPr lang="en-US" sz="4000" b="1" i="1" smtClean="0">
                                    <a:latin typeface="Cambria Math"/>
                                    <a:cs typeface="NikoshBAN" pitchFamily="2" charset="0"/>
                                  </a:rPr>
                                  <m:t>𝟐</m:t>
                                </m:r>
                                <m:r>
                                  <a:rPr lang="en-US" sz="40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400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−(</m:t>
                        </m:r>
                        <m:sSup>
                          <m:sSupPr>
                            <m:ctrlP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32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b="0" i="1" smtClean="0">
                                    <a:latin typeface="Cambria Math"/>
                                    <a:cs typeface="NikoshBAN" pitchFamily="2" charset="0"/>
                                  </a:rPr>
                                  <m:t>8</m:t>
                                </m:r>
                                <m:r>
                                  <a:rPr lang="en-US" sz="3200" b="0" i="1" smtClean="0">
                                    <a:latin typeface="Cambria Math"/>
                                    <a:cs typeface="NikoshBAN" pitchFamily="2" charset="0"/>
                                  </a:rPr>
                                  <m:t>)</m:t>
                                </m:r>
                                <m:r>
                                  <a:rPr lang="en-US" sz="32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12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−</m:t>
                            </m:r>
                          </m:e>
                        </m:rad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12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1312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/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𝟏𝟐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𝟖</m:t>
                        </m:r>
                      </m:e>
                    </m:rad>
                  </m:oMath>
                </a14:m>
                <a:r>
                  <a:rPr lang="en-US" sz="3200" b="1" dirty="0" smtClean="0">
                    <a:latin typeface="Times New Roman" pitchFamily="18" charset="0"/>
                    <a:cs typeface="NikoshBAN" pitchFamily="2" charset="0"/>
                  </a:rPr>
                  <a:t> </a:t>
                </a:r>
              </a:p>
              <a:p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               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=  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Ans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. </a:t>
                </a: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     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97306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2960" y="914400"/>
                <a:ext cx="7520940" cy="3766077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গ .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2800" dirty="0">
                    <a:cs typeface="NikoshBAN" pitchFamily="2" charset="0"/>
                  </a:rPr>
                  <a:t>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 smtClean="0">
                    <a:cs typeface="NikoshBAN" pitchFamily="2" charset="0"/>
                  </a:rPr>
                  <a:t> L.H.s.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64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=(</a:t>
                </a:r>
                <a:r>
                  <a:rPr lang="en-US" sz="28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800" b="0" i="0" dirty="0" smtClean="0">
                            <a:latin typeface="Cambria Math"/>
                            <a:cs typeface="NikoshBAN" pitchFamily="2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sz="2800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800" i="1">
                                <a:latin typeface="Cambria Math"/>
                                <a:cs typeface="NikoshBAN" pitchFamily="2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r>
                      <a:rPr lang="en-US" sz="28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 </m:t>
                    </m:r>
                  </m:oMath>
                </a14:m>
                <a:r>
                  <a:rPr lang="en-US" sz="2800" dirty="0" smtClean="0"/>
                  <a:t>3.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(p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 smtClean="0"/>
                  <a:t>)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               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=(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  <m:rad>
                          <m:radPr>
                            <m:degHide m:val="on"/>
                            <m:ctrlPr>
                              <a:rPr lang="en-US" sz="28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  <a:cs typeface="NikoshBAN" pitchFamily="2" charset="0"/>
                              </a:rPr>
                              <m:t>𝟐</m:t>
                            </m:r>
                            <m:r>
                              <a:rPr lang="en-US" sz="28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2000" b="1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1" i="1" smtClean="0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dirty="0" smtClean="0"/>
                  <a:t>  --- 12.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                =64.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800" dirty="0" smtClean="0"/>
                  <a:t> ---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/>
                        <a:cs typeface="NikoshBAN" pitchFamily="2" charset="0"/>
                      </a:rPr>
                      <m:t>𝟒</m:t>
                    </m:r>
                    <m:r>
                      <a:rPr lang="en-US" sz="2800" b="1" i="1" smtClean="0">
                        <a:latin typeface="Cambria Math"/>
                        <a:cs typeface="NikoshBAN" pitchFamily="2" charset="0"/>
                      </a:rPr>
                      <m:t>𝟖</m:t>
                    </m:r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                =128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800" dirty="0" smtClean="0"/>
                  <a:t> 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-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  <a:cs typeface="NikoshBAN" pitchFamily="2" charset="0"/>
                      </a:rPr>
                      <m:t>𝟒𝟖</m:t>
                    </m:r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1" i="1" smtClean="0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</m:e>
                    </m:rad>
                  </m:oMath>
                </a14:m>
                <a:r>
                  <a:rPr lang="en-US" sz="2800" dirty="0" smtClean="0"/>
                  <a:t>   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               =80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800" dirty="0" smtClean="0"/>
                  <a:t>  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proved</a:t>
                </a:r>
                <a:endParaRPr lang="en-US" sz="2800" dirty="0" smtClean="0"/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</a:t>
                </a:r>
                <a:endParaRPr lang="en-US" sz="2800" dirty="0"/>
              </a:p>
              <a:p>
                <a:endParaRPr lang="en-US" sz="2800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960" y="914400"/>
                <a:ext cx="7520940" cy="3766077"/>
              </a:xfrm>
              <a:blipFill rotWithShape="1">
                <a:blip r:embed="rId2"/>
                <a:stretch>
                  <a:fillRect l="-972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196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কর: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66118"/>
            <a:ext cx="8991599" cy="2986881"/>
          </a:xfrm>
        </p:spPr>
      </p:pic>
    </p:spTree>
    <p:extLst>
      <p:ext uri="{BB962C8B-B14F-4D97-AF65-F5344CB8AC3E}">
        <p14:creationId xmlns:p14="http://schemas.microsoft.com/office/powerpoint/2010/main" val="3206914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3600" dirty="0" smtClean="0"/>
                  <a:t>ক. X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b="0" i="0" dirty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6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sz="3600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3600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36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600" i="1" dirty="0">
                            <a:latin typeface="Cambria Math"/>
                          </a:rPr>
                        </m:ctrlPr>
                      </m:radPr>
                      <m:deg/>
                      <m:e>
                        <m:eqArr>
                          <m:eqArrPr>
                            <m:ctrlPr>
                              <a:rPr lang="en-US" sz="3600" i="1" dirty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3600" i="1" dirty="0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sz="3600" b="0" i="1" dirty="0" smtClean="0">
                                <a:latin typeface="Cambria Math"/>
                              </a:rPr>
                              <m:t>3</m:t>
                            </m:r>
                          </m:e>
                        </m:eqArr>
                      </m:e>
                    </m:rad>
                  </m:oMath>
                </a14:m>
                <a:endParaRPr lang="en-US" sz="3600" dirty="0" smtClean="0"/>
              </a:p>
              <a:p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dirty="0" smtClean="0">
                        <a:latin typeface="Cambria Math"/>
                      </a:rPr>
                      <m:t>−</m:t>
                    </m:r>
                    <m:r>
                      <a:rPr lang="en-US" sz="3600" b="0" i="1" dirty="0" smtClean="0">
                        <a:latin typeface="Cambria Math"/>
                      </a:rPr>
                      <m:t>1</m:t>
                    </m:r>
                    <m:r>
                      <a:rPr lang="en-US" sz="3600" b="0" i="1" dirty="0" smtClean="0">
                        <a:latin typeface="Cambria Math"/>
                      </a:rPr>
                      <m:t>=</m:t>
                    </m:r>
                    <m:r>
                      <a:rPr lang="en-US" sz="3600" b="0" i="1" dirty="0" smtClean="0">
                        <a:latin typeface="Cambria Math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sz="3600" b="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36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 dirty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3600" dirty="0" smtClean="0"/>
                  <a:t> x =1 [ proved]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1" b="-9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359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 smtClean="0"/>
                  <a:t>খ. </a:t>
                </a:r>
                <a:r>
                  <a:rPr lang="en-US" sz="2400" dirty="0"/>
                  <a:t>X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 dirty="0">
                            <a:latin typeface="Cambria Math"/>
                          </a:rPr>
                          <m:t> </m:t>
                        </m:r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/>
                          </a:rPr>
                          <m:t> )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+4.x.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+4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= 3+4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 =7</a:t>
                </a:r>
              </a:p>
              <a:p>
                <a:r>
                  <a:rPr lang="en-US" sz="2400" dirty="0" smtClean="0"/>
                  <a:t>X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 dirty="0">
                            <a:latin typeface="Cambria Math"/>
                          </a:rPr>
                          <m:t> 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400" dirty="0" smtClean="0"/>
                  <a:t>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120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L,H.S =23.(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 )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=  23{(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 smtClean="0"/>
                  <a:t>}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=23.{(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=23.(7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400" dirty="0" smtClean="0"/>
                  <a:t>2)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= 23.5   </a:t>
                </a:r>
              </a:p>
              <a:p>
                <a:r>
                  <a:rPr lang="en-US" sz="2400" dirty="0" smtClean="0"/>
                  <a:t>          =115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195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 R .H.s 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2800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8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/>
                  <a:t>R .H.s </a:t>
                </a:r>
                <a:r>
                  <a:rPr lang="en-US" sz="2800" dirty="0" smtClean="0"/>
                  <a:t> =5.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dirty="0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)</a:t>
                </a:r>
              </a:p>
              <a:p>
                <a:r>
                  <a:rPr lang="en-US" sz="2800" dirty="0" smtClean="0"/>
                  <a:t> 5.{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8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8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}= 5{(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dirty="0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28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sz="2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sz="2800" b="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}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 5.[{(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.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.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800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28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800" dirty="0" smtClean="0"/>
                  <a:t>2]</a:t>
                </a:r>
              </a:p>
              <a:p>
                <a:r>
                  <a:rPr lang="en-US" sz="2800" dirty="0" smtClean="0"/>
                  <a:t>= 5[{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}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21" b="-3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978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= 5[{7-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/>
                  <a:t>}-2]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=5[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5</m:t>
                        </m:r>
                        <m:r>
                          <a:rPr lang="en-US" sz="2800" b="0" i="1" smtClean="0">
                            <a:latin typeface="Cambria Math"/>
                          </a:rPr>
                          <m:t>]</m:t>
                        </m:r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/>
                  <a:t>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=5.[25-2]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=5.23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=115 </a:t>
                </a:r>
              </a:p>
              <a:p>
                <a:r>
                  <a:rPr lang="en-US" sz="2800" dirty="0"/>
                  <a:t>L</a:t>
                </a:r>
                <a:r>
                  <a:rPr lang="en-US" sz="2800" dirty="0" smtClean="0"/>
                  <a:t>.H.S = R.H.s [proved]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21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124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 smtClean="0"/>
                  <a:t>সমাধান</a:t>
                </a:r>
                <a:r>
                  <a:rPr lang="en-US" sz="1800" dirty="0"/>
                  <a:t>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sz="14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1800" dirty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 dirty="0"/>
                  <a:t>)</a:t>
                </a:r>
                <a:r>
                  <a:rPr lang="en-US" sz="1800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)</m:t>
                            </m:r>
                          </m:sup>
                        </m:sSup>
                      </m:e>
                      <m:sup>
                        <m:r>
                          <a:rPr lang="en-US" sz="18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1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 smtClean="0"/>
              </a:p>
              <a:p>
                <a:r>
                  <a:rPr lang="en-US" sz="1800" dirty="0"/>
                  <a:t> </a:t>
                </a:r>
                <a:r>
                  <a:rPr lang="en-US" sz="1800" dirty="0" smtClean="0"/>
                  <a:t>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/>
                  <a:t>-2.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 smtClean="0"/>
              </a:p>
              <a:p>
                <a:r>
                  <a:rPr lang="en-US" sz="1800" dirty="0"/>
                  <a:t> </a:t>
                </a:r>
                <a:r>
                  <a:rPr lang="en-US" sz="1800" dirty="0" smtClean="0"/>
                  <a:t>   =[{(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/>
                  <a:t>-3.x.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dirty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</a:rPr>
                      <m:t>x</m:t>
                    </m:r>
                    <m:r>
                      <a:rPr lang="en-US" sz="1800" b="0" i="0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1800" b="0" i="1" dirty="0" smtClean="0">
                            <a:latin typeface="Cambria Math"/>
                          </a:rPr>
                          <m:t>)}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/>
                  <a:t>]-</a:t>
                </a:r>
                <a:r>
                  <a:rPr lang="en-US" sz="3200" dirty="0" smtClean="0"/>
                  <a:t>2</a:t>
                </a:r>
              </a:p>
              <a:p>
                <a:r>
                  <a:rPr lang="en-US" sz="3200" dirty="0"/>
                  <a:t> </a:t>
                </a:r>
                <a:r>
                  <a:rPr lang="en-US" sz="3200" dirty="0" smtClean="0"/>
                  <a:t> =[{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3200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32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 smtClean="0"/>
                  <a:t>-3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3200" i="1" dirty="0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dirty="0" smtClean="0">
                                <a:latin typeface="Cambria Math"/>
                              </a:rPr>
                              <m:t>7</m:t>
                            </m:r>
                          </m:e>
                        </m:rad>
                        <m:r>
                          <a:rPr lang="en-US" sz="3200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32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b="0" i="0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3200" dirty="0" smtClean="0"/>
                  <a:t>-2</a:t>
                </a:r>
              </a:p>
              <a:p>
                <a:r>
                  <a:rPr lang="en-US" sz="3200" dirty="0" smtClean="0"/>
                  <a:t>   ={7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200" i="1" dirty="0">
                            <a:latin typeface="Cambria Math"/>
                          </a:rPr>
                          <m:t>7</m:t>
                        </m:r>
                      </m:e>
                    </m:rad>
                    <m:r>
                      <a:rPr lang="en-US" sz="32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200" dirty="0" smtClean="0"/>
                  <a:t>3.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32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32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32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200" dirty="0" smtClean="0"/>
                  <a:t>2</a:t>
                </a: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64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={ 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a:rPr lang="en-US" sz="2400" b="0" i="0" smtClean="0">
                        <a:latin typeface="Cambria Math"/>
                      </a:rPr>
                      <m:t>2</m:t>
                    </m:r>
                  </m:oMath>
                </a14:m>
                <a:endParaRPr lang="en-US" sz="2400" b="0" dirty="0" smtClean="0"/>
              </a:p>
              <a:p>
                <a:r>
                  <a:rPr lang="en-US" sz="2400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.7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=16.7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  112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=110  Ans 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1499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কর: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47800"/>
            <a:ext cx="8839200" cy="3657600"/>
          </a:xfrm>
        </p:spPr>
      </p:pic>
    </p:spTree>
    <p:extLst>
      <p:ext uri="{BB962C8B-B14F-4D97-AF65-F5344CB8AC3E}">
        <p14:creationId xmlns:p14="http://schemas.microsoft.com/office/powerpoint/2010/main" val="358819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 :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382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2209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1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দলীয়কাজ: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sup>
                    </m:sSup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9</m:t>
                            </m:r>
                          </m:sup>
                        </m:sSup>
                      </m:den>
                    </m:f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x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15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18</m:t>
                        </m:r>
                      </m:e>
                    </m:rad>
                    <m:r>
                      <a:rPr lang="en-US" sz="3200" b="0" i="0" smtClean="0">
                        <a:latin typeface="Cambria Math"/>
                        <a:cs typeface="NikoshBAN" pitchFamily="2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হলে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এর  মান নিণয় কর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2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  <a:blipFill rotWithShape="1">
                <a:blip r:embed="rId3"/>
                <a:stretch>
                  <a:fillRect l="-2058" r="-3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93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=2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</m:sup>
                    </m:sSup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6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13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24</m:t>
                        </m:r>
                      </m:e>
                    </m:rad>
                    <m:r>
                      <a:rPr lang="en-US" sz="3600" b="0" i="0" smtClean="0">
                        <a:latin typeface="Cambria Math"/>
                        <a:cs typeface="NikoshBAN" pitchFamily="2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19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হলে 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125</m:t>
                        </m:r>
                      </m:num>
                      <m:den>
                        <m:sSup>
                          <m:sSupPr>
                            <m:ctrlP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এর  মান নিণয় কর ।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1" t="-1363" r="-3079" b="-76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00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98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38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</p:spPr>
            <p:txBody>
              <a:bodyPr>
                <a:normAutofit/>
              </a:bodyPr>
              <a:lstStyle/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4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𝑋</m:t>
                        </m:r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:r>
                  <a:rPr lang="en-US" sz="4400" dirty="0" smtClean="0">
                    <a:latin typeface="Cambria" pitchFamily="18" charset="0"/>
                    <a:cs typeface="NikoshBAN" pitchFamily="2" charset="0"/>
                  </a:rPr>
                  <a:t>2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15</m:t>
                        </m:r>
                      </m:sup>
                    </m:sSup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l-GR" sz="44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36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এর মান নির্ণয় কর ।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  <a:blipFill rotWithShape="1">
                <a:blip r:embed="rId2"/>
                <a:stretch>
                  <a:fillRect l="-3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260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676400"/>
            <a:ext cx="922019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832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1104</TotalTime>
  <Words>1180</Words>
  <Application>Microsoft Office PowerPoint</Application>
  <PresentationFormat>On-screen Show (4:3)</PresentationFormat>
  <Paragraphs>114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Angles</vt:lpstr>
      <vt:lpstr>স্বাগতম </vt:lpstr>
      <vt:lpstr>শিক্ষক পরিচিতি</vt:lpstr>
      <vt:lpstr>পাঠ পরিচিতি </vt:lpstr>
      <vt:lpstr>নিচেরসুত্রাবলী  লক্ষ্য কর :</vt:lpstr>
      <vt:lpstr>নিচেরসুত্রাবলী  লক্ষ্য কর :</vt:lpstr>
      <vt:lpstr>পাঠ ঘোষনা : আজকের পাঠ সু্ত্রের সাহায্যে মান নির্ণয় </vt:lpstr>
      <vt:lpstr>শিখনফল </vt:lpstr>
      <vt:lpstr>উদ্দিপক  নিচে দেওয়া হলো </vt:lpstr>
      <vt:lpstr>উদ্দিপক  এর সমাধান  দেওয়া হলো </vt:lpstr>
      <vt:lpstr>সমাধান </vt:lpstr>
      <vt:lpstr>PowerPoint Presentation</vt:lpstr>
      <vt:lpstr>সমাধান</vt:lpstr>
      <vt:lpstr>নিম্ন লিখিত মান নির্ণয় কর: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নিম্ন লিখিত মান নির্ণয় কর:</vt:lpstr>
      <vt:lpstr>একক কাজ :</vt:lpstr>
      <vt:lpstr>দলীয়কাজ:  </vt:lpstr>
      <vt:lpstr>মূল্যায়ন </vt:lpstr>
      <vt:lpstr>বাড়ীর কাজ </vt:lpstr>
      <vt:lpstr>বাড়ীর কাজ 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স্বাগম</dc:title>
  <dc:creator>FAHMIDA</dc:creator>
  <cp:lastModifiedBy>PC</cp:lastModifiedBy>
  <cp:revision>344</cp:revision>
  <dcterms:created xsi:type="dcterms:W3CDTF">2006-08-16T00:00:00Z</dcterms:created>
  <dcterms:modified xsi:type="dcterms:W3CDTF">2025-07-02T15:11:28Z</dcterms:modified>
</cp:coreProperties>
</file>