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7" r:id="rId3"/>
    <p:sldId id="259" r:id="rId4"/>
    <p:sldId id="260" r:id="rId5"/>
    <p:sldId id="261" r:id="rId6"/>
    <p:sldId id="262" r:id="rId7"/>
    <p:sldId id="263" r:id="rId8"/>
    <p:sldId id="264" r:id="rId9"/>
    <p:sldId id="277" r:id="rId10"/>
    <p:sldId id="265" r:id="rId11"/>
    <p:sldId id="278" r:id="rId12"/>
    <p:sldId id="266" r:id="rId13"/>
    <p:sldId id="269" r:id="rId14"/>
    <p:sldId id="267" r:id="rId15"/>
    <p:sldId id="270" r:id="rId16"/>
    <p:sldId id="271" r:id="rId17"/>
    <p:sldId id="272" r:id="rId18"/>
    <p:sldId id="279" r:id="rId19"/>
    <p:sldId id="273" r:id="rId20"/>
    <p:sldId id="274"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73D0"/>
    <a:srgbClr val="A0F6C1"/>
    <a:srgbClr val="E2ADE3"/>
    <a:srgbClr val="B2E5E8"/>
    <a:srgbClr val="CC0066"/>
    <a:srgbClr val="FFEEBD"/>
    <a:srgbClr val="E41660"/>
    <a:srgbClr val="EC9C8C"/>
    <a:srgbClr val="CDC0EE"/>
    <a:srgbClr val="C83C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15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AC6DC2-BEA5-43CC-BC70-99966CB42A8C}"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40CE3-5AE9-4D3E-BF45-6FBB1EFA9303}" type="slidenum">
              <a:rPr lang="en-US" smtClean="0"/>
              <a:t>‹#›</a:t>
            </a:fld>
            <a:endParaRPr lang="en-US"/>
          </a:p>
        </p:txBody>
      </p:sp>
    </p:spTree>
    <p:extLst>
      <p:ext uri="{BB962C8B-B14F-4D97-AF65-F5344CB8AC3E}">
        <p14:creationId xmlns:p14="http://schemas.microsoft.com/office/powerpoint/2010/main" val="236970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C6DC2-BEA5-43CC-BC70-99966CB42A8C}"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40CE3-5AE9-4D3E-BF45-6FBB1EFA9303}" type="slidenum">
              <a:rPr lang="en-US" smtClean="0"/>
              <a:t>‹#›</a:t>
            </a:fld>
            <a:endParaRPr lang="en-US"/>
          </a:p>
        </p:txBody>
      </p:sp>
    </p:spTree>
    <p:extLst>
      <p:ext uri="{BB962C8B-B14F-4D97-AF65-F5344CB8AC3E}">
        <p14:creationId xmlns:p14="http://schemas.microsoft.com/office/powerpoint/2010/main" val="61904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C6DC2-BEA5-43CC-BC70-99966CB42A8C}"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40CE3-5AE9-4D3E-BF45-6FBB1EFA9303}" type="slidenum">
              <a:rPr lang="en-US" smtClean="0"/>
              <a:t>‹#›</a:t>
            </a:fld>
            <a:endParaRPr lang="en-US"/>
          </a:p>
        </p:txBody>
      </p:sp>
    </p:spTree>
    <p:extLst>
      <p:ext uri="{BB962C8B-B14F-4D97-AF65-F5344CB8AC3E}">
        <p14:creationId xmlns:p14="http://schemas.microsoft.com/office/powerpoint/2010/main" val="3539606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C6DC2-BEA5-43CC-BC70-99966CB42A8C}"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40CE3-5AE9-4D3E-BF45-6FBB1EFA9303}" type="slidenum">
              <a:rPr lang="en-US" smtClean="0"/>
              <a:t>‹#›</a:t>
            </a:fld>
            <a:endParaRPr lang="en-US"/>
          </a:p>
        </p:txBody>
      </p:sp>
    </p:spTree>
    <p:extLst>
      <p:ext uri="{BB962C8B-B14F-4D97-AF65-F5344CB8AC3E}">
        <p14:creationId xmlns:p14="http://schemas.microsoft.com/office/powerpoint/2010/main" val="235086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AC6DC2-BEA5-43CC-BC70-99966CB42A8C}"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40CE3-5AE9-4D3E-BF45-6FBB1EFA9303}" type="slidenum">
              <a:rPr lang="en-US" smtClean="0"/>
              <a:t>‹#›</a:t>
            </a:fld>
            <a:endParaRPr lang="en-US"/>
          </a:p>
        </p:txBody>
      </p:sp>
    </p:spTree>
    <p:extLst>
      <p:ext uri="{BB962C8B-B14F-4D97-AF65-F5344CB8AC3E}">
        <p14:creationId xmlns:p14="http://schemas.microsoft.com/office/powerpoint/2010/main" val="336286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AC6DC2-BEA5-43CC-BC70-99966CB42A8C}"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40CE3-5AE9-4D3E-BF45-6FBB1EFA9303}" type="slidenum">
              <a:rPr lang="en-US" smtClean="0"/>
              <a:t>‹#›</a:t>
            </a:fld>
            <a:endParaRPr lang="en-US"/>
          </a:p>
        </p:txBody>
      </p:sp>
    </p:spTree>
    <p:extLst>
      <p:ext uri="{BB962C8B-B14F-4D97-AF65-F5344CB8AC3E}">
        <p14:creationId xmlns:p14="http://schemas.microsoft.com/office/powerpoint/2010/main" val="272792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AC6DC2-BEA5-43CC-BC70-99966CB42A8C}" type="datetimeFigureOut">
              <a:rPr lang="en-US" smtClean="0"/>
              <a:t>4/23/2025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40CE3-5AE9-4D3E-BF45-6FBB1EFA9303}" type="slidenum">
              <a:rPr lang="en-US" smtClean="0"/>
              <a:t>‹#›</a:t>
            </a:fld>
            <a:endParaRPr lang="en-US"/>
          </a:p>
        </p:txBody>
      </p:sp>
    </p:spTree>
    <p:extLst>
      <p:ext uri="{BB962C8B-B14F-4D97-AF65-F5344CB8AC3E}">
        <p14:creationId xmlns:p14="http://schemas.microsoft.com/office/powerpoint/2010/main" val="2553815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AC6DC2-BEA5-43CC-BC70-99966CB42A8C}" type="datetimeFigureOut">
              <a:rPr lang="en-US" smtClean="0"/>
              <a:t>4/23/2025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40CE3-5AE9-4D3E-BF45-6FBB1EFA9303}" type="slidenum">
              <a:rPr lang="en-US" smtClean="0"/>
              <a:t>‹#›</a:t>
            </a:fld>
            <a:endParaRPr lang="en-US"/>
          </a:p>
        </p:txBody>
      </p:sp>
    </p:spTree>
    <p:extLst>
      <p:ext uri="{BB962C8B-B14F-4D97-AF65-F5344CB8AC3E}">
        <p14:creationId xmlns:p14="http://schemas.microsoft.com/office/powerpoint/2010/main" val="107305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
        <p:nvSpPr>
          <p:cNvPr id="5" name="Rectangle 4">
            <a:extLst>
              <a:ext uri="{FF2B5EF4-FFF2-40B4-BE49-F238E27FC236}">
                <a16:creationId xmlns:a16="http://schemas.microsoft.com/office/drawing/2014/main" id="{5B8B106B-C23E-2A8F-CBF2-914FCBD7F230}"/>
              </a:ext>
            </a:extLst>
          </p:cNvPr>
          <p:cNvSpPr/>
          <p:nvPr userDrawn="1"/>
        </p:nvSpPr>
        <p:spPr>
          <a:xfrm>
            <a:off x="0" y="0"/>
            <a:ext cx="9144000" cy="6858000"/>
          </a:xfrm>
          <a:prstGeom prst="rect">
            <a:avLst/>
          </a:prstGeom>
          <a:noFill/>
          <a:ln w="165100">
            <a:gradFill flip="none" rotWithShape="1">
              <a:gsLst>
                <a:gs pos="57522">
                  <a:srgbClr val="7030A0"/>
                </a:gs>
                <a:gs pos="46898">
                  <a:srgbClr val="0070C0"/>
                </a:gs>
                <a:gs pos="35393">
                  <a:srgbClr val="00B050"/>
                </a:gs>
                <a:gs pos="13000">
                  <a:srgbClr val="FFC000">
                    <a:lumMod val="18000"/>
                    <a:lumOff val="82000"/>
                    <a:alpha val="51000"/>
                  </a:srgbClr>
                </a:gs>
                <a:gs pos="13246">
                  <a:srgbClr val="002060"/>
                </a:gs>
                <a:gs pos="0">
                  <a:srgbClr val="C00000"/>
                </a:gs>
                <a:gs pos="69000">
                  <a:srgbClr val="00B0F0"/>
                </a:gs>
                <a:gs pos="83000">
                  <a:srgbClr val="E2ADE3"/>
                </a:gs>
                <a:gs pos="85839">
                  <a:srgbClr val="DDB4E5"/>
                </a:gs>
                <a:gs pos="100000">
                  <a:srgbClr val="C83C64">
                    <a:alpha val="76000"/>
                  </a:srgbClr>
                </a:gs>
              </a:gsLst>
              <a:lin ang="1890000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6687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AC6DC2-BEA5-43CC-BC70-99966CB42A8C}"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40CE3-5AE9-4D3E-BF45-6FBB1EFA9303}" type="slidenum">
              <a:rPr lang="en-US" smtClean="0"/>
              <a:t>‹#›</a:t>
            </a:fld>
            <a:endParaRPr lang="en-US"/>
          </a:p>
        </p:txBody>
      </p:sp>
    </p:spTree>
    <p:extLst>
      <p:ext uri="{BB962C8B-B14F-4D97-AF65-F5344CB8AC3E}">
        <p14:creationId xmlns:p14="http://schemas.microsoft.com/office/powerpoint/2010/main" val="926328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AC6DC2-BEA5-43CC-BC70-99966CB42A8C}"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40CE3-5AE9-4D3E-BF45-6FBB1EFA9303}" type="slidenum">
              <a:rPr lang="en-US" smtClean="0"/>
              <a:t>‹#›</a:t>
            </a:fld>
            <a:endParaRPr lang="en-US"/>
          </a:p>
        </p:txBody>
      </p:sp>
    </p:spTree>
    <p:extLst>
      <p:ext uri="{BB962C8B-B14F-4D97-AF65-F5344CB8AC3E}">
        <p14:creationId xmlns:p14="http://schemas.microsoft.com/office/powerpoint/2010/main" val="220672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C6DC2-BEA5-43CC-BC70-99966CB42A8C}" type="datetimeFigureOut">
              <a:rPr lang="en-US" smtClean="0"/>
              <a:t>4/23/2025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40CE3-5AE9-4D3E-BF45-6FBB1EFA9303}" type="slidenum">
              <a:rPr lang="en-US" smtClean="0"/>
              <a:t>‹#›</a:t>
            </a:fld>
            <a:endParaRPr lang="en-US"/>
          </a:p>
        </p:txBody>
      </p:sp>
    </p:spTree>
    <p:extLst>
      <p:ext uri="{BB962C8B-B14F-4D97-AF65-F5344CB8AC3E}">
        <p14:creationId xmlns:p14="http://schemas.microsoft.com/office/powerpoint/2010/main" val="1135192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PPT - স্বাগতম PowerPoint Presentation, free download - ID:3832113">
            <a:extLst>
              <a:ext uri="{FF2B5EF4-FFF2-40B4-BE49-F238E27FC236}">
                <a16:creationId xmlns:a16="http://schemas.microsoft.com/office/drawing/2014/main" id="{DD14E836-11F3-46D1-9945-CA6D7D467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180" y="1905570"/>
            <a:ext cx="5143500" cy="38576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56B47C8-6029-4E73-A413-F062EFF9EC47}"/>
              </a:ext>
            </a:extLst>
          </p:cNvPr>
          <p:cNvSpPr/>
          <p:nvPr/>
        </p:nvSpPr>
        <p:spPr>
          <a:xfrm>
            <a:off x="1276935" y="460460"/>
            <a:ext cx="6780905" cy="1051997"/>
          </a:xfrm>
          <a:prstGeom prst="rect">
            <a:avLst/>
          </a:prstGeom>
          <a:gradFill flip="none" rotWithShape="1">
            <a:gsLst>
              <a:gs pos="29000">
                <a:schemeClr val="accent5">
                  <a:lumMod val="40000"/>
                  <a:lumOff val="60000"/>
                </a:schemeClr>
              </a:gs>
              <a:gs pos="15937">
                <a:schemeClr val="accent6">
                  <a:lumMod val="20000"/>
                  <a:lumOff val="80000"/>
                </a:schemeClr>
              </a:gs>
              <a:gs pos="3540">
                <a:srgbClr val="F573D0"/>
              </a:gs>
              <a:gs pos="41000">
                <a:schemeClr val="bg2">
                  <a:lumMod val="90000"/>
                </a:schemeClr>
              </a:gs>
              <a:gs pos="85000">
                <a:srgbClr val="EC9C8C"/>
              </a:gs>
              <a:gs pos="73438">
                <a:srgbClr val="CDC0EE"/>
              </a:gs>
              <a:gs pos="62000">
                <a:srgbClr val="A0F6C1"/>
              </a:gs>
              <a:gs pos="50000">
                <a:srgbClr val="B2E5E8"/>
              </a:gs>
              <a:gs pos="100000">
                <a:srgbClr val="7030A0"/>
              </a:gs>
            </a:gsLst>
            <a:path path="circle">
              <a:fillToRect l="100000" b="100000"/>
            </a:path>
            <a:tileRect t="-100000" r="-100000"/>
          </a:gradFill>
          <a:ln w="76200">
            <a:solidFill>
              <a:srgbClr val="E416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pPr algn="ctr"/>
            <a:r>
              <a:rPr lang="bn-BD" sz="3600" dirty="0">
                <a:ln>
                  <a:solidFill>
                    <a:srgbClr val="CC0066"/>
                  </a:solidFill>
                </a:ln>
                <a:solidFill>
                  <a:srgbClr val="FFEEBD"/>
                </a:solidFill>
                <a:latin typeface="NikoshBAN" panose="02000000000000000000" pitchFamily="2" charset="0"/>
                <a:cs typeface="NikoshBAN" panose="02000000000000000000" pitchFamily="2" charset="0"/>
              </a:rPr>
              <a:t>আজকের পাঠে সকলকে</a:t>
            </a:r>
            <a:endParaRPr lang="en-US" sz="3600" dirty="0">
              <a:ln>
                <a:solidFill>
                  <a:srgbClr val="CC0066"/>
                </a:solidFill>
              </a:ln>
              <a:solidFill>
                <a:srgbClr val="FFEEBD"/>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17660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F5537245-DE20-4078-9B28-4D7588C0171F}"/>
              </a:ext>
            </a:extLst>
          </p:cNvPr>
          <p:cNvSpPr/>
          <p:nvPr/>
        </p:nvSpPr>
        <p:spPr>
          <a:xfrm>
            <a:off x="934065" y="289503"/>
            <a:ext cx="7643964" cy="1069204"/>
          </a:xfrm>
          <a:prstGeom prst="wedgeEllipseCallout">
            <a:avLst/>
          </a:prstGeom>
          <a:blipFill>
            <a:blip r:embed="rId2"/>
            <a:tile tx="0" ty="0" sx="100000" sy="100000" flip="none" algn="tl"/>
          </a:blipFill>
          <a:ln w="57150">
            <a:solidFill>
              <a:srgbClr val="FF33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solidFill>
                <a:latin typeface="NikoshBAN" panose="02000000000000000000" pitchFamily="2" charset="0"/>
                <a:cs typeface="NikoshBAN" panose="02000000000000000000" pitchFamily="2" charset="0"/>
              </a:rPr>
              <a:t>প্রচলিত কিছু সাইবার অপরাধ</a:t>
            </a:r>
            <a:endParaRPr lang="en-US" sz="2800" b="1" dirty="0">
              <a:solidFill>
                <a:schemeClr val="tx1"/>
              </a:solidFill>
              <a:latin typeface="NikoshBAN" panose="02000000000000000000" pitchFamily="2" charset="0"/>
              <a:cs typeface="NikoshBAN" panose="02000000000000000000" pitchFamily="2" charset="0"/>
            </a:endParaRPr>
          </a:p>
        </p:txBody>
      </p:sp>
      <p:grpSp>
        <p:nvGrpSpPr>
          <p:cNvPr id="29" name="Group 28">
            <a:extLst>
              <a:ext uri="{FF2B5EF4-FFF2-40B4-BE49-F238E27FC236}">
                <a16:creationId xmlns:a16="http://schemas.microsoft.com/office/drawing/2014/main" id="{40751EAF-C30C-4979-9EFD-F542A9605A96}"/>
              </a:ext>
            </a:extLst>
          </p:cNvPr>
          <p:cNvGrpSpPr/>
          <p:nvPr/>
        </p:nvGrpSpPr>
        <p:grpSpPr>
          <a:xfrm>
            <a:off x="218101" y="2192470"/>
            <a:ext cx="8805130" cy="2226367"/>
            <a:chOff x="198785" y="1934818"/>
            <a:chExt cx="11794431" cy="2968489"/>
          </a:xfrm>
        </p:grpSpPr>
        <p:sp>
          <p:nvSpPr>
            <p:cNvPr id="4" name="Rectangle 3">
              <a:extLst>
                <a:ext uri="{FF2B5EF4-FFF2-40B4-BE49-F238E27FC236}">
                  <a16:creationId xmlns:a16="http://schemas.microsoft.com/office/drawing/2014/main" id="{85D6F843-FFBC-41A0-ACAF-97E2A2FC6194}"/>
                </a:ext>
              </a:extLst>
            </p:cNvPr>
            <p:cNvSpPr/>
            <p:nvPr/>
          </p:nvSpPr>
          <p:spPr>
            <a:xfrm>
              <a:off x="3836504" y="1934818"/>
              <a:ext cx="4518991" cy="874644"/>
            </a:xfrm>
            <a:prstGeom prst="rect">
              <a:avLst/>
            </a:prstGeom>
            <a:solidFill>
              <a:srgbClr val="E2ADE3"/>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b="1" dirty="0">
                  <a:solidFill>
                    <a:srgbClr val="FF0000"/>
                  </a:solidFill>
                  <a:latin typeface="NikoshBAN" panose="02000000000000000000" pitchFamily="2" charset="0"/>
                  <a:cs typeface="NikoshBAN" panose="02000000000000000000" pitchFamily="2" charset="0"/>
                </a:rPr>
                <a:t>সাইবার অপরাধ</a:t>
              </a:r>
              <a:endParaRPr lang="en-US" sz="2700" b="1" dirty="0">
                <a:solidFill>
                  <a:srgbClr val="FF0000"/>
                </a:solidFill>
                <a:latin typeface="NikoshBAN" panose="02000000000000000000" pitchFamily="2" charset="0"/>
                <a:cs typeface="NikoshBAN" panose="02000000000000000000" pitchFamily="2" charset="0"/>
              </a:endParaRPr>
            </a:p>
          </p:txBody>
        </p:sp>
        <p:cxnSp>
          <p:nvCxnSpPr>
            <p:cNvPr id="8" name="Straight Connector 7">
              <a:extLst>
                <a:ext uri="{FF2B5EF4-FFF2-40B4-BE49-F238E27FC236}">
                  <a16:creationId xmlns:a16="http://schemas.microsoft.com/office/drawing/2014/main" id="{559FCB6C-09E8-4D82-AC62-3E8D5ED7AE27}"/>
                </a:ext>
              </a:extLst>
            </p:cNvPr>
            <p:cNvCxnSpPr>
              <a:cxnSpLocks/>
            </p:cNvCxnSpPr>
            <p:nvPr/>
          </p:nvCxnSpPr>
          <p:spPr>
            <a:xfrm>
              <a:off x="768626" y="3339550"/>
              <a:ext cx="10628244" cy="84481"/>
            </a:xfrm>
            <a:prstGeom prst="line">
              <a:avLst/>
            </a:prstGeom>
            <a:ln w="57150">
              <a:solidFill>
                <a:srgbClr val="E4166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9F461A4-F3B4-484D-9F31-46C6EF7F7F3E}"/>
                </a:ext>
              </a:extLst>
            </p:cNvPr>
            <p:cNvCxnSpPr/>
            <p:nvPr/>
          </p:nvCxnSpPr>
          <p:spPr>
            <a:xfrm>
              <a:off x="9031357" y="3384275"/>
              <a:ext cx="0" cy="61953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3E26E8-553E-4CC6-898A-236D190DC788}"/>
                </a:ext>
              </a:extLst>
            </p:cNvPr>
            <p:cNvCxnSpPr/>
            <p:nvPr/>
          </p:nvCxnSpPr>
          <p:spPr>
            <a:xfrm>
              <a:off x="6095999" y="3384275"/>
              <a:ext cx="0" cy="61953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B45FEB4-BFF1-436B-871A-1AA270E94B0E}"/>
                </a:ext>
              </a:extLst>
            </p:cNvPr>
            <p:cNvCxnSpPr/>
            <p:nvPr/>
          </p:nvCxnSpPr>
          <p:spPr>
            <a:xfrm>
              <a:off x="795130" y="3339550"/>
              <a:ext cx="0" cy="61953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A4CF2CF-C718-4622-A02B-D8C4CD65A03C}"/>
                </a:ext>
              </a:extLst>
            </p:cNvPr>
            <p:cNvCxnSpPr/>
            <p:nvPr/>
          </p:nvCxnSpPr>
          <p:spPr>
            <a:xfrm>
              <a:off x="11396870" y="3424031"/>
              <a:ext cx="0" cy="61953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9A47707-B538-49DE-B479-42DDEC72476C}"/>
                </a:ext>
              </a:extLst>
            </p:cNvPr>
            <p:cNvCxnSpPr/>
            <p:nvPr/>
          </p:nvCxnSpPr>
          <p:spPr>
            <a:xfrm>
              <a:off x="3266661" y="3339550"/>
              <a:ext cx="0" cy="61953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934BE7-F55A-45F6-AFF3-174B4222D8AC}"/>
                </a:ext>
              </a:extLst>
            </p:cNvPr>
            <p:cNvCxnSpPr>
              <a:stCxn id="4" idx="2"/>
            </p:cNvCxnSpPr>
            <p:nvPr/>
          </p:nvCxnSpPr>
          <p:spPr>
            <a:xfrm flipH="1">
              <a:off x="6095999" y="2809462"/>
              <a:ext cx="1" cy="530088"/>
            </a:xfrm>
            <a:prstGeom prst="line">
              <a:avLst/>
            </a:prstGeom>
            <a:ln w="57150">
              <a:solidFill>
                <a:srgbClr val="E4166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C8C9591-D972-4648-92C1-53E83AC6319D}"/>
                </a:ext>
              </a:extLst>
            </p:cNvPr>
            <p:cNvSpPr/>
            <p:nvPr/>
          </p:nvSpPr>
          <p:spPr>
            <a:xfrm>
              <a:off x="198785" y="3959088"/>
              <a:ext cx="1600198" cy="874644"/>
            </a:xfrm>
            <a:prstGeom prst="rect">
              <a:avLst/>
            </a:prstGeom>
            <a:solidFill>
              <a:srgbClr val="E2ADE3"/>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b="1" dirty="0">
                  <a:solidFill>
                    <a:srgbClr val="002060"/>
                  </a:solidFill>
                  <a:latin typeface="NikoshBAN" panose="02000000000000000000" pitchFamily="2" charset="0"/>
                  <a:cs typeface="NikoshBAN" panose="02000000000000000000" pitchFamily="2" charset="0"/>
                </a:rPr>
                <a:t>স্প্যাম</a:t>
              </a:r>
              <a:endParaRPr lang="en-US" sz="2700" b="1" dirty="0">
                <a:solidFill>
                  <a:srgbClr val="002060"/>
                </a:solidFill>
                <a:latin typeface="NikoshBAN" panose="02000000000000000000" pitchFamily="2" charset="0"/>
                <a:cs typeface="NikoshBAN" panose="02000000000000000000" pitchFamily="2" charset="0"/>
              </a:endParaRPr>
            </a:p>
          </p:txBody>
        </p:sp>
        <p:sp>
          <p:nvSpPr>
            <p:cNvPr id="21" name="Rectangle 20">
              <a:extLst>
                <a:ext uri="{FF2B5EF4-FFF2-40B4-BE49-F238E27FC236}">
                  <a16:creationId xmlns:a16="http://schemas.microsoft.com/office/drawing/2014/main" id="{1AEF6F17-CBDF-4B87-82F6-B4BC726066F9}"/>
                </a:ext>
              </a:extLst>
            </p:cNvPr>
            <p:cNvSpPr/>
            <p:nvPr/>
          </p:nvSpPr>
          <p:spPr>
            <a:xfrm>
              <a:off x="2466562" y="3959088"/>
              <a:ext cx="1600198" cy="874644"/>
            </a:xfrm>
            <a:prstGeom prst="rect">
              <a:avLst/>
            </a:prstGeom>
            <a:solidFill>
              <a:srgbClr val="B2E5E8"/>
            </a:solidFill>
            <a:ln w="38100">
              <a:solidFill>
                <a:srgbClr val="E41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b="1" dirty="0">
                  <a:solidFill>
                    <a:srgbClr val="FF0000"/>
                  </a:solidFill>
                  <a:latin typeface="NikoshBAN" panose="02000000000000000000" pitchFamily="2" charset="0"/>
                  <a:cs typeface="NikoshBAN" panose="02000000000000000000" pitchFamily="2" charset="0"/>
                </a:rPr>
                <a:t>প্রতারণা</a:t>
              </a:r>
              <a:endParaRPr lang="en-US" sz="2700" b="1" dirty="0">
                <a:solidFill>
                  <a:srgbClr val="FF0000"/>
                </a:solidFill>
                <a:latin typeface="NikoshBAN" panose="02000000000000000000" pitchFamily="2" charset="0"/>
                <a:cs typeface="NikoshBAN" panose="02000000000000000000" pitchFamily="2" charset="0"/>
              </a:endParaRPr>
            </a:p>
          </p:txBody>
        </p:sp>
        <p:sp>
          <p:nvSpPr>
            <p:cNvPr id="23" name="Rectangle 22">
              <a:extLst>
                <a:ext uri="{FF2B5EF4-FFF2-40B4-BE49-F238E27FC236}">
                  <a16:creationId xmlns:a16="http://schemas.microsoft.com/office/drawing/2014/main" id="{A8F302AA-2D69-49AC-AA91-CE943BCE1234}"/>
                </a:ext>
              </a:extLst>
            </p:cNvPr>
            <p:cNvSpPr/>
            <p:nvPr/>
          </p:nvSpPr>
          <p:spPr>
            <a:xfrm>
              <a:off x="4638264" y="4028663"/>
              <a:ext cx="2941972" cy="874644"/>
            </a:xfrm>
            <a:prstGeom prst="rect">
              <a:avLst/>
            </a:prstGeom>
            <a:solidFill>
              <a:srgbClr val="EC9C8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a:solidFill>
                    <a:schemeClr val="tx1"/>
                  </a:solidFill>
                  <a:latin typeface="NikoshBAN" panose="02000000000000000000" pitchFamily="2" charset="0"/>
                  <a:cs typeface="NikoshBAN" panose="02000000000000000000" pitchFamily="2" charset="0"/>
                </a:rPr>
                <a:t>আপত্তিকর তথ্য প্রকাশ</a:t>
              </a:r>
              <a:endParaRPr lang="en-US" sz="2400" b="1" dirty="0">
                <a:solidFill>
                  <a:schemeClr val="tx1"/>
                </a:solidFill>
                <a:latin typeface="NikoshBAN" panose="02000000000000000000" pitchFamily="2" charset="0"/>
                <a:cs typeface="NikoshBAN" panose="02000000000000000000" pitchFamily="2" charset="0"/>
              </a:endParaRPr>
            </a:p>
          </p:txBody>
        </p:sp>
        <p:sp>
          <p:nvSpPr>
            <p:cNvPr id="25" name="Rectangle 24">
              <a:extLst>
                <a:ext uri="{FF2B5EF4-FFF2-40B4-BE49-F238E27FC236}">
                  <a16:creationId xmlns:a16="http://schemas.microsoft.com/office/drawing/2014/main" id="{A526E65E-A0E8-4E21-89F3-5019BBF052AE}"/>
                </a:ext>
              </a:extLst>
            </p:cNvPr>
            <p:cNvSpPr/>
            <p:nvPr/>
          </p:nvSpPr>
          <p:spPr>
            <a:xfrm>
              <a:off x="7846946" y="4010442"/>
              <a:ext cx="2145189" cy="874644"/>
            </a:xfrm>
            <a:prstGeom prst="rect">
              <a:avLst/>
            </a:prstGeom>
            <a:solidFill>
              <a:srgbClr val="FFEEBD"/>
            </a:solidFill>
            <a:ln w="38100">
              <a:solidFill>
                <a:srgbClr val="F57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a:solidFill>
                    <a:srgbClr val="CC0066"/>
                  </a:solidFill>
                  <a:latin typeface="NikoshBAN" panose="02000000000000000000" pitchFamily="2" charset="0"/>
                  <a:cs typeface="NikoshBAN" panose="02000000000000000000" pitchFamily="2" charset="0"/>
                </a:rPr>
                <a:t>হুমকি প্রদর্শন</a:t>
              </a:r>
              <a:endParaRPr lang="en-US" sz="2400" b="1" dirty="0">
                <a:solidFill>
                  <a:srgbClr val="CC0066"/>
                </a:solidFill>
                <a:latin typeface="NikoshBAN" panose="02000000000000000000" pitchFamily="2" charset="0"/>
                <a:cs typeface="NikoshBAN" panose="02000000000000000000" pitchFamily="2" charset="0"/>
              </a:endParaRPr>
            </a:p>
          </p:txBody>
        </p:sp>
        <p:sp>
          <p:nvSpPr>
            <p:cNvPr id="27" name="Rectangle 26">
              <a:extLst>
                <a:ext uri="{FF2B5EF4-FFF2-40B4-BE49-F238E27FC236}">
                  <a16:creationId xmlns:a16="http://schemas.microsoft.com/office/drawing/2014/main" id="{5A348C66-2D4D-4517-9B89-37AFF1D53F6F}"/>
                </a:ext>
              </a:extLst>
            </p:cNvPr>
            <p:cNvSpPr/>
            <p:nvPr/>
          </p:nvSpPr>
          <p:spPr>
            <a:xfrm>
              <a:off x="10258846" y="3992217"/>
              <a:ext cx="1734370" cy="874644"/>
            </a:xfrm>
            <a:prstGeom prst="rect">
              <a:avLst/>
            </a:prstGeom>
            <a:gradFill flip="none" rotWithShape="1">
              <a:gsLst>
                <a:gs pos="0">
                  <a:srgbClr val="F573D0">
                    <a:tint val="66000"/>
                    <a:satMod val="160000"/>
                  </a:srgbClr>
                </a:gs>
                <a:gs pos="50000">
                  <a:srgbClr val="F573D0">
                    <a:tint val="44500"/>
                    <a:satMod val="160000"/>
                  </a:srgbClr>
                </a:gs>
                <a:gs pos="100000">
                  <a:srgbClr val="F573D0">
                    <a:tint val="23500"/>
                    <a:satMod val="160000"/>
                  </a:srgbClr>
                </a:gs>
              </a:gsLst>
              <a:lin ang="13500000" scaled="1"/>
              <a:tileRect/>
            </a:gra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a:solidFill>
                    <a:schemeClr val="accent2">
                      <a:lumMod val="50000"/>
                    </a:schemeClr>
                  </a:solidFill>
                  <a:latin typeface="NikoshBAN" panose="02000000000000000000" pitchFamily="2" charset="0"/>
                  <a:cs typeface="NikoshBAN" panose="02000000000000000000" pitchFamily="2" charset="0"/>
                </a:rPr>
                <a:t>সাইবার যুদ্ধ</a:t>
              </a:r>
              <a:endParaRPr lang="en-US" sz="2400" b="1" dirty="0">
                <a:solidFill>
                  <a:schemeClr val="accent2">
                    <a:lumMod val="50000"/>
                  </a:schemeClr>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4060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1B7812-DD39-0B59-C1DD-2B13010CCBA8}"/>
              </a:ext>
            </a:extLst>
          </p:cNvPr>
          <p:cNvPicPr>
            <a:picLocks noChangeAspect="1"/>
          </p:cNvPicPr>
          <p:nvPr/>
        </p:nvPicPr>
        <p:blipFill>
          <a:blip r:embed="rId2"/>
          <a:stretch>
            <a:fillRect/>
          </a:stretch>
        </p:blipFill>
        <p:spPr>
          <a:xfrm>
            <a:off x="3253369" y="2195448"/>
            <a:ext cx="2322406" cy="1233552"/>
          </a:xfrm>
          <a:prstGeom prst="rect">
            <a:avLst/>
          </a:prstGeom>
        </p:spPr>
      </p:pic>
      <p:sp>
        <p:nvSpPr>
          <p:cNvPr id="3" name="Speech Bubble: Oval 2">
            <a:extLst>
              <a:ext uri="{FF2B5EF4-FFF2-40B4-BE49-F238E27FC236}">
                <a16:creationId xmlns:a16="http://schemas.microsoft.com/office/drawing/2014/main" id="{FCC329C2-D8B4-92DF-6446-AC9ABD7A0EE9}"/>
              </a:ext>
            </a:extLst>
          </p:cNvPr>
          <p:cNvSpPr/>
          <p:nvPr/>
        </p:nvSpPr>
        <p:spPr>
          <a:xfrm>
            <a:off x="2641323" y="502628"/>
            <a:ext cx="4624715" cy="765314"/>
          </a:xfrm>
          <a:prstGeom prst="wedgeEllipseCallout">
            <a:avLst/>
          </a:prstGeom>
          <a:blipFill>
            <a:blip r:embed="rId3"/>
            <a:tile tx="0" ty="0" sx="100000" sy="100000" flip="none" algn="tl"/>
          </a:blipFill>
          <a:ln w="57150">
            <a:solidFill>
              <a:srgbClr val="FF33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300" b="1" dirty="0">
                <a:solidFill>
                  <a:schemeClr val="tx1"/>
                </a:solidFill>
                <a:latin typeface="NikoshBAN" panose="02000000000000000000" pitchFamily="2" charset="0"/>
                <a:cs typeface="NikoshBAN" panose="02000000000000000000" pitchFamily="2" charset="0"/>
              </a:rPr>
              <a:t>জোড়ায় কাজ</a:t>
            </a:r>
            <a:endParaRPr lang="en-US" sz="3300" b="1" dirty="0">
              <a:solidFill>
                <a:schemeClr val="tx1"/>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65943614-18FC-16A1-CFA0-B85A10797D49}"/>
              </a:ext>
            </a:extLst>
          </p:cNvPr>
          <p:cNvSpPr/>
          <p:nvPr/>
        </p:nvSpPr>
        <p:spPr>
          <a:xfrm>
            <a:off x="875072" y="4109885"/>
            <a:ext cx="7621948" cy="166906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571500" indent="-571500" algn="ctr">
              <a:buFont typeface="Wingdings" panose="05000000000000000000" pitchFamily="2" charset="2"/>
              <a:buChar char="Ø"/>
            </a:pPr>
            <a:r>
              <a:rPr lang="bn-IN" sz="4400" b="1" dirty="0">
                <a:solidFill>
                  <a:schemeClr val="tx1"/>
                </a:solidFill>
                <a:latin typeface="NikoshBAN" panose="02000000000000000000" pitchFamily="2" charset="0"/>
                <a:cs typeface="NikoshBAN" panose="02000000000000000000" pitchFamily="2" charset="0"/>
              </a:rPr>
              <a:t> </a:t>
            </a:r>
            <a:r>
              <a:rPr lang="bn-BD" sz="4400" b="1" dirty="0">
                <a:solidFill>
                  <a:schemeClr val="tx1"/>
                </a:solidFill>
                <a:latin typeface="NikoshBAN" panose="02000000000000000000" pitchFamily="2" charset="0"/>
                <a:cs typeface="NikoshBAN" panose="02000000000000000000" pitchFamily="2" charset="0"/>
              </a:rPr>
              <a:t>পাঁচটি সাইবার অপরাধের নাম লিখ</a:t>
            </a:r>
            <a:r>
              <a:rPr lang="bn-IN" sz="4400" b="1" dirty="0">
                <a:solidFill>
                  <a:schemeClr val="tx1"/>
                </a:solidFill>
                <a:latin typeface="NikoshBAN" panose="02000000000000000000" pitchFamily="2" charset="0"/>
                <a:cs typeface="NikoshBAN" panose="02000000000000000000" pitchFamily="2" charset="0"/>
              </a:rPr>
              <a:t>?</a:t>
            </a:r>
            <a:endParaRPr lang="en-US" sz="4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5255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68DF4EE6-2819-4207-A530-2B7CDD23EE00}"/>
              </a:ext>
            </a:extLst>
          </p:cNvPr>
          <p:cNvSpPr/>
          <p:nvPr/>
        </p:nvSpPr>
        <p:spPr>
          <a:xfrm>
            <a:off x="3379304" y="357961"/>
            <a:ext cx="2385392" cy="844826"/>
          </a:xfrm>
          <a:prstGeom prst="cloudCallout">
            <a:avLst/>
          </a:prstGeom>
          <a:solidFill>
            <a:srgbClr val="FFEEBD"/>
          </a:solidFill>
          <a:ln w="38100">
            <a:solidFill>
              <a:srgbClr val="F573D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স্প্যাম</a:t>
            </a:r>
            <a:endParaRPr lang="en-US" sz="3200" b="1" dirty="0">
              <a:solidFill>
                <a:schemeClr val="tx1"/>
              </a:solidFill>
              <a:latin typeface="NikoshBAN" panose="02000000000000000000" pitchFamily="2" charset="0"/>
              <a:cs typeface="NikoshBAN" panose="02000000000000000000" pitchFamily="2" charset="0"/>
            </a:endParaRPr>
          </a:p>
        </p:txBody>
      </p:sp>
      <p:pic>
        <p:nvPicPr>
          <p:cNvPr id="2050" name="Picture 2" descr="Why Am I Getting Spam from Myself? - Ask Leo!">
            <a:extLst>
              <a:ext uri="{FF2B5EF4-FFF2-40B4-BE49-F238E27FC236}">
                <a16:creationId xmlns:a16="http://schemas.microsoft.com/office/drawing/2014/main" id="{C7430E71-2437-4388-8DEA-2B163F76E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990" y="2472441"/>
            <a:ext cx="655983" cy="5460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hy Am I Getting Spam from Myself? - Ask Leo!">
            <a:extLst>
              <a:ext uri="{FF2B5EF4-FFF2-40B4-BE49-F238E27FC236}">
                <a16:creationId xmlns:a16="http://schemas.microsoft.com/office/drawing/2014/main" id="{FCB88777-EC65-49A0-89D2-02D73A5FB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1843" y="2472441"/>
            <a:ext cx="655984" cy="5460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29F41AA-AC1F-4CD4-8B7A-D843ABC10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205" y="1841141"/>
            <a:ext cx="1761500" cy="1829808"/>
          </a:xfrm>
          <a:prstGeom prst="ellipse">
            <a:avLst/>
          </a:prstGeom>
          <a:ln>
            <a:noFill/>
          </a:ln>
          <a:effectLst>
            <a:softEdge rad="112500"/>
          </a:effectLst>
        </p:spPr>
      </p:pic>
      <p:pic>
        <p:nvPicPr>
          <p:cNvPr id="4" name="Picture 3">
            <a:extLst>
              <a:ext uri="{FF2B5EF4-FFF2-40B4-BE49-F238E27FC236}">
                <a16:creationId xmlns:a16="http://schemas.microsoft.com/office/drawing/2014/main" id="{FE0FE6EE-1B78-4B8E-BFEC-FE5EF505D642}"/>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470160" y="2059068"/>
            <a:ext cx="1999348" cy="1599751"/>
          </a:xfrm>
          <a:prstGeom prst="rect">
            <a:avLst/>
          </a:prstGeom>
        </p:spPr>
      </p:pic>
      <p:pic>
        <p:nvPicPr>
          <p:cNvPr id="2052" name="Picture 4" descr="Why Am I Getting Spam from Myself? - Ask Leo!">
            <a:extLst>
              <a:ext uri="{FF2B5EF4-FFF2-40B4-BE49-F238E27FC236}">
                <a16:creationId xmlns:a16="http://schemas.microsoft.com/office/drawing/2014/main" id="{4C06A5E1-C30E-46A9-8A2D-458FEA564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36" y="1738682"/>
            <a:ext cx="2572497" cy="20485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BAF0BC2-9F16-439F-BC06-4C43EF7D419A}"/>
              </a:ext>
            </a:extLst>
          </p:cNvPr>
          <p:cNvSpPr/>
          <p:nvPr/>
        </p:nvSpPr>
        <p:spPr>
          <a:xfrm>
            <a:off x="363793" y="4200585"/>
            <a:ext cx="8347587" cy="2170717"/>
          </a:xfrm>
          <a:prstGeom prst="rect">
            <a:avLst/>
          </a:prstGeom>
          <a:noFill/>
          <a:ln w="5715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just">
              <a:buFont typeface="Wingdings" panose="05000000000000000000" pitchFamily="2" charset="2"/>
              <a:buChar char="Ø"/>
            </a:pPr>
            <a:r>
              <a:rPr lang="bn-IN" sz="1500" dirty="0">
                <a:solidFill>
                  <a:schemeClr val="tx1"/>
                </a:solidFill>
                <a:latin typeface="NikoshBAN" panose="02000000000000000000" pitchFamily="2" charset="0"/>
                <a:cs typeface="NikoshBAN" panose="02000000000000000000" pitchFamily="2" charset="0"/>
              </a:rPr>
              <a:t> </a:t>
            </a:r>
            <a:r>
              <a:rPr lang="bn-IN" sz="2100" b="1" dirty="0">
                <a:solidFill>
                  <a:schemeClr val="tx1"/>
                </a:solidFill>
                <a:latin typeface="NikoshBAN" panose="02000000000000000000" pitchFamily="2" charset="0"/>
                <a:cs typeface="NikoshBAN" panose="02000000000000000000" pitchFamily="2" charset="0"/>
              </a:rPr>
              <a:t>তথ্য প্রযুক্তির এই যুগে যারা ইমেইল ব্যবহার করে তথ্য আদান-প্রদান করে তারা কম বেশী সবাই এই অপরাধটি দ্বারা আক্রান্ত হয়েছে। স্প্যাম হচ্ছে যন্ত্র দিয়ে তৈরি করা অপ্রয়োজনীয়, উদ্দেশ্যমূলক কিংবা আপত্তিকর ইমেইল, যেগুলো প্রতি মুহূর্তে ইমেইল ব্যবহারকারীর কাছে পাঠানো হচ্ছে। স্প্যামের আঘাত থেকে রক্ষা করার জন্য নানা ধরণের ব্যবস্থা নিতে গিয়ে অর্থ ও সম্পদের অপচয় হয়।</a:t>
            </a:r>
            <a:endParaRPr lang="bn-IN" sz="15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8247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path" presetSubtype="0" repeatCount="10000" accel="53500" fill="hold" nodeType="afterEffect" p14:presetBounceEnd="500">
                                      <p:stCondLst>
                                        <p:cond delay="0"/>
                                      </p:stCondLst>
                                      <p:childTnLst>
                                        <p:animMotion origin="layout" path="M 0.35612 0.01667 L 0.0388 0.01968 C -0.03255 0.02037 -0.07252 0.02153 -0.07252 0.02245 C -0.07252 0.02361 -0.03255 0.02454 0.0388 0.02523 L 0.35612 0.0287 " pathEditMode="relative" rAng="0" ptsTypes="AAAAA" p14:bounceEnd="500">
                                          <p:cBhvr>
                                            <p:cTn id="6" dur="2000" fill="hold"/>
                                            <p:tgtEl>
                                              <p:spTgt spid="7"/>
                                            </p:tgtEl>
                                            <p:attrNameLst>
                                              <p:attrName>ppt_x</p:attrName>
                                              <p:attrName>ppt_y</p:attrName>
                                            </p:attrNameLst>
                                          </p:cBhvr>
                                          <p:rCtr x="-21432" y="602"/>
                                        </p:animMotion>
                                      </p:childTnLst>
                                    </p:cTn>
                                  </p:par>
                                </p:childTnLst>
                              </p:cTn>
                            </p:par>
                            <p:par>
                              <p:cTn id="7" fill="hold">
                                <p:stCondLst>
                                  <p:cond delay="20000"/>
                                </p:stCondLst>
                                <p:childTnLst>
                                  <p:par>
                                    <p:cTn id="8" presetID="58" presetClass="path" presetSubtype="0" repeatCount="10000" accel="50000" decel="50000" fill="hold" nodeType="afterEffect">
                                      <p:stCondLst>
                                        <p:cond delay="0"/>
                                      </p:stCondLst>
                                      <p:childTnLst>
                                        <p:animMotion origin="layout" path="M -0.38138 3.7037E-7 L -0.05938 0.00764 C 0.01289 0.00926 0.05403 0.01181 0.05403 0.01435 C 0.05403 0.01713 0.01289 0.01944 -0.05938 0.02106 L -0.38138 0.02893 " pathEditMode="relative" rAng="0" ptsTypes="AAAAA">
                                          <p:cBhvr>
                                            <p:cTn id="9" dur="2000" fill="hold"/>
                                            <p:tgtEl>
                                              <p:spTgt spid="2050"/>
                                            </p:tgtEl>
                                            <p:attrNameLst>
                                              <p:attrName>ppt_x</p:attrName>
                                              <p:attrName>ppt_y</p:attrName>
                                            </p:attrNameLst>
                                          </p:cBhvr>
                                          <p:rCtr x="21771" y="1435"/>
                                        </p:animMotion>
                                      </p:childTnLst>
                                    </p:cTn>
                                  </p:par>
                                </p:childTnLst>
                              </p:cTn>
                            </p:par>
                            <p:par>
                              <p:cTn id="10" fill="hold">
                                <p:stCondLst>
                                  <p:cond delay="40000"/>
                                </p:stCondLst>
                                <p:childTnLst>
                                  <p:par>
                                    <p:cTn id="11" presetID="42" presetClass="entr" presetSubtype="0" fill="hold" grpId="0" nodeType="afterEffect">
                                      <p:stCondLst>
                                        <p:cond delay="0"/>
                                      </p:stCondLst>
                                      <p:iterate type="wd">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path" presetSubtype="0" repeatCount="10000" accel="53500" fill="hold" nodeType="afterEffect">
                                      <p:stCondLst>
                                        <p:cond delay="0"/>
                                      </p:stCondLst>
                                      <p:childTnLst>
                                        <p:animMotion origin="layout" path="M 0.35612 0.01667 L 0.0388 0.01968 C -0.03255 0.02037 -0.07252 0.02153 -0.07252 0.02245 C -0.07252 0.02361 -0.03255 0.02454 0.0388 0.02523 L 0.35612 0.0287 " pathEditMode="relative" rAng="0" ptsTypes="AAAAA">
                                          <p:cBhvr>
                                            <p:cTn id="6" dur="2000" fill="hold"/>
                                            <p:tgtEl>
                                              <p:spTgt spid="7"/>
                                            </p:tgtEl>
                                            <p:attrNameLst>
                                              <p:attrName>ppt_x</p:attrName>
                                              <p:attrName>ppt_y</p:attrName>
                                            </p:attrNameLst>
                                          </p:cBhvr>
                                          <p:rCtr x="-21432" y="602"/>
                                        </p:animMotion>
                                      </p:childTnLst>
                                    </p:cTn>
                                  </p:par>
                                </p:childTnLst>
                              </p:cTn>
                            </p:par>
                            <p:par>
                              <p:cTn id="7" fill="hold">
                                <p:stCondLst>
                                  <p:cond delay="20000"/>
                                </p:stCondLst>
                                <p:childTnLst>
                                  <p:par>
                                    <p:cTn id="8" presetID="58" presetClass="path" presetSubtype="0" repeatCount="10000" accel="50000" decel="50000" fill="hold" nodeType="afterEffect">
                                      <p:stCondLst>
                                        <p:cond delay="0"/>
                                      </p:stCondLst>
                                      <p:childTnLst>
                                        <p:animMotion origin="layout" path="M -0.38138 3.7037E-7 L -0.05938 0.00764 C 0.01289 0.00926 0.05403 0.01181 0.05403 0.01435 C 0.05403 0.01713 0.01289 0.01944 -0.05938 0.02106 L -0.38138 0.02893 " pathEditMode="relative" rAng="0" ptsTypes="AAAAA">
                                          <p:cBhvr>
                                            <p:cTn id="9" dur="2000" fill="hold"/>
                                            <p:tgtEl>
                                              <p:spTgt spid="2050"/>
                                            </p:tgtEl>
                                            <p:attrNameLst>
                                              <p:attrName>ppt_x</p:attrName>
                                              <p:attrName>ppt_y</p:attrName>
                                            </p:attrNameLst>
                                          </p:cBhvr>
                                          <p:rCtr x="21771" y="1435"/>
                                        </p:animMotion>
                                      </p:childTnLst>
                                    </p:cTn>
                                  </p:par>
                                </p:childTnLst>
                              </p:cTn>
                            </p:par>
                            <p:par>
                              <p:cTn id="10" fill="hold">
                                <p:stCondLst>
                                  <p:cond delay="40000"/>
                                </p:stCondLst>
                                <p:childTnLst>
                                  <p:par>
                                    <p:cTn id="11" presetID="42" presetClass="entr" presetSubtype="0" fill="hold" grpId="0" nodeType="afterEffect">
                                      <p:stCondLst>
                                        <p:cond delay="0"/>
                                      </p:stCondLst>
                                      <p:iterate type="wd">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 action="ppaction://ole?verb=0"/>
            <a:extLst>
              <a:ext uri="{FF2B5EF4-FFF2-40B4-BE49-F238E27FC236}">
                <a16:creationId xmlns:a16="http://schemas.microsoft.com/office/drawing/2014/main" id="{270D4131-47CB-4CA4-AD98-AD258C41EDA5}"/>
              </a:ext>
            </a:extLst>
          </p:cNvPr>
          <p:cNvGraphicFramePr>
            <a:graphicFrameLocks noChangeAspect="1"/>
          </p:cNvGraphicFramePr>
          <p:nvPr>
            <p:extLst>
              <p:ext uri="{D42A27DB-BD31-4B8C-83A1-F6EECF244321}">
                <p14:modId xmlns:p14="http://schemas.microsoft.com/office/powerpoint/2010/main" val="118643103"/>
              </p:ext>
            </p:extLst>
          </p:nvPr>
        </p:nvGraphicFramePr>
        <p:xfrm>
          <a:off x="3320256" y="3222625"/>
          <a:ext cx="2503487" cy="412750"/>
        </p:xfrm>
        <a:graphic>
          <a:graphicData uri="http://schemas.openxmlformats.org/presentationml/2006/ole">
            <mc:AlternateContent xmlns:mc="http://schemas.openxmlformats.org/markup-compatibility/2006">
              <mc:Choice xmlns:v="urn:schemas-microsoft-com:vml" Requires="v">
                <p:oleObj name="Packager Shell Object" showAsIcon="1" r:id="rId2" imgW="2109240" imgH="347400" progId="Package">
                  <p:embed/>
                </p:oleObj>
              </mc:Choice>
              <mc:Fallback>
                <p:oleObj name="Packager Shell Object" showAsIcon="1" r:id="rId2" imgW="2109240" imgH="347400" progId="Package">
                  <p:embed/>
                  <p:pic>
                    <p:nvPicPr>
                      <p:cNvPr id="4" name="Object 3">
                        <a:hlinkClick r:id="" action="ppaction://ole?verb=0"/>
                      </p:cNvPr>
                      <p:cNvPicPr>
                        <a:picLocks noChangeAspect="1" noChangeArrowheads="1"/>
                      </p:cNvPicPr>
                      <p:nvPr/>
                    </p:nvPicPr>
                    <p:blipFill>
                      <a:blip r:embed="rId3"/>
                      <a:srcRect/>
                      <a:stretch>
                        <a:fillRect/>
                      </a:stretch>
                    </p:blipFill>
                    <p:spPr bwMode="auto">
                      <a:xfrm>
                        <a:off x="3320256" y="3222625"/>
                        <a:ext cx="2503487" cy="412750"/>
                      </a:xfrm>
                      <a:prstGeom prst="rect">
                        <a:avLst/>
                      </a:prstGeom>
                      <a:noFill/>
                    </p:spPr>
                  </p:pic>
                </p:oleObj>
              </mc:Fallback>
            </mc:AlternateContent>
          </a:graphicData>
        </a:graphic>
      </p:graphicFrame>
      <p:sp>
        <p:nvSpPr>
          <p:cNvPr id="5" name="Speech Bubble: Oval 4">
            <a:extLst>
              <a:ext uri="{FF2B5EF4-FFF2-40B4-BE49-F238E27FC236}">
                <a16:creationId xmlns:a16="http://schemas.microsoft.com/office/drawing/2014/main" id="{B9BAAC6F-B817-4E6D-B1F5-E1C3363460D3}"/>
              </a:ext>
            </a:extLst>
          </p:cNvPr>
          <p:cNvSpPr/>
          <p:nvPr/>
        </p:nvSpPr>
        <p:spPr>
          <a:xfrm>
            <a:off x="2199033" y="363795"/>
            <a:ext cx="4745934" cy="1504334"/>
          </a:xfrm>
          <a:prstGeom prst="wedgeEllipseCallout">
            <a:avLst/>
          </a:prstGeom>
          <a:blipFill>
            <a:blip r:embed="rId4"/>
            <a:tile tx="0" ty="0" sx="100000" sy="100000" flip="none" algn="tl"/>
          </a:blipFill>
          <a:ln w="57150">
            <a:solidFill>
              <a:srgbClr val="FF33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a:solidFill>
                  <a:schemeClr val="tx1"/>
                </a:solidFill>
                <a:latin typeface="NikoshBAN" panose="02000000000000000000" pitchFamily="2" charset="0"/>
                <a:cs typeface="NikoshBAN" panose="02000000000000000000" pitchFamily="2" charset="0"/>
              </a:rPr>
              <a:t>চল একটি ভিডিও দেখি</a:t>
            </a:r>
            <a:endParaRPr lang="en-US" sz="2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763500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ternet Marketing Company: Avoid Being Scammed - Use Car Insurance Quotes  Online">
            <a:extLst>
              <a:ext uri="{FF2B5EF4-FFF2-40B4-BE49-F238E27FC236}">
                <a16:creationId xmlns:a16="http://schemas.microsoft.com/office/drawing/2014/main" id="{A7B4435D-7D80-4E5C-84A6-C2CD2FE33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1493" y="1928190"/>
            <a:ext cx="3213271" cy="2068753"/>
          </a:xfrm>
          <a:prstGeom prst="rect">
            <a:avLst/>
          </a:prstGeom>
          <a:solidFill>
            <a:srgbClr val="000000">
              <a:shade val="95000"/>
            </a:srgbClr>
          </a:solidFill>
          <a:ln w="57150" cap="sq">
            <a:solidFill>
              <a:srgbClr val="F573D0"/>
            </a:solidFill>
            <a:miter lim="800000"/>
          </a:ln>
          <a:effectLst>
            <a:outerShdw blurRad="254000" dist="190500" dir="2700000" sy="90000" algn="bl" rotWithShape="0">
              <a:srgbClr val="000000">
                <a:alpha val="40000"/>
              </a:srgbClr>
            </a:outerShdw>
          </a:effectLst>
          <a:scene3d>
            <a:camera prst="orthographicFront"/>
            <a:lightRig rig="threePt" dir="t"/>
          </a:scene3d>
          <a:sp3d>
            <a:bevelT prst="angle"/>
          </a:sp3d>
        </p:spPr>
      </p:pic>
      <p:pic>
        <p:nvPicPr>
          <p:cNvPr id="3076" name="Picture 4" descr="আর্থিক খাতে সাইবার ক্রাইম ঠেকানো যাচ্ছেনা কেন? - BBC News বাংলা">
            <a:extLst>
              <a:ext uri="{FF2B5EF4-FFF2-40B4-BE49-F238E27FC236}">
                <a16:creationId xmlns:a16="http://schemas.microsoft.com/office/drawing/2014/main" id="{14A5DE6C-8B40-45FD-B5FB-ABAD341B4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2" y="1928190"/>
            <a:ext cx="3167056" cy="2068753"/>
          </a:xfrm>
          <a:prstGeom prst="rect">
            <a:avLst/>
          </a:prstGeom>
          <a:solidFill>
            <a:srgbClr val="000000">
              <a:shade val="95000"/>
            </a:srgbClr>
          </a:solidFill>
          <a:ln w="57150" cap="sq">
            <a:solidFill>
              <a:srgbClr val="F573D0"/>
            </a:solidFill>
            <a:miter lim="800000"/>
          </a:ln>
          <a:effectLst>
            <a:outerShdw blurRad="254000" dist="190500" dir="2700000" sy="90000" algn="bl" rotWithShape="0">
              <a:srgbClr val="000000">
                <a:alpha val="40000"/>
              </a:srgbClr>
            </a:outerShdw>
          </a:effectLst>
          <a:scene3d>
            <a:camera prst="orthographicFront"/>
            <a:lightRig rig="threePt" dir="t"/>
          </a:scene3d>
          <a:sp3d>
            <a:bevelT prst="angle"/>
          </a:sp3d>
        </p:spPr>
      </p:pic>
      <p:sp>
        <p:nvSpPr>
          <p:cNvPr id="3" name="Thought Bubble: Cloud 2">
            <a:extLst>
              <a:ext uri="{FF2B5EF4-FFF2-40B4-BE49-F238E27FC236}">
                <a16:creationId xmlns:a16="http://schemas.microsoft.com/office/drawing/2014/main" id="{9577CD9D-088B-4ACF-8865-932524E176C9}"/>
              </a:ext>
            </a:extLst>
          </p:cNvPr>
          <p:cNvSpPr/>
          <p:nvPr/>
        </p:nvSpPr>
        <p:spPr>
          <a:xfrm>
            <a:off x="3373683" y="452851"/>
            <a:ext cx="2987788" cy="844826"/>
          </a:xfrm>
          <a:prstGeom prst="cloudCallout">
            <a:avLst/>
          </a:prstGeom>
          <a:solidFill>
            <a:srgbClr val="A0F6C1"/>
          </a:solidFill>
          <a:ln w="38100">
            <a:solidFill>
              <a:srgbClr val="F573D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b="1" dirty="0">
                <a:solidFill>
                  <a:schemeClr val="tx1"/>
                </a:solidFill>
                <a:latin typeface="NikoshBAN" panose="02000000000000000000" pitchFamily="2" charset="0"/>
                <a:cs typeface="NikoshBAN" panose="02000000000000000000" pitchFamily="2" charset="0"/>
              </a:rPr>
              <a:t>প্রতারণা</a:t>
            </a:r>
            <a:endParaRPr lang="en-US" sz="3000" b="1" dirty="0">
              <a:solidFill>
                <a:schemeClr val="tx1"/>
              </a:solidFill>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47857B06-F325-43C0-8D38-87FE2BD49F01}"/>
              </a:ext>
            </a:extLst>
          </p:cNvPr>
          <p:cNvSpPr/>
          <p:nvPr/>
        </p:nvSpPr>
        <p:spPr>
          <a:xfrm>
            <a:off x="388189" y="4627456"/>
            <a:ext cx="8550511" cy="1616028"/>
          </a:xfrm>
          <a:prstGeom prst="rect">
            <a:avLst/>
          </a:prstGeom>
          <a:noFill/>
          <a:ln w="5715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just">
              <a:buFont typeface="Wingdings" panose="05000000000000000000" pitchFamily="2" charset="2"/>
              <a:buChar char="Ø"/>
            </a:pPr>
            <a:r>
              <a:rPr lang="bn-IN" sz="1500" dirty="0">
                <a:solidFill>
                  <a:schemeClr val="tx1"/>
                </a:solidFill>
                <a:latin typeface="NikoshBAN" panose="02000000000000000000" pitchFamily="2" charset="0"/>
                <a:cs typeface="NikoshBAN" panose="02000000000000000000" pitchFamily="2" charset="0"/>
              </a:rPr>
              <a:t> </a:t>
            </a:r>
            <a:r>
              <a:rPr lang="bn-IN" sz="2400" b="1" dirty="0">
                <a:solidFill>
                  <a:schemeClr val="tx1"/>
                </a:solidFill>
                <a:latin typeface="NikoshBAN" panose="02000000000000000000" pitchFamily="2" charset="0"/>
                <a:cs typeface="NikoshBAN" panose="02000000000000000000" pitchFamily="2" charset="0"/>
              </a:rPr>
              <a:t>বর্তমানে সাইবার অপরাধের একটা বড় অংশ হচ্ছে প্রতারণা। ভূল পরিচয় এবং ভূল তথ্য দিয়ে সাধারণ মানুষের কাছে নানা ভাবে যোগাযোগ করা হয় এবং তাদেরকে নানা ভাবে প্রতারিত করার চেষ্টা করা হয়।</a:t>
            </a:r>
            <a:endParaRPr lang="bn-IN" sz="15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1737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strVal val="#ppt_w+.3"/>
                                          </p:val>
                                        </p:tav>
                                        <p:tav tm="100000">
                                          <p:val>
                                            <p:strVal val="#ppt_w"/>
                                          </p:val>
                                        </p:tav>
                                      </p:tavLst>
                                    </p:anim>
                                    <p:anim calcmode="lin" valueType="num">
                                      <p:cBhvr>
                                        <p:cTn id="8" dur="1000" fill="hold"/>
                                        <p:tgtEl>
                                          <p:spTgt spid="3076"/>
                                        </p:tgtEl>
                                        <p:attrNameLst>
                                          <p:attrName>ppt_h</p:attrName>
                                        </p:attrNameLst>
                                      </p:cBhvr>
                                      <p:tavLst>
                                        <p:tav tm="0">
                                          <p:val>
                                            <p:strVal val="#ppt_h"/>
                                          </p:val>
                                        </p:tav>
                                        <p:tav tm="100000">
                                          <p:val>
                                            <p:strVal val="#ppt_h"/>
                                          </p:val>
                                        </p:tav>
                                      </p:tavLst>
                                    </p:anim>
                                    <p:animEffect transition="in" filter="fade">
                                      <p:cBhvr>
                                        <p:cTn id="9" dur="1000"/>
                                        <p:tgtEl>
                                          <p:spTgt spid="3076"/>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ppt_w</p:attrName>
                                        </p:attrNameLst>
                                      </p:cBhvr>
                                      <p:tavLst>
                                        <p:tav tm="0">
                                          <p:val>
                                            <p:strVal val="#ppt_w+.3"/>
                                          </p:val>
                                        </p:tav>
                                        <p:tav tm="100000">
                                          <p:val>
                                            <p:strVal val="#ppt_w"/>
                                          </p:val>
                                        </p:tav>
                                      </p:tavLst>
                                    </p:anim>
                                    <p:anim calcmode="lin" valueType="num">
                                      <p:cBhvr>
                                        <p:cTn id="14" dur="1000" fill="hold"/>
                                        <p:tgtEl>
                                          <p:spTgt spid="3074"/>
                                        </p:tgtEl>
                                        <p:attrNameLst>
                                          <p:attrName>ppt_h</p:attrName>
                                        </p:attrNameLst>
                                      </p:cBhvr>
                                      <p:tavLst>
                                        <p:tav tm="0">
                                          <p:val>
                                            <p:strVal val="#ppt_h"/>
                                          </p:val>
                                        </p:tav>
                                        <p:tav tm="100000">
                                          <p:val>
                                            <p:strVal val="#ppt_h"/>
                                          </p:val>
                                        </p:tav>
                                      </p:tavLst>
                                    </p:anim>
                                    <p:animEffect transition="in" filter="fade">
                                      <p:cBhvr>
                                        <p:cTn id="15" dur="1000"/>
                                        <p:tgtEl>
                                          <p:spTgt spid="3074"/>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177F90EF-6A71-4BF0-A71F-775F481676F6}"/>
              </a:ext>
            </a:extLst>
          </p:cNvPr>
          <p:cNvSpPr/>
          <p:nvPr/>
        </p:nvSpPr>
        <p:spPr>
          <a:xfrm>
            <a:off x="1327356" y="119183"/>
            <a:ext cx="6402432" cy="1237669"/>
          </a:xfrm>
          <a:prstGeom prst="cloudCallout">
            <a:avLst/>
          </a:prstGeom>
          <a:solidFill>
            <a:srgbClr val="E2ADE3"/>
          </a:solidFill>
          <a:ln w="38100">
            <a:solidFill>
              <a:srgbClr val="CC0066"/>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b="1" dirty="0">
                <a:solidFill>
                  <a:schemeClr val="tx1"/>
                </a:solidFill>
                <a:latin typeface="NikoshBAN" panose="02000000000000000000" pitchFamily="2" charset="0"/>
                <a:cs typeface="NikoshBAN" panose="02000000000000000000" pitchFamily="2" charset="0"/>
              </a:rPr>
              <a:t>আপত্তিকর তথ্য প্রকাশ</a:t>
            </a:r>
            <a:endParaRPr lang="en-US" sz="3000" b="1" dirty="0">
              <a:solidFill>
                <a:schemeClr val="tx1"/>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F50C4755-2BBB-4AA8-97D9-CF1164B3AD58}"/>
              </a:ext>
            </a:extLst>
          </p:cNvPr>
          <p:cNvSpPr/>
          <p:nvPr/>
        </p:nvSpPr>
        <p:spPr>
          <a:xfrm>
            <a:off x="370936" y="4289116"/>
            <a:ext cx="8548777" cy="1845948"/>
          </a:xfrm>
          <a:prstGeom prst="rect">
            <a:avLst/>
          </a:prstGeom>
          <a:noFill/>
          <a:ln w="5715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just">
              <a:buFont typeface="Wingdings" panose="05000000000000000000" pitchFamily="2" charset="2"/>
              <a:buChar char="Ø"/>
            </a:pPr>
            <a:r>
              <a:rPr lang="bn-IN" sz="2400" b="1" dirty="0">
                <a:solidFill>
                  <a:schemeClr val="tx1"/>
                </a:solidFill>
                <a:latin typeface="NikoshBAN" panose="02000000000000000000" pitchFamily="2" charset="0"/>
                <a:cs typeface="NikoshBAN" panose="02000000000000000000" pitchFamily="2" charset="0"/>
              </a:rPr>
              <a:t>অনেক সময়েই ইন্টারনেটে কোনো মানুষ সম্পর্কে ভূল কিংবা আপত্তিকর তথ্য প্রকাশ করে দেওয়া হয়। সেটা শত্রুতামূলকভাবে হতে পারে, রাজনৈতিক উদ্দেশ্যেও হতে পারে কিংবা অন্য যেকোন অসৎ উদ্দেশ্যেও হতে পারে। দায়িত্বশীল প্রতিষ্ঠানকে ব্যবহার করে সেটি করার চেষ্টা করা হলে অভিযোগ করে সেটি বন্ধ করে দেওয়া যায়।</a:t>
            </a:r>
          </a:p>
        </p:txBody>
      </p:sp>
      <p:pic>
        <p:nvPicPr>
          <p:cNvPr id="6146" name="Picture 2" descr="Bangladesh's online predators - The Statesman">
            <a:extLst>
              <a:ext uri="{FF2B5EF4-FFF2-40B4-BE49-F238E27FC236}">
                <a16:creationId xmlns:a16="http://schemas.microsoft.com/office/drawing/2014/main" id="{94C1D685-D3A2-4A71-8B10-026C6A777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016" y="1702929"/>
            <a:ext cx="3840393" cy="2144151"/>
          </a:xfrm>
          <a:prstGeom prst="roundRect">
            <a:avLst>
              <a:gd name="adj" fmla="val 16667"/>
            </a:avLst>
          </a:prstGeom>
          <a:ln>
            <a:solidFill>
              <a:srgbClr val="CC006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angle"/>
            <a:contourClr>
              <a:srgbClr val="969696"/>
            </a:contourClr>
          </a:sp3d>
          <a:extLst>
            <a:ext uri="{909E8E84-426E-40DD-AFC4-6F175D3DCCD1}">
              <a14:hiddenFill xmlns:a14="http://schemas.microsoft.com/office/drawing/2010/main">
                <a:solidFill>
                  <a:srgbClr val="FFFFFF"/>
                </a:solidFill>
              </a14:hiddenFill>
            </a:ext>
          </a:extLst>
        </p:spPr>
      </p:pic>
      <p:pic>
        <p:nvPicPr>
          <p:cNvPr id="6148" name="Picture 4" descr="CYBER-CRIME AND THE VULNERABILITY OF THE FAIRER GENDER - FinTech Magazine">
            <a:extLst>
              <a:ext uri="{FF2B5EF4-FFF2-40B4-BE49-F238E27FC236}">
                <a16:creationId xmlns:a16="http://schemas.microsoft.com/office/drawing/2014/main" id="{1FA9713A-2CBF-4D54-8D5D-2894C06D8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448" y="1702929"/>
            <a:ext cx="3520862" cy="2023682"/>
          </a:xfrm>
          <a:prstGeom prst="roundRect">
            <a:avLst>
              <a:gd name="adj" fmla="val 16667"/>
            </a:avLst>
          </a:prstGeom>
          <a:ln>
            <a:solidFill>
              <a:srgbClr val="CC006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angle"/>
            <a:contourClr>
              <a:srgbClr val="969696"/>
            </a:contourClr>
          </a:sp3d>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F0691D3-0C27-4272-AEF2-33BA0E8C7EA3}"/>
              </a:ext>
            </a:extLst>
          </p:cNvPr>
          <p:cNvSpPr/>
          <p:nvPr/>
        </p:nvSpPr>
        <p:spPr>
          <a:xfrm>
            <a:off x="224287" y="4193157"/>
            <a:ext cx="8548777" cy="2239503"/>
          </a:xfrm>
          <a:prstGeom prst="rect">
            <a:avLst/>
          </a:prstGeom>
          <a:noFill/>
          <a:ln w="5715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just">
              <a:buFont typeface="Wingdings" panose="05000000000000000000" pitchFamily="2" charset="2"/>
              <a:buChar char="Ø"/>
            </a:pPr>
            <a:r>
              <a:rPr lang="bn-IN" sz="2800" b="1" dirty="0">
                <a:solidFill>
                  <a:schemeClr val="tx1"/>
                </a:solidFill>
                <a:latin typeface="NikoshBAN" panose="02000000000000000000" pitchFamily="2" charset="0"/>
                <a:cs typeface="NikoshBAN" panose="02000000000000000000" pitchFamily="2" charset="0"/>
              </a:rPr>
              <a:t>কিন্তু অনেক সময় অজ্ঞাত পরিচয় দিয়ে গোপনে সেটি করা হয় এবং সেটি বন্ধ করা কঠিন হয়ে পড়ে। আপত্তিকর তথ্য প্রকাশ করে বিদ্বেষ ছড়ানোর চেষ্টা করায় বাংলাদেশে কয়েকবার ইন্টারনেটে ফেসবুক বা ইউটিউবের মত জনপ্রিয় সেবা বন্ধ রাখতে হয়েছিল।</a:t>
            </a:r>
          </a:p>
        </p:txBody>
      </p:sp>
    </p:spTree>
    <p:extLst>
      <p:ext uri="{BB962C8B-B14F-4D97-AF65-F5344CB8AC3E}">
        <p14:creationId xmlns:p14="http://schemas.microsoft.com/office/powerpoint/2010/main" val="62255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fade">
                                      <p:cBhvr>
                                        <p:cTn id="13" dur="1000"/>
                                        <p:tgtEl>
                                          <p:spTgt spid="6148"/>
                                        </p:tgtEl>
                                      </p:cBhvr>
                                    </p:animEffect>
                                    <p:anim calcmode="lin" valueType="num">
                                      <p:cBhvr>
                                        <p:cTn id="14" dur="1000" fill="hold"/>
                                        <p:tgtEl>
                                          <p:spTgt spid="6148"/>
                                        </p:tgtEl>
                                        <p:attrNameLst>
                                          <p:attrName>ppt_x</p:attrName>
                                        </p:attrNameLst>
                                      </p:cBhvr>
                                      <p:tavLst>
                                        <p:tav tm="0">
                                          <p:val>
                                            <p:strVal val="#ppt_x"/>
                                          </p:val>
                                        </p:tav>
                                        <p:tav tm="100000">
                                          <p:val>
                                            <p:strVal val="#ppt_x"/>
                                          </p:val>
                                        </p:tav>
                                      </p:tavLst>
                                    </p:anim>
                                    <p:anim calcmode="lin" valueType="num">
                                      <p:cBhvr>
                                        <p:cTn id="15" dur="1000" fill="hold"/>
                                        <p:tgtEl>
                                          <p:spTgt spid="614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0" presetClass="entr" presetSubtype="0" decel="100000" fill="hold" grpId="0" nodeType="afterEffect">
                                  <p:stCondLst>
                                    <p:cond delay="0"/>
                                  </p:stCondLst>
                                  <p:iterate type="wd">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3"/>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iterate type="wd">
                                    <p:tmPct val="0"/>
                                  </p:iterate>
                                  <p:childTnLst>
                                    <p:animEffect transition="out" filter="fade">
                                      <p:cBhvr>
                                        <p:cTn id="25" dur="1000"/>
                                        <p:tgtEl>
                                          <p:spTgt spid="5"/>
                                        </p:tgtEl>
                                      </p:cBhvr>
                                    </p:animEffect>
                                    <p:anim calcmode="lin" valueType="num">
                                      <p:cBhvr>
                                        <p:cTn id="26" dur="1000"/>
                                        <p:tgtEl>
                                          <p:spTgt spid="5"/>
                                        </p:tgtEl>
                                        <p:attrNameLst>
                                          <p:attrName>ppt_x</p:attrName>
                                        </p:attrNameLst>
                                      </p:cBhvr>
                                      <p:tavLst>
                                        <p:tav tm="0">
                                          <p:val>
                                            <p:strVal val="ppt_x"/>
                                          </p:val>
                                        </p:tav>
                                        <p:tav tm="100000">
                                          <p:val>
                                            <p:strVal val="ppt_x"/>
                                          </p:val>
                                        </p:tav>
                                      </p:tavLst>
                                    </p:anim>
                                    <p:anim calcmode="lin" valueType="num">
                                      <p:cBhvr>
                                        <p:cTn id="27" dur="1000"/>
                                        <p:tgtEl>
                                          <p:spTgt spid="5"/>
                                        </p:tgtEl>
                                        <p:attrNameLst>
                                          <p:attrName>ppt_y</p:attrName>
                                        </p:attrNameLst>
                                      </p:cBhvr>
                                      <p:tavLst>
                                        <p:tav tm="0">
                                          <p:val>
                                            <p:strVal val="ppt_y"/>
                                          </p:val>
                                        </p:tav>
                                        <p:tav tm="100000">
                                          <p:val>
                                            <p:strVal val="ppt_y+.1"/>
                                          </p:val>
                                        </p:tav>
                                      </p:tavLst>
                                    </p:anim>
                                    <p:set>
                                      <p:cBhvr>
                                        <p:cTn id="28" dur="1" fill="hold">
                                          <p:stCondLst>
                                            <p:cond delay="9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3"/>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9FFCDB78-6BAA-4A28-90EA-2C939AD272F1}"/>
              </a:ext>
            </a:extLst>
          </p:cNvPr>
          <p:cNvSpPr/>
          <p:nvPr/>
        </p:nvSpPr>
        <p:spPr>
          <a:xfrm>
            <a:off x="2854500" y="283642"/>
            <a:ext cx="3139025" cy="944218"/>
          </a:xfrm>
          <a:prstGeom prst="horizontalScroll">
            <a:avLst/>
          </a:prstGeom>
          <a:solidFill>
            <a:srgbClr val="F573D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b="1" dirty="0">
                <a:solidFill>
                  <a:schemeClr val="tx1"/>
                </a:solidFill>
                <a:latin typeface="NikoshBAN" panose="02000000000000000000" pitchFamily="2" charset="0"/>
                <a:cs typeface="NikoshBAN" panose="02000000000000000000" pitchFamily="2" charset="0"/>
              </a:rPr>
              <a:t>হুমকি প্রদর্শন</a:t>
            </a:r>
            <a:endParaRPr lang="en-US" sz="2700" b="1" dirty="0">
              <a:solidFill>
                <a:schemeClr val="tx1"/>
              </a:solidFill>
              <a:latin typeface="NikoshBAN" panose="02000000000000000000" pitchFamily="2" charset="0"/>
              <a:cs typeface="NikoshBAN" panose="02000000000000000000" pitchFamily="2" charset="0"/>
            </a:endParaRPr>
          </a:p>
        </p:txBody>
      </p:sp>
      <p:pic>
        <p:nvPicPr>
          <p:cNvPr id="3" name="Picture 2" descr="56707-virginity.gif">
            <a:extLst>
              <a:ext uri="{FF2B5EF4-FFF2-40B4-BE49-F238E27FC236}">
                <a16:creationId xmlns:a16="http://schemas.microsoft.com/office/drawing/2014/main" id="{384FEDB7-B209-4AC6-92A9-E3E22DDB5B0C}"/>
              </a:ext>
            </a:extLst>
          </p:cNvPr>
          <p:cNvPicPr>
            <a:picLocks noChangeAspect="1"/>
          </p:cNvPicPr>
          <p:nvPr/>
        </p:nvPicPr>
        <p:blipFill>
          <a:blip r:embed="rId2"/>
          <a:stretch>
            <a:fillRect/>
          </a:stretch>
        </p:blipFill>
        <p:spPr>
          <a:xfrm>
            <a:off x="1422396" y="1533728"/>
            <a:ext cx="3001616" cy="2091139"/>
          </a:xfrm>
          <a:prstGeom prst="rect">
            <a:avLst/>
          </a:prstGeom>
          <a:solidFill>
            <a:srgbClr val="000000">
              <a:shade val="95000"/>
            </a:srgbClr>
          </a:solidFill>
          <a:ln w="57150" cap="sq">
            <a:solidFill>
              <a:srgbClr val="F573D0"/>
            </a:solidFill>
            <a:miter lim="800000"/>
          </a:ln>
          <a:effectLst>
            <a:outerShdw blurRad="254000" dist="190500" dir="2700000" sy="90000" algn="bl" rotWithShape="0">
              <a:srgbClr val="000000">
                <a:alpha val="40000"/>
              </a:srgbClr>
            </a:outerShdw>
          </a:effectLst>
          <a:scene3d>
            <a:camera prst="orthographicFront"/>
            <a:lightRig rig="threePt" dir="t"/>
          </a:scene3d>
          <a:sp3d>
            <a:bevelT prst="angle"/>
          </a:sp3d>
        </p:spPr>
      </p:pic>
      <p:pic>
        <p:nvPicPr>
          <p:cNvPr id="4" name="Picture 3" descr="E:\MOTIAR\Motiar D. Content\Class Viii\Picture\পাট ১৯\15.jpg">
            <a:extLst>
              <a:ext uri="{FF2B5EF4-FFF2-40B4-BE49-F238E27FC236}">
                <a16:creationId xmlns:a16="http://schemas.microsoft.com/office/drawing/2014/main" id="{0049CB07-1B2D-425C-AF20-2F9F85E6AD19}"/>
              </a:ext>
            </a:extLst>
          </p:cNvPr>
          <p:cNvPicPr>
            <a:picLocks noChangeAspect="1" noChangeArrowheads="1"/>
          </p:cNvPicPr>
          <p:nvPr/>
        </p:nvPicPr>
        <p:blipFill>
          <a:blip r:embed="rId3"/>
          <a:srcRect/>
          <a:stretch>
            <a:fillRect/>
          </a:stretch>
        </p:blipFill>
        <p:spPr bwMode="auto">
          <a:xfrm>
            <a:off x="4982825" y="1616694"/>
            <a:ext cx="3001616" cy="2091139"/>
          </a:xfrm>
          <a:prstGeom prst="rect">
            <a:avLst/>
          </a:prstGeom>
          <a:solidFill>
            <a:srgbClr val="FFFFFF">
              <a:shade val="85000"/>
            </a:srgbClr>
          </a:solidFill>
          <a:ln w="88900" cap="sq">
            <a:solidFill>
              <a:srgbClr val="F573D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angle"/>
            <a:contourClr>
              <a:srgbClr val="FFFFFF"/>
            </a:contourClr>
          </a:sp3d>
        </p:spPr>
      </p:pic>
      <p:sp>
        <p:nvSpPr>
          <p:cNvPr id="6" name="Rectangle 5">
            <a:extLst>
              <a:ext uri="{FF2B5EF4-FFF2-40B4-BE49-F238E27FC236}">
                <a16:creationId xmlns:a16="http://schemas.microsoft.com/office/drawing/2014/main" id="{188085A1-479A-43E9-BAC6-3F54CABE468D}"/>
              </a:ext>
            </a:extLst>
          </p:cNvPr>
          <p:cNvSpPr/>
          <p:nvPr/>
        </p:nvSpPr>
        <p:spPr>
          <a:xfrm>
            <a:off x="410404" y="4013701"/>
            <a:ext cx="8323192" cy="2439106"/>
          </a:xfrm>
          <a:prstGeom prst="rect">
            <a:avLst/>
          </a:prstGeom>
          <a:noFill/>
          <a:ln w="5715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just">
              <a:buFont typeface="Wingdings" panose="05000000000000000000" pitchFamily="2" charset="2"/>
              <a:buChar char="Ø"/>
            </a:pPr>
            <a:r>
              <a:rPr lang="bn-IN" sz="2000" b="1" dirty="0">
                <a:solidFill>
                  <a:schemeClr val="tx1"/>
                </a:solidFill>
                <a:latin typeface="NikoshBAN" panose="02000000000000000000" pitchFamily="2" charset="0"/>
                <a:cs typeface="NikoshBAN" panose="02000000000000000000" pitchFamily="2" charset="0"/>
              </a:rPr>
              <a:t>ইন্টারনেট, ইমেইল বা কোনো একটি সামাজিক যোগাযোগের সাইট ব্যবহার করে কখনো কখনো কেউ কোনো একজনকে নানাভাবে হয়রানি করতে পারে। ইন্টানেটে যেহেতু একজন মানুষকে সরাসরি অন্য মানুষের মুখোমুখি হতে হয়না, তাই কেউ চাইলে খুব সহজে আরেকজনকে হুমকি প্রদর্শন করতে পারে।</a:t>
            </a:r>
          </a:p>
        </p:txBody>
      </p:sp>
    </p:spTree>
    <p:extLst>
      <p:ext uri="{BB962C8B-B14F-4D97-AF65-F5344CB8AC3E}">
        <p14:creationId xmlns:p14="http://schemas.microsoft.com/office/powerpoint/2010/main" val="36905926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yber Warfare: Modern Front-lines | United States Cybersecurity Magazine">
            <a:extLst>
              <a:ext uri="{FF2B5EF4-FFF2-40B4-BE49-F238E27FC236}">
                <a16:creationId xmlns:a16="http://schemas.microsoft.com/office/drawing/2014/main" id="{D5397EB7-BE04-40DC-BD92-01DF40E072C5}"/>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6" descr="Cyber Warfare: Modern Front-lines | United States Cybersecurity Magazine">
            <a:extLst>
              <a:ext uri="{FF2B5EF4-FFF2-40B4-BE49-F238E27FC236}">
                <a16:creationId xmlns:a16="http://schemas.microsoft.com/office/drawing/2014/main" id="{307C8684-4C1F-4CFE-B70F-DCE33E434B45}"/>
              </a:ext>
            </a:extLst>
          </p:cNvPr>
          <p:cNvSpPr>
            <a:spLocks noChangeAspect="1" noChangeArrowheads="1"/>
          </p:cNvSpPr>
          <p:nvPr/>
        </p:nvSpPr>
        <p:spPr bwMode="auto">
          <a:xfrm>
            <a:off x="4686300" y="3543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8200" name="Picture 8" descr="Military conflicts may be regional but cyber wars are going global">
            <a:extLst>
              <a:ext uri="{FF2B5EF4-FFF2-40B4-BE49-F238E27FC236}">
                <a16:creationId xmlns:a16="http://schemas.microsoft.com/office/drawing/2014/main" id="{2B802BF0-E189-4A5C-ABB7-989D3F850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1675594"/>
            <a:ext cx="3356319" cy="2096306"/>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angle"/>
            <a:contourClr>
              <a:srgbClr val="969696"/>
            </a:contourClr>
          </a:sp3d>
          <a:extLst>
            <a:ext uri="{909E8E84-426E-40DD-AFC4-6F175D3DCCD1}">
              <a14:hiddenFill xmlns:a14="http://schemas.microsoft.com/office/drawing/2010/main">
                <a:solidFill>
                  <a:srgbClr val="FFFFFF"/>
                </a:solidFill>
              </a14:hiddenFill>
            </a:ext>
          </a:extLst>
        </p:spPr>
      </p:pic>
      <p:pic>
        <p:nvPicPr>
          <p:cNvPr id="8202" name="Picture 10" descr="What do you mean by a war? - Quora">
            <a:extLst>
              <a:ext uri="{FF2B5EF4-FFF2-40B4-BE49-F238E27FC236}">
                <a16:creationId xmlns:a16="http://schemas.microsoft.com/office/drawing/2014/main" id="{D25D5BAA-EC89-495A-AC1C-0C6CFA73B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388" y="1681050"/>
            <a:ext cx="3356320" cy="2096306"/>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angle"/>
            <a:contourClr>
              <a:srgbClr val="969696"/>
            </a:contourClr>
          </a:sp3d>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099A5BB7-CC92-4AFF-9D22-A88785520E8F}"/>
              </a:ext>
            </a:extLst>
          </p:cNvPr>
          <p:cNvSpPr/>
          <p:nvPr/>
        </p:nvSpPr>
        <p:spPr>
          <a:xfrm>
            <a:off x="2451548" y="319328"/>
            <a:ext cx="4120241" cy="844826"/>
          </a:xfrm>
          <a:prstGeom prst="cloudCallout">
            <a:avLst/>
          </a:prstGeom>
          <a:solidFill>
            <a:srgbClr val="FFEEBD"/>
          </a:solidFill>
          <a:ln w="38100">
            <a:solidFill>
              <a:srgbClr val="F573D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b="1" dirty="0">
                <a:solidFill>
                  <a:schemeClr val="tx1"/>
                </a:solidFill>
                <a:latin typeface="NikoshBAN" panose="02000000000000000000" pitchFamily="2" charset="0"/>
                <a:cs typeface="NikoshBAN" panose="02000000000000000000" pitchFamily="2" charset="0"/>
              </a:rPr>
              <a:t>সাইবার যুদ্ধ</a:t>
            </a:r>
            <a:endParaRPr lang="en-US" sz="3000" b="1" dirty="0">
              <a:solidFill>
                <a:schemeClr val="tx1"/>
              </a:solidFill>
              <a:latin typeface="NikoshBAN" panose="02000000000000000000" pitchFamily="2" charset="0"/>
              <a:cs typeface="NikoshBAN" panose="02000000000000000000" pitchFamily="2" charset="0"/>
            </a:endParaRPr>
          </a:p>
        </p:txBody>
      </p:sp>
      <p:sp>
        <p:nvSpPr>
          <p:cNvPr id="8" name="Rectangle: Rounded Corners 7">
            <a:extLst>
              <a:ext uri="{FF2B5EF4-FFF2-40B4-BE49-F238E27FC236}">
                <a16:creationId xmlns:a16="http://schemas.microsoft.com/office/drawing/2014/main" id="{6CF5C1DC-24A7-4CC1-B408-51D5413C7029}"/>
              </a:ext>
            </a:extLst>
          </p:cNvPr>
          <p:cNvSpPr/>
          <p:nvPr/>
        </p:nvSpPr>
        <p:spPr>
          <a:xfrm>
            <a:off x="383458" y="4080387"/>
            <a:ext cx="8318251" cy="2281083"/>
          </a:xfrm>
          <a:prstGeom prst="roundRect">
            <a:avLst/>
          </a:prstGeom>
          <a:no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a:solidFill>
                  <a:schemeClr val="tx1"/>
                </a:solidFill>
                <a:latin typeface="NikoshBAN" panose="02000000000000000000" pitchFamily="2" charset="0"/>
                <a:cs typeface="NikoshBAN" panose="02000000000000000000" pitchFamily="2" charset="0"/>
              </a:rPr>
              <a:t>ব্যক্তিগত পর্যায়ে একজনের সাথে আরেকজনের সংঘাত অনেক সময় আরো বড় পর্যায়ে নিতে পারে। একটি দল বা গোষ্ঠী এমনকি একটি দেশ নানা কারণে সংঘবদ্ধ হয়ে অন্য একটি দল, গোষ্ঠী বা দেশের বিরুদ্ধে এক ধরণের সাইবার যুদ্ধ ঘোষনা করতে পারে। </a:t>
            </a:r>
            <a:endParaRPr lang="en-US" sz="2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057656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202"/>
                                        </p:tgtEl>
                                        <p:attrNameLst>
                                          <p:attrName>style.visibility</p:attrName>
                                        </p:attrNameLst>
                                      </p:cBhvr>
                                      <p:to>
                                        <p:strVal val="visible"/>
                                      </p:to>
                                    </p:set>
                                    <p:animEffect transition="in" filter="checkerboard(across)">
                                      <p:cBhvr>
                                        <p:cTn id="7" dur="500"/>
                                        <p:tgtEl>
                                          <p:spTgt spid="8202"/>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8200"/>
                                        </p:tgtEl>
                                        <p:attrNameLst>
                                          <p:attrName>style.visibility</p:attrName>
                                        </p:attrNameLst>
                                      </p:cBhvr>
                                      <p:to>
                                        <p:strVal val="visible"/>
                                      </p:to>
                                    </p:set>
                                    <p:animEffect transition="in" filter="diamond(in)">
                                      <p:cBhvr>
                                        <p:cTn id="11" dur="2000"/>
                                        <p:tgtEl>
                                          <p:spTgt spid="8200"/>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iterate type="wd">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87EAD2-1636-56BB-F7D3-E7B9B9B5C2A0}"/>
              </a:ext>
            </a:extLst>
          </p:cNvPr>
          <p:cNvSpPr/>
          <p:nvPr/>
        </p:nvSpPr>
        <p:spPr>
          <a:xfrm>
            <a:off x="2889489" y="479864"/>
            <a:ext cx="3365018" cy="841611"/>
          </a:xfrm>
          <a:prstGeom prst="rect">
            <a:avLst/>
          </a:prstGeom>
          <a:solidFill>
            <a:srgbClr val="A0F6C1"/>
          </a:solidFill>
          <a:ln w="57150">
            <a:solidFill>
              <a:srgbClr val="F57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solidFill>
                  <a:schemeClr val="tx1"/>
                </a:solidFill>
                <a:latin typeface="NikoshBAN" panose="02000000000000000000" pitchFamily="2" charset="0"/>
                <a:cs typeface="NikoshBAN" panose="02000000000000000000" pitchFamily="2" charset="0"/>
              </a:rPr>
              <a:t>দলীয় কাজ</a:t>
            </a:r>
            <a:endParaRPr lang="en-US" sz="4400" b="1" dirty="0">
              <a:solidFill>
                <a:schemeClr val="tx1"/>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ED03F17E-98CB-8CAD-42D8-7099932B99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8413" y="1862093"/>
            <a:ext cx="2807171" cy="2232845"/>
          </a:xfrm>
          <a:prstGeom prst="ellipse">
            <a:avLst/>
          </a:prstGeom>
          <a:ln w="6350" cap="rnd">
            <a:solidFill>
              <a:srgbClr val="EA4DCA"/>
            </a:solidFill>
          </a:ln>
          <a:effectLst>
            <a:outerShdw blurRad="381000" dist="292100" dir="5400000" sx="-80000" sy="-18000" rotWithShape="0">
              <a:srgbClr val="000000">
                <a:alpha val="22000"/>
              </a:srgbClr>
            </a:outerShdw>
          </a:effectLst>
          <a:scene3d>
            <a:camera prst="obliqueBottomRight"/>
            <a:lightRig rig="contrasting" dir="t">
              <a:rot lat="0" lon="0" rev="3000000"/>
            </a:lightRig>
          </a:scene3d>
          <a:sp3d contourW="7620">
            <a:bevelT w="95250" h="31750" prst="angle"/>
            <a:contourClr>
              <a:srgbClr val="333333"/>
            </a:contourClr>
          </a:sp3d>
        </p:spPr>
      </p:pic>
      <p:sp>
        <p:nvSpPr>
          <p:cNvPr id="4" name="Rectangle 3">
            <a:extLst>
              <a:ext uri="{FF2B5EF4-FFF2-40B4-BE49-F238E27FC236}">
                <a16:creationId xmlns:a16="http://schemas.microsoft.com/office/drawing/2014/main" id="{6733F1B3-9F31-0B4F-7A51-F65D97D64E8D}"/>
              </a:ext>
            </a:extLst>
          </p:cNvPr>
          <p:cNvSpPr/>
          <p:nvPr/>
        </p:nvSpPr>
        <p:spPr>
          <a:xfrm>
            <a:off x="550277" y="4526095"/>
            <a:ext cx="8043445" cy="14312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q"/>
            </a:pPr>
            <a:r>
              <a:rPr lang="bn-BD" sz="3200" b="1" dirty="0">
                <a:solidFill>
                  <a:schemeClr val="tx1"/>
                </a:solidFill>
                <a:latin typeface="NikoshBAN" panose="02000000000000000000" pitchFamily="2" charset="0"/>
                <a:cs typeface="NikoshBAN" panose="02000000000000000000" pitchFamily="2" charset="0"/>
              </a:rPr>
              <a:t>বর্তমানে যে সকল সাইবার অপরাধ সংঘটিত হচ্ছে তার ৫টি কারন লিখ </a:t>
            </a:r>
            <a:r>
              <a:rPr lang="bn-IN" sz="3200" b="1" dirty="0">
                <a:solidFill>
                  <a:schemeClr val="tx1"/>
                </a:solidFill>
                <a:latin typeface="NikoshBAN" panose="02000000000000000000" pitchFamily="2" charset="0"/>
                <a:cs typeface="NikoshBAN" panose="02000000000000000000" pitchFamily="2" charset="0"/>
              </a:rPr>
              <a:t>। </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9139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47"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gnetic Disk 1">
            <a:extLst>
              <a:ext uri="{FF2B5EF4-FFF2-40B4-BE49-F238E27FC236}">
                <a16:creationId xmlns:a16="http://schemas.microsoft.com/office/drawing/2014/main" id="{6F34BC5B-EC19-4796-8195-134A97EEB1B3}"/>
              </a:ext>
            </a:extLst>
          </p:cNvPr>
          <p:cNvSpPr/>
          <p:nvPr/>
        </p:nvSpPr>
        <p:spPr>
          <a:xfrm>
            <a:off x="2663686" y="216310"/>
            <a:ext cx="3279913" cy="1089889"/>
          </a:xfrm>
          <a:prstGeom prst="flowChartMagneticDisk">
            <a:avLst/>
          </a:prstGeom>
          <a:solidFill>
            <a:srgbClr val="A0F6C1"/>
          </a:solidFill>
          <a:ln w="381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মূল্যায়ন</a:t>
            </a:r>
            <a:endParaRPr lang="en-US" sz="3600" b="1" dirty="0">
              <a:solidFill>
                <a:schemeClr val="tx1"/>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8D558EAE-E3BF-4EA5-8393-AF56A97FDE00}"/>
              </a:ext>
            </a:extLst>
          </p:cNvPr>
          <p:cNvSpPr/>
          <p:nvPr/>
        </p:nvSpPr>
        <p:spPr>
          <a:xfrm>
            <a:off x="897148" y="2095141"/>
            <a:ext cx="7186648" cy="3658678"/>
          </a:xfrm>
          <a:prstGeom prst="rect">
            <a:avLst/>
          </a:prstGeom>
          <a:solidFill>
            <a:srgbClr val="E2ADE3"/>
          </a:solid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28625" indent="-428625" algn="ctr">
              <a:buFont typeface="Wingdings" panose="05000000000000000000" pitchFamily="2" charset="2"/>
              <a:buChar char="Ø"/>
            </a:pPr>
            <a:r>
              <a:rPr lang="bn-IN" sz="2700" b="1" dirty="0">
                <a:solidFill>
                  <a:schemeClr val="tx1"/>
                </a:solidFill>
                <a:latin typeface="NikoshBAN" panose="02000000000000000000" pitchFamily="2" charset="0"/>
                <a:cs typeface="NikoshBAN" panose="02000000000000000000" pitchFamily="2" charset="0"/>
              </a:rPr>
              <a:t> সাইবার অধরাধ বলতে কী বুঝ?</a:t>
            </a:r>
          </a:p>
          <a:p>
            <a:pPr algn="ctr"/>
            <a:endParaRPr lang="bn-IN" sz="1200" b="1" dirty="0">
              <a:solidFill>
                <a:schemeClr val="tx1"/>
              </a:solidFill>
              <a:latin typeface="NikoshBAN" panose="02000000000000000000" pitchFamily="2" charset="0"/>
              <a:cs typeface="NikoshBAN" panose="02000000000000000000" pitchFamily="2" charset="0"/>
            </a:endParaRPr>
          </a:p>
          <a:p>
            <a:pPr marL="428625" indent="-428625" algn="ctr">
              <a:buFont typeface="Wingdings" panose="05000000000000000000" pitchFamily="2" charset="2"/>
              <a:buChar char="Ø"/>
            </a:pPr>
            <a:r>
              <a:rPr lang="bn-IN" sz="2700" b="1" dirty="0">
                <a:solidFill>
                  <a:schemeClr val="tx1"/>
                </a:solidFill>
                <a:latin typeface="NikoshBAN" panose="02000000000000000000" pitchFamily="2" charset="0"/>
                <a:cs typeface="NikoshBAN" panose="02000000000000000000" pitchFamily="2" charset="0"/>
              </a:rPr>
              <a:t>প্রচলিত দুটি সাইবার অপরাধের নাম বল?</a:t>
            </a:r>
          </a:p>
          <a:p>
            <a:pPr algn="ctr"/>
            <a:endParaRPr lang="bn-IN" sz="1200" b="1" dirty="0">
              <a:solidFill>
                <a:schemeClr val="tx1"/>
              </a:solidFill>
              <a:latin typeface="NikoshBAN" panose="02000000000000000000" pitchFamily="2" charset="0"/>
              <a:cs typeface="NikoshBAN" panose="02000000000000000000" pitchFamily="2" charset="0"/>
            </a:endParaRPr>
          </a:p>
          <a:p>
            <a:pPr marL="428625" indent="-428625" algn="ctr">
              <a:buFont typeface="Wingdings" panose="05000000000000000000" pitchFamily="2" charset="2"/>
              <a:buChar char="Ø"/>
            </a:pPr>
            <a:r>
              <a:rPr lang="bn-IN" sz="2700" b="1" dirty="0">
                <a:solidFill>
                  <a:schemeClr val="tx1"/>
                </a:solidFill>
                <a:latin typeface="NikoshBAN" panose="02000000000000000000" pitchFamily="2" charset="0"/>
                <a:cs typeface="NikoshBAN" panose="02000000000000000000" pitchFamily="2" charset="0"/>
              </a:rPr>
              <a:t>স্প্যাম কী?</a:t>
            </a:r>
          </a:p>
          <a:p>
            <a:pPr algn="ctr"/>
            <a:endParaRPr lang="bn-IN" sz="1200" b="1" dirty="0">
              <a:solidFill>
                <a:schemeClr val="tx1"/>
              </a:solidFill>
              <a:latin typeface="NikoshBAN" panose="02000000000000000000" pitchFamily="2" charset="0"/>
              <a:cs typeface="NikoshBAN" panose="02000000000000000000" pitchFamily="2" charset="0"/>
            </a:endParaRPr>
          </a:p>
          <a:p>
            <a:pPr marL="428625" indent="-428625" algn="ctr">
              <a:buFont typeface="Wingdings" panose="05000000000000000000" pitchFamily="2" charset="2"/>
              <a:buChar char="Ø"/>
            </a:pPr>
            <a:r>
              <a:rPr lang="bn-IN" sz="2700" b="1" dirty="0">
                <a:solidFill>
                  <a:schemeClr val="tx1"/>
                </a:solidFill>
                <a:latin typeface="NikoshBAN" panose="02000000000000000000" pitchFamily="2" charset="0"/>
                <a:cs typeface="NikoshBAN" panose="02000000000000000000" pitchFamily="2" charset="0"/>
              </a:rPr>
              <a:t>সাইবার যুদ্ধ কীভাবে হতে পারে?</a:t>
            </a:r>
          </a:p>
          <a:p>
            <a:pPr algn="ctr"/>
            <a:endParaRPr lang="bn-IN" sz="825" b="1" dirty="0">
              <a:solidFill>
                <a:schemeClr val="tx1"/>
              </a:solidFill>
              <a:latin typeface="NikoshBAN" panose="02000000000000000000" pitchFamily="2" charset="0"/>
              <a:cs typeface="NikoshBAN" panose="02000000000000000000" pitchFamily="2" charset="0"/>
            </a:endParaRPr>
          </a:p>
          <a:p>
            <a:pPr marL="428625" indent="-428625" algn="ctr">
              <a:buFont typeface="Wingdings" panose="05000000000000000000" pitchFamily="2" charset="2"/>
              <a:buChar char="Ø"/>
            </a:pPr>
            <a:r>
              <a:rPr lang="bn-IN" sz="2700" b="1" dirty="0">
                <a:solidFill>
                  <a:schemeClr val="tx1"/>
                </a:solidFill>
                <a:latin typeface="NikoshBAN" panose="02000000000000000000" pitchFamily="2" charset="0"/>
                <a:cs typeface="NikoshBAN" panose="02000000000000000000" pitchFamily="2" charset="0"/>
              </a:rPr>
              <a:t>কিভাবে হুমকি প্রদর্শন করলে সাইবার অপরাধ হয়?</a:t>
            </a:r>
            <a:endParaRPr lang="en-US" sz="27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0452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64D6EA8-2F31-4FAC-A839-BF7CCDDF2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942" y="238994"/>
            <a:ext cx="1713539" cy="1755080"/>
          </a:xfrm>
          <a:prstGeom prst="roundRect">
            <a:avLst>
              <a:gd name="adj" fmla="val 16667"/>
            </a:avLst>
          </a:prstGeom>
          <a:ln>
            <a:solidFill>
              <a:srgbClr val="FF3399"/>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prst="angle"/>
            <a:contourClr>
              <a:srgbClr val="969696"/>
            </a:contourClr>
          </a:sp3d>
        </p:spPr>
      </p:pic>
      <p:pic>
        <p:nvPicPr>
          <p:cNvPr id="12" name="Picture 11" descr="I:\DCIM\Camera\IMG_20151118_080245.jpg">
            <a:extLst>
              <a:ext uri="{FF2B5EF4-FFF2-40B4-BE49-F238E27FC236}">
                <a16:creationId xmlns:a16="http://schemas.microsoft.com/office/drawing/2014/main" id="{F92D6237-29E4-44EB-A740-DE5C8E8BEA2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5" t="6908" r="6729" b="3723"/>
          <a:stretch/>
        </p:blipFill>
        <p:spPr bwMode="auto">
          <a:xfrm>
            <a:off x="6426047" y="620046"/>
            <a:ext cx="1104506" cy="1309436"/>
          </a:xfrm>
          <a:prstGeom prst="roundRect">
            <a:avLst>
              <a:gd name="adj" fmla="val 16667"/>
            </a:avLst>
          </a:prstGeom>
          <a:ln>
            <a:solidFill>
              <a:srgbClr val="FF3399"/>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2498012F-194E-4B54-A2D7-942BA1083F20}"/>
              </a:ext>
            </a:extLst>
          </p:cNvPr>
          <p:cNvCxnSpPr>
            <a:cxnSpLocks/>
          </p:cNvCxnSpPr>
          <p:nvPr/>
        </p:nvCxnSpPr>
        <p:spPr>
          <a:xfrm>
            <a:off x="4532243" y="1827509"/>
            <a:ext cx="0" cy="3293628"/>
          </a:xfrm>
          <a:prstGeom prst="straightConnector1">
            <a:avLst/>
          </a:prstGeom>
          <a:ln w="76200">
            <a:solidFill>
              <a:srgbClr val="FF3399"/>
            </a:solidFill>
            <a:headEnd type="triangle"/>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2DE3F22-23AF-4AB9-9228-6240C25663AE}"/>
              </a:ext>
            </a:extLst>
          </p:cNvPr>
          <p:cNvCxnSpPr/>
          <p:nvPr/>
        </p:nvCxnSpPr>
        <p:spPr>
          <a:xfrm>
            <a:off x="4656482" y="1274764"/>
            <a:ext cx="0" cy="4306155"/>
          </a:xfrm>
          <a:prstGeom prst="straightConnector1">
            <a:avLst/>
          </a:prstGeom>
          <a:ln w="76200">
            <a:solidFill>
              <a:srgbClr val="FF0000"/>
            </a:solidFill>
            <a:headEnd type="triangle"/>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6408E1-BDD0-4B25-B376-BA9CE13BF13F}"/>
              </a:ext>
            </a:extLst>
          </p:cNvPr>
          <p:cNvCxnSpPr>
            <a:cxnSpLocks/>
          </p:cNvCxnSpPr>
          <p:nvPr/>
        </p:nvCxnSpPr>
        <p:spPr>
          <a:xfrm>
            <a:off x="4790661" y="1827509"/>
            <a:ext cx="0" cy="3293628"/>
          </a:xfrm>
          <a:prstGeom prst="straightConnector1">
            <a:avLst/>
          </a:prstGeom>
          <a:ln w="76200">
            <a:solidFill>
              <a:srgbClr val="FF3399"/>
            </a:solidFill>
            <a:headEnd type="triangle"/>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EB608AE6-3EDD-407F-8734-6A6D8D8EE396}"/>
              </a:ext>
            </a:extLst>
          </p:cNvPr>
          <p:cNvSpPr/>
          <p:nvPr/>
        </p:nvSpPr>
        <p:spPr>
          <a:xfrm>
            <a:off x="416823" y="2799217"/>
            <a:ext cx="3952046" cy="2175273"/>
          </a:xfrm>
          <a:prstGeom prst="roundRect">
            <a:avLst/>
          </a:prstGeom>
          <a:solidFill>
            <a:srgbClr val="B2E5E8"/>
          </a:solidFill>
          <a:ln w="76200">
            <a:solidFill>
              <a:srgbClr val="FF33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chemeClr val="tx1"/>
                </a:solidFill>
                <a:latin typeface="NikoshBAN" panose="02000000000000000000" pitchFamily="2" charset="0"/>
                <a:cs typeface="NikoshBAN" panose="02000000000000000000" pitchFamily="2" charset="0"/>
              </a:rPr>
              <a:t>মদিনা খাতুন</a:t>
            </a:r>
          </a:p>
          <a:p>
            <a:pPr algn="ctr"/>
            <a:r>
              <a:rPr lang="bn-IN" dirty="0">
                <a:solidFill>
                  <a:schemeClr val="tx1"/>
                </a:solidFill>
                <a:latin typeface="NikoshBAN" panose="02000000000000000000" pitchFamily="2" charset="0"/>
                <a:cs typeface="NikoshBAN" panose="02000000000000000000" pitchFamily="2" charset="0"/>
              </a:rPr>
              <a:t>সহকারী শিক্ষক (আইসিটি)</a:t>
            </a:r>
          </a:p>
          <a:p>
            <a:pPr algn="ctr"/>
            <a:r>
              <a:rPr lang="bn-IN" sz="2000" dirty="0">
                <a:solidFill>
                  <a:schemeClr val="tx1"/>
                </a:solidFill>
                <a:latin typeface="NikoshBAN" panose="02000000000000000000" pitchFamily="2" charset="0"/>
                <a:cs typeface="NikoshBAN" panose="02000000000000000000" pitchFamily="2" charset="0"/>
              </a:rPr>
              <a:t>লক্ষ্মীপুর দ্বিমুখী উচ্চ বিদ্যালয়</a:t>
            </a:r>
          </a:p>
          <a:p>
            <a:pPr algn="ctr"/>
            <a:r>
              <a:rPr lang="bn-IN" sz="2400" dirty="0">
                <a:solidFill>
                  <a:schemeClr val="tx1"/>
                </a:solidFill>
                <a:latin typeface="NikoshBAN" panose="02000000000000000000" pitchFamily="2" charset="0"/>
                <a:cs typeface="NikoshBAN" panose="02000000000000000000" pitchFamily="2" charset="0"/>
              </a:rPr>
              <a:t>কুলিয়ারচর, কিশোরগঞ্জ।</a:t>
            </a:r>
            <a:endParaRPr lang="en-US" sz="2400" dirty="0">
              <a:solidFill>
                <a:schemeClr val="tx1"/>
              </a:solidFill>
              <a:latin typeface="NikoshBAN" panose="02000000000000000000" pitchFamily="2" charset="0"/>
              <a:cs typeface="NikoshBAN" panose="02000000000000000000" pitchFamily="2" charset="0"/>
            </a:endParaRPr>
          </a:p>
        </p:txBody>
      </p:sp>
      <p:sp>
        <p:nvSpPr>
          <p:cNvPr id="17" name="Rectangle: Rounded Corners 16">
            <a:extLst>
              <a:ext uri="{FF2B5EF4-FFF2-40B4-BE49-F238E27FC236}">
                <a16:creationId xmlns:a16="http://schemas.microsoft.com/office/drawing/2014/main" id="{951C1E0E-8B02-4E83-9B2A-93CADC6930F1}"/>
              </a:ext>
            </a:extLst>
          </p:cNvPr>
          <p:cNvSpPr/>
          <p:nvPr/>
        </p:nvSpPr>
        <p:spPr>
          <a:xfrm>
            <a:off x="5023608" y="2825053"/>
            <a:ext cx="3703569" cy="2296084"/>
          </a:xfrm>
          <a:prstGeom prst="roundRect">
            <a:avLst/>
          </a:prstGeom>
          <a:solidFill>
            <a:srgbClr val="B2E5E8"/>
          </a:solidFill>
          <a:ln w="76200">
            <a:solidFill>
              <a:srgbClr val="FF33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শ্রেণি : অষ্টম</a:t>
            </a:r>
          </a:p>
          <a:p>
            <a:pPr algn="ctr"/>
            <a:r>
              <a:rPr lang="bn-IN" sz="2000" dirty="0">
                <a:solidFill>
                  <a:schemeClr val="tx1"/>
                </a:solidFill>
                <a:latin typeface="NikoshBAN" panose="02000000000000000000" pitchFamily="2" charset="0"/>
                <a:cs typeface="NikoshBAN" panose="02000000000000000000" pitchFamily="2" charset="0"/>
              </a:rPr>
              <a:t>বিষয় : তথ্য ও যোগাযোগ প্রযুক্তি</a:t>
            </a:r>
          </a:p>
          <a:p>
            <a:pPr algn="ctr"/>
            <a:r>
              <a:rPr lang="bn-IN" sz="2000" dirty="0">
                <a:solidFill>
                  <a:schemeClr val="tx1"/>
                </a:solidFill>
                <a:latin typeface="NikoshBAN" panose="02000000000000000000" pitchFamily="2" charset="0"/>
                <a:cs typeface="NikoshBAN" panose="02000000000000000000" pitchFamily="2" charset="0"/>
              </a:rPr>
              <a:t>অধ্যায় : তৃতীয়</a:t>
            </a:r>
            <a:endParaRPr lang="en-US" sz="2000" dirty="0">
              <a:solidFill>
                <a:schemeClr val="tx1"/>
              </a:solidFill>
              <a:latin typeface="NikoshBAN" panose="02000000000000000000" pitchFamily="2" charset="0"/>
              <a:cs typeface="NikoshBAN" panose="02000000000000000000" pitchFamily="2" charset="0"/>
            </a:endParaRPr>
          </a:p>
          <a:p>
            <a:pPr algn="ctr"/>
            <a:r>
              <a:rPr lang="bn-IN" sz="2000" dirty="0">
                <a:solidFill>
                  <a:schemeClr val="tx1"/>
                </a:solidFill>
                <a:latin typeface="NikoshBAN" panose="02000000000000000000" pitchFamily="2" charset="0"/>
                <a:cs typeface="NikoshBAN" panose="02000000000000000000" pitchFamily="2" charset="0"/>
              </a:rPr>
              <a:t>সময় : ৫০ মিনিট</a:t>
            </a:r>
            <a:endParaRPr lang="en-US" sz="2000" dirty="0">
              <a:solidFill>
                <a:schemeClr val="tx1"/>
              </a:solidFill>
              <a:latin typeface="NikoshBAN" panose="02000000000000000000" pitchFamily="2" charset="0"/>
              <a:cs typeface="NikoshBAN" panose="02000000000000000000" pitchFamily="2" charset="0"/>
            </a:endParaRPr>
          </a:p>
          <a:p>
            <a:pPr algn="ctr"/>
            <a:endParaRPr lang="en-US" sz="3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4719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gnetic Disk 2">
            <a:extLst>
              <a:ext uri="{FF2B5EF4-FFF2-40B4-BE49-F238E27FC236}">
                <a16:creationId xmlns:a16="http://schemas.microsoft.com/office/drawing/2014/main" id="{6DAE1A90-097E-4D7A-B7DA-98ABC029818B}"/>
              </a:ext>
            </a:extLst>
          </p:cNvPr>
          <p:cNvSpPr/>
          <p:nvPr/>
        </p:nvSpPr>
        <p:spPr>
          <a:xfrm>
            <a:off x="2770712" y="609601"/>
            <a:ext cx="3279913" cy="1285570"/>
          </a:xfrm>
          <a:prstGeom prst="flowChartMagneticDisk">
            <a:avLst/>
          </a:prstGeom>
          <a:solidFill>
            <a:srgbClr val="FFEEBD"/>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বাড়ির কাজ</a:t>
            </a:r>
            <a:endParaRPr lang="en-US" sz="3200" b="1" dirty="0">
              <a:solidFill>
                <a:schemeClr val="tx1"/>
              </a:solidFill>
              <a:latin typeface="NikoshBAN" panose="02000000000000000000" pitchFamily="2" charset="0"/>
              <a:cs typeface="NikoshBAN" panose="02000000000000000000" pitchFamily="2" charset="0"/>
            </a:endParaRPr>
          </a:p>
        </p:txBody>
      </p:sp>
      <p:sp>
        <p:nvSpPr>
          <p:cNvPr id="4" name="Scroll: Horizontal 3">
            <a:extLst>
              <a:ext uri="{FF2B5EF4-FFF2-40B4-BE49-F238E27FC236}">
                <a16:creationId xmlns:a16="http://schemas.microsoft.com/office/drawing/2014/main" id="{F5993E28-F6EF-49E8-99CF-0043F711E258}"/>
              </a:ext>
            </a:extLst>
          </p:cNvPr>
          <p:cNvSpPr/>
          <p:nvPr/>
        </p:nvSpPr>
        <p:spPr>
          <a:xfrm>
            <a:off x="723399" y="2112439"/>
            <a:ext cx="7697201" cy="3106541"/>
          </a:xfrm>
          <a:prstGeom prst="horizontalScroll">
            <a:avLst/>
          </a:prstGeom>
          <a:solidFill>
            <a:srgbClr val="B2E5E8"/>
          </a:solidFill>
          <a:ln>
            <a:solidFill>
              <a:srgbClr val="E41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28625" indent="-428625" algn="ctr">
              <a:buFont typeface="Wingdings" panose="05000000000000000000" pitchFamily="2" charset="2"/>
              <a:buChar char="v"/>
            </a:pPr>
            <a:r>
              <a:rPr lang="bn-IN" sz="2800" b="1" dirty="0">
                <a:solidFill>
                  <a:schemeClr val="tx1"/>
                </a:solidFill>
                <a:latin typeface="NikoshBAN" panose="02000000000000000000" pitchFamily="2" charset="0"/>
                <a:cs typeface="NikoshBAN" panose="02000000000000000000" pitchFamily="2" charset="0"/>
              </a:rPr>
              <a:t> </a:t>
            </a:r>
            <a:r>
              <a:rPr lang="bn-BD" sz="2800" b="1" dirty="0">
                <a:solidFill>
                  <a:schemeClr val="tx1"/>
                </a:solidFill>
                <a:latin typeface="NikoshBAN" panose="02000000000000000000" pitchFamily="2" charset="0"/>
                <a:cs typeface="NikoshBAN" panose="02000000000000000000" pitchFamily="2" charset="0"/>
              </a:rPr>
              <a:t>“</a:t>
            </a:r>
            <a:r>
              <a:rPr lang="bn-IN" sz="2800" b="1" dirty="0">
                <a:solidFill>
                  <a:schemeClr val="tx1"/>
                </a:solidFill>
                <a:latin typeface="NikoshBAN" panose="02000000000000000000" pitchFamily="2" charset="0"/>
                <a:cs typeface="NikoshBAN" panose="02000000000000000000" pitchFamily="2" charset="0"/>
              </a:rPr>
              <a:t>সাইবার অপরাধ </a:t>
            </a:r>
            <a:r>
              <a:rPr lang="bn-BD" sz="2800" b="1" dirty="0">
                <a:solidFill>
                  <a:schemeClr val="tx1"/>
                </a:solidFill>
                <a:latin typeface="NikoshBAN" panose="02000000000000000000" pitchFamily="2" charset="0"/>
                <a:cs typeface="NikoshBAN" panose="02000000000000000000" pitchFamily="2" charset="0"/>
              </a:rPr>
              <a:t>প্রতিরোধে প্রযুক্তির অপব্যবহারই দায়ী” কথাটির যৌক্তিকতা ব্যাখ্যা কর।</a:t>
            </a:r>
            <a:endParaRPr lang="en-US" sz="2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50354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ধন্যবাদ জানানোর জন্য সুন্দর কিছু ছবি ফটো পিকচার শুভেচ্ছা ফ্রি ডাউনলোড">
            <a:extLst>
              <a:ext uri="{FF2B5EF4-FFF2-40B4-BE49-F238E27FC236}">
                <a16:creationId xmlns:a16="http://schemas.microsoft.com/office/drawing/2014/main" id="{F6678050-82A8-46E9-86AB-8D8669C66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52" y="579422"/>
            <a:ext cx="7737895" cy="498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7668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বাংলাদেশঃ 'সংখ্যালঘু বৌদ্ধ সম্প্রদায়ের উপর বর্বরোচিত হামলা সম্পর্কে'-  পূর্ববাংলার সর্বহারা পার্টি | লাল সংবাদ/lal shongbad">
            <a:extLst>
              <a:ext uri="{FF2B5EF4-FFF2-40B4-BE49-F238E27FC236}">
                <a16:creationId xmlns:a16="http://schemas.microsoft.com/office/drawing/2014/main" id="{9AC15CC3-EFE1-41A2-82AE-CF9E07BE4E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1000"/>
                    </a14:imgEffect>
                    <a14:imgEffect>
                      <a14:brightnessContrast bright="22000" contrast="10000"/>
                    </a14:imgEffect>
                  </a14:imgLayer>
                </a14:imgProps>
              </a:ext>
              <a:ext uri="{28A0092B-C50C-407E-A947-70E740481C1C}">
                <a14:useLocalDpi xmlns:a14="http://schemas.microsoft.com/office/drawing/2010/main" val="0"/>
              </a:ext>
            </a:extLst>
          </a:blip>
          <a:srcRect/>
          <a:stretch>
            <a:fillRect/>
          </a:stretch>
        </p:blipFill>
        <p:spPr bwMode="auto">
          <a:xfrm>
            <a:off x="4743461" y="1817844"/>
            <a:ext cx="3915782" cy="2683739"/>
          </a:xfrm>
          <a:prstGeom prst="rect">
            <a:avLst/>
          </a:prstGeom>
          <a:ln w="38100" cap="sq">
            <a:solidFill>
              <a:schemeClr val="tx1"/>
            </a:solidFill>
            <a:prstDash val="solid"/>
            <a:miter lim="800000"/>
          </a:ln>
          <a:effectLst>
            <a:outerShdw blurRad="50800" dist="38100" dir="2700000" algn="tl" rotWithShape="0">
              <a:srgbClr val="000000">
                <a:alpha val="43000"/>
              </a:srgbClr>
            </a:outerShdw>
            <a:reflection stA="45000" endPos="1000" dist="393700" dir="5400000" sy="-100000" algn="bl" rotWithShape="0"/>
            <a:softEdge rad="50800"/>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7A420B1-1E83-4668-88F8-6CB68A12D56A}"/>
              </a:ext>
            </a:extLst>
          </p:cNvPr>
          <p:cNvSpPr/>
          <p:nvPr/>
        </p:nvSpPr>
        <p:spPr>
          <a:xfrm>
            <a:off x="1096296" y="461865"/>
            <a:ext cx="6951407" cy="806847"/>
          </a:xfrm>
          <a:prstGeom prst="rect">
            <a:avLst/>
          </a:prstGeom>
          <a:noFill/>
          <a:ln w="381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b="1" dirty="0">
                <a:solidFill>
                  <a:schemeClr val="tx1"/>
                </a:solidFill>
                <a:latin typeface="NikoshBAN" panose="02000000000000000000" pitchFamily="2" charset="0"/>
                <a:cs typeface="NikoshBAN" panose="02000000000000000000" pitchFamily="2" charset="0"/>
              </a:rPr>
              <a:t>নিচের ছবিগুলো দেখ এবং চিন্তা করে বল</a:t>
            </a:r>
            <a:endParaRPr lang="en-US" sz="2700" b="1" dirty="0">
              <a:solidFill>
                <a:schemeClr val="tx1"/>
              </a:solidFill>
              <a:latin typeface="NikoshBAN" panose="02000000000000000000" pitchFamily="2" charset="0"/>
              <a:cs typeface="NikoshBAN" panose="02000000000000000000" pitchFamily="2" charset="0"/>
            </a:endParaRPr>
          </a:p>
        </p:txBody>
      </p:sp>
      <p:pic>
        <p:nvPicPr>
          <p:cNvPr id="3078" name="Picture 6" descr="রামুর বৌদ্ধ সম্প্রদায় নিরাপত্তা নিয়ে উদ্বিগ্ন - প্রথম আলো">
            <a:extLst>
              <a:ext uri="{FF2B5EF4-FFF2-40B4-BE49-F238E27FC236}">
                <a16:creationId xmlns:a16="http://schemas.microsoft.com/office/drawing/2014/main" id="{786BAE91-ACAC-4585-B8C0-7451352A63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57" y="1817844"/>
            <a:ext cx="3915782" cy="2683739"/>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439D970-7D17-46F6-A9AD-1A5017AB8A3F}"/>
              </a:ext>
            </a:extLst>
          </p:cNvPr>
          <p:cNvSpPr/>
          <p:nvPr/>
        </p:nvSpPr>
        <p:spPr>
          <a:xfrm>
            <a:off x="484758" y="5185864"/>
            <a:ext cx="8426330" cy="806847"/>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b="1" dirty="0">
                <a:solidFill>
                  <a:schemeClr val="tx1"/>
                </a:solidFill>
                <a:latin typeface="NikoshBAN" panose="02000000000000000000" pitchFamily="2" charset="0"/>
                <a:cs typeface="NikoshBAN" panose="02000000000000000000" pitchFamily="2" charset="0"/>
              </a:rPr>
              <a:t>২০১২ সালে সেপ্টেম্বরের ৩০ তারিখ চট্রগ্রামের রামুতে অসংখ্য বৌদ্ধবিহার পুড়িয়ে দেওয়া হয়েছিল।</a:t>
            </a:r>
            <a:endParaRPr lang="en-US" sz="27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1562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randombar(horizontal)">
                                      <p:cBhvr>
                                        <p:cTn id="7" dur="500"/>
                                        <p:tgtEl>
                                          <p:spTgt spid="307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barn(inVertical)">
                                      <p:cBhvr>
                                        <p:cTn id="11" dur="500"/>
                                        <p:tgtEl>
                                          <p:spTgt spid="3076"/>
                                        </p:tgtEl>
                                      </p:cBhvr>
                                    </p:animEffect>
                                  </p:childTnLst>
                                </p:cTn>
                              </p:par>
                            </p:childTnLst>
                          </p:cTn>
                        </p:par>
                        <p:par>
                          <p:cTn id="12" fill="hold">
                            <p:stCondLst>
                              <p:cond delay="1000"/>
                            </p:stCondLst>
                            <p:childTnLst>
                              <p:par>
                                <p:cTn id="13" presetID="20" presetClass="entr" presetSubtype="0"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Effect transition="in" filter="wedg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E61458-3CE4-4832-9258-BA233F31FC9B}"/>
              </a:ext>
            </a:extLst>
          </p:cNvPr>
          <p:cNvSpPr/>
          <p:nvPr/>
        </p:nvSpPr>
        <p:spPr>
          <a:xfrm>
            <a:off x="422787" y="4646308"/>
            <a:ext cx="8358904" cy="1734827"/>
          </a:xfrm>
          <a:prstGeom prst="rect">
            <a:avLst/>
          </a:prstGeom>
          <a:noFill/>
          <a:ln w="38100">
            <a:solidFill>
              <a:srgbClr val="E2ADE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700" b="1" dirty="0">
                <a:solidFill>
                  <a:schemeClr val="tx1"/>
                </a:solidFill>
                <a:latin typeface="NikoshBAN" panose="02000000000000000000" pitchFamily="2" charset="0"/>
                <a:cs typeface="NikoshBAN" panose="02000000000000000000" pitchFamily="2" charset="0"/>
              </a:rPr>
              <a:t>২০১৩ সালের এপ্রিলের ১৫ তারিখ মার্কিন যুক্তরাষ্ট্রের বস্টন শহরে একটি ম্যারাথন দৌড় শেষে উপস্থিত দর্শকদের মাঝে একটা বোমা বিস্ফোরণ হয়ে ০৩ জন মানুষ মারা গিয়েছিল এবং আহত হয়েছিল  শতাধিক।</a:t>
            </a:r>
            <a:endParaRPr lang="en-US" sz="2700" b="1" dirty="0">
              <a:solidFill>
                <a:schemeClr val="tx1"/>
              </a:solidFill>
              <a:latin typeface="NikoshBAN" panose="02000000000000000000" pitchFamily="2" charset="0"/>
              <a:cs typeface="NikoshBAN" panose="02000000000000000000" pitchFamily="2" charset="0"/>
            </a:endParaRPr>
          </a:p>
        </p:txBody>
      </p:sp>
      <p:pic>
        <p:nvPicPr>
          <p:cNvPr id="11" name="Picture 12" descr="C:\Users\RAFI\Desktop\New folder\explosion-animation.gif">
            <a:extLst>
              <a:ext uri="{FF2B5EF4-FFF2-40B4-BE49-F238E27FC236}">
                <a16:creationId xmlns:a16="http://schemas.microsoft.com/office/drawing/2014/main" id="{09A0FC6C-40B9-4851-8ED4-AA5F9F2CEE0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98097" y="3095257"/>
            <a:ext cx="3611977" cy="10766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2" descr="E:\MOTIAR\D,contennt Picture 2\sib 5.jpg">
            <a:extLst>
              <a:ext uri="{FF2B5EF4-FFF2-40B4-BE49-F238E27FC236}">
                <a16:creationId xmlns:a16="http://schemas.microsoft.com/office/drawing/2014/main" id="{9BB0F278-58C3-49C1-BA41-DF659D7D2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8097" y="1469556"/>
            <a:ext cx="3611976" cy="8771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5" descr="C:\Users\RAFI\Desktop\New folder\man_running_on_cellul_a_hb.gif">
            <a:extLst>
              <a:ext uri="{FF2B5EF4-FFF2-40B4-BE49-F238E27FC236}">
                <a16:creationId xmlns:a16="http://schemas.microsoft.com/office/drawing/2014/main" id="{66C25AE2-01AA-4629-8AC7-874645CD87B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00118" y="2269907"/>
            <a:ext cx="1795957" cy="9228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RAFI\Desktop\New folder\sport-graphics-running-298165.gif">
            <a:extLst>
              <a:ext uri="{FF2B5EF4-FFF2-40B4-BE49-F238E27FC236}">
                <a16:creationId xmlns:a16="http://schemas.microsoft.com/office/drawing/2014/main" id="{329BB933-5D55-468B-B8EF-D0BB790125B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74584" y="2538987"/>
            <a:ext cx="857250" cy="5052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C:\Users\RAFI\Desktop\New folder\sport-graphics-running-928111.gif">
            <a:extLst>
              <a:ext uri="{FF2B5EF4-FFF2-40B4-BE49-F238E27FC236}">
                <a16:creationId xmlns:a16="http://schemas.microsoft.com/office/drawing/2014/main" id="{3786ACAD-5688-46BA-8F92-78E4B128729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31834" y="2628862"/>
            <a:ext cx="744621" cy="3223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RAFI\Desktop\New folder\sport-graphics-running-484490.gif">
            <a:extLst>
              <a:ext uri="{FF2B5EF4-FFF2-40B4-BE49-F238E27FC236}">
                <a16:creationId xmlns:a16="http://schemas.microsoft.com/office/drawing/2014/main" id="{B81D843A-5E70-446D-BA77-D55B9FDE66E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58773" y="2317360"/>
            <a:ext cx="607219" cy="8071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9D630A6-0E5A-9209-71EB-D9FB94ECDF26}"/>
              </a:ext>
            </a:extLst>
          </p:cNvPr>
          <p:cNvPicPr>
            <a:picLocks noChangeAspect="1"/>
          </p:cNvPicPr>
          <p:nvPr/>
        </p:nvPicPr>
        <p:blipFill>
          <a:blip r:embed="rId8"/>
          <a:stretch>
            <a:fillRect/>
          </a:stretch>
        </p:blipFill>
        <p:spPr>
          <a:xfrm>
            <a:off x="2055926" y="274778"/>
            <a:ext cx="5151566" cy="877900"/>
          </a:xfrm>
          <a:prstGeom prst="rect">
            <a:avLst/>
          </a:prstGeom>
        </p:spPr>
      </p:pic>
    </p:spTree>
    <p:extLst>
      <p:ext uri="{BB962C8B-B14F-4D97-AF65-F5344CB8AC3E}">
        <p14:creationId xmlns:p14="http://schemas.microsoft.com/office/powerpoint/2010/main" val="2367179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2ED402BF-B6E5-4A2F-8941-C8707A47A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53" y="1416467"/>
            <a:ext cx="3791399" cy="2756579"/>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pic>
      <p:pic>
        <p:nvPicPr>
          <p:cNvPr id="4" name="Picture 2" descr="E:\MOTIAR\D,contennt Picture 2\ciber.jpg">
            <a:extLst>
              <a:ext uri="{FF2B5EF4-FFF2-40B4-BE49-F238E27FC236}">
                <a16:creationId xmlns:a16="http://schemas.microsoft.com/office/drawing/2014/main" id="{837BA3E2-5E8D-46B1-85C6-2BA265161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091" y="1416467"/>
            <a:ext cx="4092056" cy="2756579"/>
          </a:xfrm>
          <a:prstGeom prst="rect">
            <a:avLst/>
          </a:prstGeom>
          <a:noFill/>
          <a:ln w="57150">
            <a:solidFill>
              <a:schemeClr val="tx1"/>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A990538-88CC-44B0-BBA1-C28682C7028F}"/>
              </a:ext>
            </a:extLst>
          </p:cNvPr>
          <p:cNvSpPr/>
          <p:nvPr/>
        </p:nvSpPr>
        <p:spPr>
          <a:xfrm>
            <a:off x="250964" y="4707769"/>
            <a:ext cx="8776253" cy="1647287"/>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b="1" dirty="0">
                <a:solidFill>
                  <a:schemeClr val="tx1"/>
                </a:solidFill>
                <a:latin typeface="NikoshBAN" panose="02000000000000000000" pitchFamily="2" charset="0"/>
                <a:cs typeface="NikoshBAN" panose="02000000000000000000" pitchFamily="2" charset="0"/>
              </a:rPr>
              <a:t>২০১১ সালের জুন মাসের ৯ তারিখ নিউইর্য়ক টাইমসের এক সংবাদে বলা হয়েছিল, সিটি ব্যাংকের লক্ষ লক্ষ গ্রাহকের ক্রেডিট কার্ড নম্বর এবং তার গোপন তথ্য প্রকাশিত হয়ে গেছে। যে কারণে অসংখ্য মানুষের টাকা পয়সার নিরাপত্তা এখন হুমকির মুখে। </a:t>
            </a:r>
            <a:endParaRPr lang="en-US" sz="2400" b="1" dirty="0">
              <a:solidFill>
                <a:schemeClr val="tx1"/>
              </a:solidFill>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a16="http://schemas.microsoft.com/office/drawing/2014/main" id="{F660F6A7-53CA-69F3-841F-4A773B8A12D5}"/>
              </a:ext>
            </a:extLst>
          </p:cNvPr>
          <p:cNvSpPr/>
          <p:nvPr/>
        </p:nvSpPr>
        <p:spPr>
          <a:xfrm>
            <a:off x="904567" y="207675"/>
            <a:ext cx="7157884" cy="806847"/>
          </a:xfrm>
          <a:prstGeom prst="rect">
            <a:avLst/>
          </a:prstGeom>
          <a:noFill/>
          <a:ln w="381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b="1" dirty="0">
                <a:solidFill>
                  <a:schemeClr val="tx1"/>
                </a:solidFill>
                <a:latin typeface="NikoshBAN" panose="02000000000000000000" pitchFamily="2" charset="0"/>
                <a:cs typeface="NikoshBAN" panose="02000000000000000000" pitchFamily="2" charset="0"/>
              </a:rPr>
              <a:t>নিচের ছবিগুলো দেখ এবং চিন্তা করে বল</a:t>
            </a:r>
            <a:endParaRPr lang="en-US" sz="27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89319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25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3"/>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624A6CDE-AFAE-4EE2-83FF-ED5D5C946E88}"/>
              </a:ext>
            </a:extLst>
          </p:cNvPr>
          <p:cNvSpPr/>
          <p:nvPr/>
        </p:nvSpPr>
        <p:spPr>
          <a:xfrm>
            <a:off x="739389" y="537793"/>
            <a:ext cx="5582753" cy="1235259"/>
          </a:xfrm>
          <a:prstGeom prst="wedgeEllipseCallout">
            <a:avLst/>
          </a:prstGeom>
          <a:solidFill>
            <a:srgbClr val="E2ADE3"/>
          </a:solidFill>
          <a:ln w="76200">
            <a:solidFill>
              <a:srgbClr val="E416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আজকের পাঠ ----</a:t>
            </a:r>
            <a:endParaRPr lang="en-US" sz="3200" b="1" dirty="0">
              <a:solidFill>
                <a:schemeClr val="tx1"/>
              </a:solidFill>
              <a:latin typeface="NikoshBAN" panose="02000000000000000000" pitchFamily="2" charset="0"/>
              <a:cs typeface="NikoshBAN" panose="02000000000000000000" pitchFamily="2" charset="0"/>
            </a:endParaRPr>
          </a:p>
        </p:txBody>
      </p:sp>
      <p:sp>
        <p:nvSpPr>
          <p:cNvPr id="4" name="Scroll: Horizontal 3">
            <a:extLst>
              <a:ext uri="{FF2B5EF4-FFF2-40B4-BE49-F238E27FC236}">
                <a16:creationId xmlns:a16="http://schemas.microsoft.com/office/drawing/2014/main" id="{DF8A9992-82C7-41CE-96EE-E9FC03D606F4}"/>
              </a:ext>
            </a:extLst>
          </p:cNvPr>
          <p:cNvSpPr/>
          <p:nvPr/>
        </p:nvSpPr>
        <p:spPr>
          <a:xfrm>
            <a:off x="2096272" y="2954592"/>
            <a:ext cx="5188226" cy="1791528"/>
          </a:xfrm>
          <a:prstGeom prst="horizontalScroll">
            <a:avLst/>
          </a:prstGeom>
          <a:solidFill>
            <a:srgbClr val="B2E5E8"/>
          </a:solidFill>
          <a:ln w="76200">
            <a:solidFill>
              <a:srgbClr val="CC0066"/>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2">
              <a:avLst/>
            </a:prstTxWarp>
          </a:bodyPr>
          <a:lstStyle/>
          <a:p>
            <a:pPr algn="ctr"/>
            <a:r>
              <a:rPr lang="bn-IN" sz="3300" b="1" dirty="0">
                <a:solidFill>
                  <a:schemeClr val="tx1"/>
                </a:solidFill>
                <a:latin typeface="NikoshBAN" panose="02000000000000000000" pitchFamily="2" charset="0"/>
                <a:cs typeface="NikoshBAN" panose="02000000000000000000" pitchFamily="2" charset="0"/>
              </a:rPr>
              <a:t>পাঠ - ১৯ : সাইবার অপরাধ</a:t>
            </a:r>
            <a:endParaRPr lang="en-US" sz="33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61567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762D5DB9-DFAD-4610-A998-FFF923F1FB2E}"/>
              </a:ext>
            </a:extLst>
          </p:cNvPr>
          <p:cNvSpPr/>
          <p:nvPr/>
        </p:nvSpPr>
        <p:spPr>
          <a:xfrm>
            <a:off x="2910670" y="573931"/>
            <a:ext cx="2961860" cy="765314"/>
          </a:xfrm>
          <a:prstGeom prst="wedgeEllipseCallout">
            <a:avLst/>
          </a:prstGeom>
          <a:blipFill>
            <a:blip r:embed="rId2"/>
            <a:tile tx="0" ty="0" sx="100000" sy="100000" flip="none" algn="tl"/>
          </a:blipFill>
          <a:ln w="57150">
            <a:solidFill>
              <a:srgbClr val="FF33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300" b="1" dirty="0">
                <a:solidFill>
                  <a:schemeClr val="tx1"/>
                </a:solidFill>
                <a:latin typeface="NikoshBAN" panose="02000000000000000000" pitchFamily="2" charset="0"/>
                <a:cs typeface="NikoshBAN" panose="02000000000000000000" pitchFamily="2" charset="0"/>
              </a:rPr>
              <a:t>শিখনফল </a:t>
            </a:r>
            <a:endParaRPr lang="en-US" sz="3300" b="1" dirty="0">
              <a:solidFill>
                <a:schemeClr val="tx1"/>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813C4F43-D9C5-4144-849B-E0EF679AD0E5}"/>
              </a:ext>
            </a:extLst>
          </p:cNvPr>
          <p:cNvSpPr/>
          <p:nvPr/>
        </p:nvSpPr>
        <p:spPr>
          <a:xfrm>
            <a:off x="499254" y="2038296"/>
            <a:ext cx="8145492" cy="3636173"/>
          </a:xfrm>
          <a:prstGeom prst="rect">
            <a:avLst/>
          </a:prstGeom>
          <a:blipFill>
            <a:blip r:embed="rId3"/>
            <a:tile tx="0" ty="0" sx="100000" sy="100000" flip="none" algn="tl"/>
          </a:blipFill>
          <a:ln w="57150">
            <a:solidFill>
              <a:srgbClr val="FF33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3300" dirty="0">
              <a:solidFill>
                <a:schemeClr val="tx1"/>
              </a:solidFill>
              <a:latin typeface="NikoshBAN" panose="02000000000000000000" pitchFamily="2" charset="0"/>
              <a:cs typeface="NikoshBAN" panose="02000000000000000000" pitchFamily="2" charset="0"/>
            </a:endParaRPr>
          </a:p>
          <a:p>
            <a:r>
              <a:rPr lang="bn-IN" sz="3300" dirty="0">
                <a:solidFill>
                  <a:schemeClr val="tx1"/>
                </a:solidFill>
                <a:latin typeface="NikoshBAN" panose="02000000000000000000" pitchFamily="2" charset="0"/>
                <a:cs typeface="NikoshBAN" panose="02000000000000000000" pitchFamily="2" charset="0"/>
              </a:rPr>
              <a:t>এইপাঠ শেষে শিক্ষার্থীরা ------</a:t>
            </a:r>
          </a:p>
          <a:p>
            <a:endParaRPr lang="bn-IN" sz="1050" dirty="0">
              <a:solidFill>
                <a:schemeClr val="tx1"/>
              </a:solidFill>
              <a:latin typeface="NikoshBAN" panose="02000000000000000000" pitchFamily="2" charset="0"/>
              <a:cs typeface="NikoshBAN" panose="02000000000000000000" pitchFamily="2" charset="0"/>
            </a:endParaRPr>
          </a:p>
          <a:p>
            <a:pPr marL="428625" indent="-428625" algn="ctr">
              <a:buFont typeface="Wingdings" panose="05000000000000000000" pitchFamily="2" charset="2"/>
              <a:buChar char="Ø"/>
            </a:pPr>
            <a:r>
              <a:rPr lang="bn-IN" sz="3300" dirty="0">
                <a:solidFill>
                  <a:schemeClr val="tx1"/>
                </a:solidFill>
                <a:latin typeface="NikoshBAN" panose="02000000000000000000" pitchFamily="2" charset="0"/>
                <a:cs typeface="NikoshBAN" panose="02000000000000000000" pitchFamily="2" charset="0"/>
              </a:rPr>
              <a:t> সাইবার অপরাধ কী তা বলতে পারবে;</a:t>
            </a:r>
          </a:p>
          <a:p>
            <a:pPr algn="ctr"/>
            <a:endParaRPr lang="bn-IN" sz="900" dirty="0">
              <a:solidFill>
                <a:schemeClr val="tx1"/>
              </a:solidFill>
              <a:latin typeface="NikoshBAN" panose="02000000000000000000" pitchFamily="2" charset="0"/>
              <a:cs typeface="NikoshBAN" panose="02000000000000000000" pitchFamily="2" charset="0"/>
            </a:endParaRPr>
          </a:p>
          <a:p>
            <a:pPr marL="428625" indent="-428625" algn="ctr">
              <a:buFont typeface="Wingdings" panose="05000000000000000000" pitchFamily="2" charset="2"/>
              <a:buChar char="Ø"/>
            </a:pPr>
            <a:r>
              <a:rPr lang="bn-IN" sz="3300" dirty="0">
                <a:solidFill>
                  <a:schemeClr val="tx1"/>
                </a:solidFill>
                <a:latin typeface="NikoshBAN" panose="02000000000000000000" pitchFamily="2" charset="0"/>
                <a:cs typeface="NikoshBAN" panose="02000000000000000000" pitchFamily="2" charset="0"/>
              </a:rPr>
              <a:t>প্রচলিত কিছু সাইবার অপরাধের নাম </a:t>
            </a:r>
            <a:r>
              <a:rPr lang="bn-BD" sz="3300" dirty="0">
                <a:solidFill>
                  <a:schemeClr val="tx1"/>
                </a:solidFill>
                <a:latin typeface="NikoshBAN" panose="02000000000000000000" pitchFamily="2" charset="0"/>
                <a:cs typeface="NikoshBAN" panose="02000000000000000000" pitchFamily="2" charset="0"/>
              </a:rPr>
              <a:t>শনাক্ত করে লিখতে</a:t>
            </a:r>
            <a:r>
              <a:rPr lang="bn-IN" sz="3300" dirty="0">
                <a:solidFill>
                  <a:schemeClr val="tx1"/>
                </a:solidFill>
                <a:latin typeface="NikoshBAN" panose="02000000000000000000" pitchFamily="2" charset="0"/>
                <a:cs typeface="NikoshBAN" panose="02000000000000000000" pitchFamily="2" charset="0"/>
              </a:rPr>
              <a:t> পারবে</a:t>
            </a:r>
            <a:r>
              <a:rPr lang="bn-BD" sz="3300" dirty="0">
                <a:solidFill>
                  <a:schemeClr val="tx1"/>
                </a:solidFill>
                <a:latin typeface="NikoshBAN" panose="02000000000000000000" pitchFamily="2" charset="0"/>
                <a:cs typeface="NikoshBAN" panose="02000000000000000000" pitchFamily="2" charset="0"/>
              </a:rPr>
              <a:t>;</a:t>
            </a:r>
            <a:endParaRPr lang="bn-IN" sz="3300" dirty="0">
              <a:solidFill>
                <a:schemeClr val="tx1"/>
              </a:solidFill>
              <a:latin typeface="NikoshBAN" panose="02000000000000000000" pitchFamily="2" charset="0"/>
              <a:cs typeface="NikoshBAN" panose="02000000000000000000" pitchFamily="2" charset="0"/>
            </a:endParaRPr>
          </a:p>
          <a:p>
            <a:pPr marL="428625" indent="-428625" algn="ctr">
              <a:buFont typeface="Wingdings" panose="05000000000000000000" pitchFamily="2" charset="2"/>
              <a:buChar char="Ø"/>
            </a:pPr>
            <a:r>
              <a:rPr lang="bn-IN" sz="3300" dirty="0">
                <a:solidFill>
                  <a:schemeClr val="tx1"/>
                </a:solidFill>
                <a:latin typeface="NikoshBAN" panose="02000000000000000000" pitchFamily="2" charset="0"/>
                <a:cs typeface="NikoshBAN" panose="02000000000000000000" pitchFamily="2" charset="0"/>
              </a:rPr>
              <a:t>বিভিন্ন প্রকার সাইবার অপরাধ সম্পর্কে বর্ণনা করতে পারবে।</a:t>
            </a:r>
          </a:p>
          <a:p>
            <a:pPr marL="428625" indent="-428625" algn="ctr">
              <a:buFont typeface="Wingdings" panose="05000000000000000000" pitchFamily="2" charset="2"/>
              <a:buChar char="Ø"/>
            </a:pPr>
            <a:endParaRPr lang="bn-IN" sz="900" dirty="0">
              <a:solidFill>
                <a:schemeClr val="tx1"/>
              </a:solidFill>
              <a:latin typeface="NikoshBAN" panose="02000000000000000000" pitchFamily="2" charset="0"/>
              <a:cs typeface="NikoshBAN" panose="02000000000000000000" pitchFamily="2" charset="0"/>
            </a:endParaRPr>
          </a:p>
          <a:p>
            <a:pPr algn="ctr"/>
            <a:endParaRPr lang="en-US" sz="33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16839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81527B-45F0-429E-B71B-F0F7496FC8D6}"/>
              </a:ext>
            </a:extLst>
          </p:cNvPr>
          <p:cNvSpPr/>
          <p:nvPr/>
        </p:nvSpPr>
        <p:spPr>
          <a:xfrm>
            <a:off x="216310" y="4557050"/>
            <a:ext cx="8613058" cy="1715931"/>
          </a:xfrm>
          <a:prstGeom prst="rect">
            <a:avLst/>
          </a:prstGeom>
          <a:blipFill>
            <a:blip r:embed="rId2"/>
            <a:tile tx="0" ty="0" sx="100000" sy="100000" flip="none" algn="tl"/>
          </a:blipFill>
          <a:ln w="57150">
            <a:solidFill>
              <a:srgbClr val="FF33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900" dirty="0">
              <a:solidFill>
                <a:schemeClr val="tx1"/>
              </a:solidFill>
              <a:latin typeface="NikoshBAN" panose="02000000000000000000" pitchFamily="2" charset="0"/>
              <a:cs typeface="NikoshBAN" panose="02000000000000000000" pitchFamily="2" charset="0"/>
            </a:endParaRPr>
          </a:p>
          <a:p>
            <a:pPr marL="428625" indent="-428625" algn="ctr">
              <a:buFont typeface="Wingdings" panose="05000000000000000000" pitchFamily="2" charset="2"/>
              <a:buChar char="q"/>
            </a:pPr>
            <a:r>
              <a:rPr lang="bn-IN" sz="2700" dirty="0">
                <a:solidFill>
                  <a:schemeClr val="tx1"/>
                </a:solidFill>
                <a:latin typeface="NikoshBAN" panose="02000000000000000000" pitchFamily="2" charset="0"/>
                <a:cs typeface="NikoshBAN" panose="02000000000000000000" pitchFamily="2" charset="0"/>
              </a:rPr>
              <a:t>যদি কোন ব্যক্তি যে কোন ইলেক্ট্রনিক ডিভাইস ও ইন্টারনেট ব্যবহারের মাধ্যমে কোন অপরাধ করে থাকে</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তাহলে তাকে সাইবার অপরাধ বলে।</a:t>
            </a:r>
            <a:endParaRPr lang="en-US" sz="3300" dirty="0">
              <a:solidFill>
                <a:schemeClr val="tx1"/>
              </a:solidFill>
              <a:latin typeface="NikoshBAN" panose="02000000000000000000" pitchFamily="2" charset="0"/>
              <a:cs typeface="NikoshBAN" panose="02000000000000000000" pitchFamily="2" charset="0"/>
            </a:endParaRPr>
          </a:p>
        </p:txBody>
      </p:sp>
      <p:sp>
        <p:nvSpPr>
          <p:cNvPr id="5" name="Speech Bubble: Oval 4">
            <a:extLst>
              <a:ext uri="{FF2B5EF4-FFF2-40B4-BE49-F238E27FC236}">
                <a16:creationId xmlns:a16="http://schemas.microsoft.com/office/drawing/2014/main" id="{DC1F2A1C-2636-4ECC-85E2-4081A361477D}"/>
              </a:ext>
            </a:extLst>
          </p:cNvPr>
          <p:cNvSpPr/>
          <p:nvPr/>
        </p:nvSpPr>
        <p:spPr>
          <a:xfrm>
            <a:off x="1971074" y="313123"/>
            <a:ext cx="5391631" cy="765314"/>
          </a:xfrm>
          <a:prstGeom prst="wedgeEllipseCallout">
            <a:avLst/>
          </a:prstGeom>
          <a:blipFill>
            <a:blip r:embed="rId3"/>
            <a:tile tx="0" ty="0" sx="100000" sy="100000" flip="none" algn="tl"/>
          </a:blipFill>
          <a:ln w="57150">
            <a:solidFill>
              <a:srgbClr val="FF33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300" b="1" dirty="0">
                <a:solidFill>
                  <a:schemeClr val="tx1"/>
                </a:solidFill>
                <a:latin typeface="NikoshBAN" panose="02000000000000000000" pitchFamily="2" charset="0"/>
                <a:cs typeface="NikoshBAN" panose="02000000000000000000" pitchFamily="2" charset="0"/>
              </a:rPr>
              <a:t>সাইবার অপরাধ</a:t>
            </a:r>
            <a:endParaRPr lang="en-US" sz="3300" b="1" dirty="0">
              <a:solidFill>
                <a:schemeClr val="tx1"/>
              </a:solidFill>
              <a:latin typeface="NikoshBAN" panose="02000000000000000000" pitchFamily="2" charset="0"/>
              <a:cs typeface="NikoshBAN" panose="02000000000000000000" pitchFamily="2" charset="0"/>
            </a:endParaRPr>
          </a:p>
        </p:txBody>
      </p:sp>
      <p:pic>
        <p:nvPicPr>
          <p:cNvPr id="1028" name="Picture 4" descr="Bangladesh to open special police station to deal with cybercrimes">
            <a:extLst>
              <a:ext uri="{FF2B5EF4-FFF2-40B4-BE49-F238E27FC236}">
                <a16:creationId xmlns:a16="http://schemas.microsoft.com/office/drawing/2014/main" id="{2670F03D-E3B4-45C0-9644-138CD8E1CB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324" y="1689693"/>
            <a:ext cx="3861352" cy="2413345"/>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180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4C90A0-4016-942E-79FA-6A9AFC358A33}"/>
              </a:ext>
            </a:extLst>
          </p:cNvPr>
          <p:cNvSpPr/>
          <p:nvPr/>
        </p:nvSpPr>
        <p:spPr>
          <a:xfrm>
            <a:off x="3017527" y="363434"/>
            <a:ext cx="3646569" cy="983036"/>
          </a:xfrm>
          <a:prstGeom prst="rect">
            <a:avLst/>
          </a:prstGeom>
          <a:ln w="38100">
            <a:solidFill>
              <a:srgbClr val="E2ADE3"/>
            </a:solidFill>
          </a:ln>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400" b="1" dirty="0">
                <a:solidFill>
                  <a:schemeClr val="tx1"/>
                </a:solidFill>
                <a:latin typeface="NikoshBAN" panose="02000000000000000000" pitchFamily="2" charset="0"/>
                <a:cs typeface="NikoshBAN" panose="02000000000000000000" pitchFamily="2" charset="0"/>
              </a:rPr>
              <a:t>একক কাজ</a:t>
            </a:r>
            <a:endParaRPr lang="en-US" sz="4400" b="1" dirty="0">
              <a:solidFill>
                <a:schemeClr val="tx1"/>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52043473-C629-6260-E37E-27ABB8046D57}"/>
              </a:ext>
            </a:extLst>
          </p:cNvPr>
          <p:cNvPicPr>
            <a:picLocks noChangeAspect="1"/>
          </p:cNvPicPr>
          <p:nvPr/>
        </p:nvPicPr>
        <p:blipFill>
          <a:blip r:embed="rId2"/>
          <a:stretch>
            <a:fillRect/>
          </a:stretch>
        </p:blipFill>
        <p:spPr>
          <a:xfrm>
            <a:off x="3467360" y="1627340"/>
            <a:ext cx="2550261" cy="2681044"/>
          </a:xfrm>
          <a:prstGeom prst="rect">
            <a:avLst/>
          </a:prstGeom>
        </p:spPr>
      </p:pic>
      <p:sp>
        <p:nvSpPr>
          <p:cNvPr id="5" name="Rectangle 4">
            <a:extLst>
              <a:ext uri="{FF2B5EF4-FFF2-40B4-BE49-F238E27FC236}">
                <a16:creationId xmlns:a16="http://schemas.microsoft.com/office/drawing/2014/main" id="{74D5893D-34A4-0F3E-2B4D-5397921D1991}"/>
              </a:ext>
            </a:extLst>
          </p:cNvPr>
          <p:cNvSpPr/>
          <p:nvPr/>
        </p:nvSpPr>
        <p:spPr>
          <a:xfrm>
            <a:off x="1078381" y="4178618"/>
            <a:ext cx="7524859" cy="143123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571500" indent="-571500" algn="ctr">
              <a:buFont typeface="Wingdings" panose="05000000000000000000" pitchFamily="2" charset="2"/>
              <a:buChar char="Ø"/>
            </a:pPr>
            <a:r>
              <a:rPr lang="bn-IN" sz="4400" b="1" dirty="0">
                <a:solidFill>
                  <a:schemeClr val="tx1"/>
                </a:solidFill>
                <a:latin typeface="NikoshBAN" panose="02000000000000000000" pitchFamily="2" charset="0"/>
                <a:cs typeface="NikoshBAN" panose="02000000000000000000" pitchFamily="2" charset="0"/>
              </a:rPr>
              <a:t> </a:t>
            </a:r>
            <a:r>
              <a:rPr lang="bn-BD" sz="4400" b="1" dirty="0">
                <a:solidFill>
                  <a:schemeClr val="tx1"/>
                </a:solidFill>
                <a:latin typeface="NikoshBAN" panose="02000000000000000000" pitchFamily="2" charset="0"/>
                <a:cs typeface="NikoshBAN" panose="02000000000000000000" pitchFamily="2" charset="0"/>
              </a:rPr>
              <a:t>সাইবার অপরাধ কী </a:t>
            </a:r>
            <a:r>
              <a:rPr lang="bn-IN" sz="4400" b="1" dirty="0">
                <a:solidFill>
                  <a:schemeClr val="tx1"/>
                </a:solidFill>
                <a:latin typeface="NikoshBAN" panose="02000000000000000000" pitchFamily="2" charset="0"/>
                <a:cs typeface="NikoshBAN" panose="02000000000000000000" pitchFamily="2" charset="0"/>
              </a:rPr>
              <a:t>?</a:t>
            </a:r>
            <a:endParaRPr lang="en-US" sz="4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8245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739</TotalTime>
  <Words>569</Words>
  <Application>Microsoft Office PowerPoint</Application>
  <PresentationFormat>On-screen Show (4:3)</PresentationFormat>
  <Paragraphs>64</Paragraphs>
  <Slides>21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Calibri Light</vt:lpstr>
      <vt:lpstr>NikoshBAN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Mst. Madina</cp:lastModifiedBy>
  <cp:revision>51</cp:revision>
  <dcterms:created xsi:type="dcterms:W3CDTF">2020-09-20T15:20:03Z</dcterms:created>
  <dcterms:modified xsi:type="dcterms:W3CDTF">2025-04-23T10:30:26Z</dcterms:modified>
</cp:coreProperties>
</file>