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6" r:id="rId5"/>
    <p:sldId id="259" r:id="rId6"/>
    <p:sldId id="260" r:id="rId7"/>
    <p:sldId id="261" r:id="rId8"/>
    <p:sldId id="262" r:id="rId9"/>
    <p:sldId id="263" r:id="rId10"/>
    <p:sldId id="264" r:id="rId11"/>
    <p:sldId id="267" r:id="rId12"/>
    <p:sldId id="268" r:id="rId13"/>
    <p:sldId id="269" r:id="rId14"/>
    <p:sldId id="271" r:id="rId15"/>
    <p:sldId id="272" r:id="rId16"/>
    <p:sldId id="273" r:id="rId17"/>
    <p:sldId id="274" r:id="rId18"/>
    <p:sldId id="275" r:id="rId19"/>
    <p:sldId id="265"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476D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61" d="100"/>
          <a:sy n="61" d="100"/>
        </p:scale>
        <p:origin x="1014"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008FDD-C108-C120-B5EA-1AA00A4D812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0C57855-E99A-68CA-A72B-2CEFADB9ABD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73FF32C-22FD-514E-13AB-5F12E4D21AA1}"/>
              </a:ext>
            </a:extLst>
          </p:cNvPr>
          <p:cNvSpPr>
            <a:spLocks noGrp="1"/>
          </p:cNvSpPr>
          <p:nvPr>
            <p:ph type="dt" sz="half" idx="10"/>
          </p:nvPr>
        </p:nvSpPr>
        <p:spPr/>
        <p:txBody>
          <a:bodyPr/>
          <a:lstStyle/>
          <a:p>
            <a:fld id="{994AE829-F357-406A-84F2-A87F54D99396}" type="datetimeFigureOut">
              <a:rPr lang="en-US" smtClean="0"/>
              <a:t>6/27/2025</a:t>
            </a:fld>
            <a:endParaRPr lang="en-US"/>
          </a:p>
        </p:txBody>
      </p:sp>
      <p:sp>
        <p:nvSpPr>
          <p:cNvPr id="5" name="Footer Placeholder 4">
            <a:extLst>
              <a:ext uri="{FF2B5EF4-FFF2-40B4-BE49-F238E27FC236}">
                <a16:creationId xmlns:a16="http://schemas.microsoft.com/office/drawing/2014/main" id="{EA5028D4-8912-B7FE-3A66-E3264C76D3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EC435F1-DD01-5FCD-6CD3-28EBBF337E93}"/>
              </a:ext>
            </a:extLst>
          </p:cNvPr>
          <p:cNvSpPr>
            <a:spLocks noGrp="1"/>
          </p:cNvSpPr>
          <p:nvPr>
            <p:ph type="sldNum" sz="quarter" idx="12"/>
          </p:nvPr>
        </p:nvSpPr>
        <p:spPr/>
        <p:txBody>
          <a:bodyPr/>
          <a:lstStyle/>
          <a:p>
            <a:fld id="{45ACD249-758E-4A61-8A7B-D12B6A4F4A1E}" type="slidenum">
              <a:rPr lang="en-US" smtClean="0"/>
              <a:t>‹#›</a:t>
            </a:fld>
            <a:endParaRPr lang="en-US"/>
          </a:p>
        </p:txBody>
      </p:sp>
    </p:spTree>
    <p:extLst>
      <p:ext uri="{BB962C8B-B14F-4D97-AF65-F5344CB8AC3E}">
        <p14:creationId xmlns:p14="http://schemas.microsoft.com/office/powerpoint/2010/main" val="34447029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66749DF-E61B-4622-EF1F-31656295506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1"/>
            <a:ext cx="12192001" cy="6858001"/>
          </a:xfrm>
          <a:prstGeom prst="rect">
            <a:avLst/>
          </a:prstGeom>
          <a:effectLst>
            <a:innerShdw blurRad="114300">
              <a:prstClr val="black"/>
            </a:innerShdw>
          </a:effectLst>
        </p:spPr>
      </p:pic>
      <p:pic>
        <p:nvPicPr>
          <p:cNvPr id="3" name="Picture 2">
            <a:extLst>
              <a:ext uri="{FF2B5EF4-FFF2-40B4-BE49-F238E27FC236}">
                <a16:creationId xmlns:a16="http://schemas.microsoft.com/office/drawing/2014/main" id="{4BA6406F-2916-AFFC-433D-2C4BDE986FC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81699" y="406398"/>
            <a:ext cx="1208161" cy="1429657"/>
          </a:xfrm>
          <a:prstGeom prst="bevel">
            <a:avLst/>
          </a:prstGeom>
        </p:spPr>
      </p:pic>
    </p:spTree>
    <p:extLst>
      <p:ext uri="{BB962C8B-B14F-4D97-AF65-F5344CB8AC3E}">
        <p14:creationId xmlns:p14="http://schemas.microsoft.com/office/powerpoint/2010/main" val="369133291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C03EBD7-1B5A-CDED-7AEA-A4E767771A4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1E48576-820B-16FA-4137-0D873B42D45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6EE671-4CB7-2734-73AF-9F1524BD2DF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4AE829-F357-406A-84F2-A87F54D99396}" type="datetimeFigureOut">
              <a:rPr lang="en-US" smtClean="0"/>
              <a:t>6/27/2025</a:t>
            </a:fld>
            <a:endParaRPr lang="en-US"/>
          </a:p>
        </p:txBody>
      </p:sp>
      <p:sp>
        <p:nvSpPr>
          <p:cNvPr id="5" name="Footer Placeholder 4">
            <a:extLst>
              <a:ext uri="{FF2B5EF4-FFF2-40B4-BE49-F238E27FC236}">
                <a16:creationId xmlns:a16="http://schemas.microsoft.com/office/drawing/2014/main" id="{ACCCE0ED-7DA6-6A02-C811-A0D53064AF6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873982A-C247-B19B-3D34-DA938D8285E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ACD249-758E-4A61-8A7B-D12B6A4F4A1E}" type="slidenum">
              <a:rPr lang="en-US" smtClean="0"/>
              <a:t>‹#›</a:t>
            </a:fld>
            <a:endParaRPr lang="en-US"/>
          </a:p>
        </p:txBody>
      </p:sp>
    </p:spTree>
    <p:extLst>
      <p:ext uri="{BB962C8B-B14F-4D97-AF65-F5344CB8AC3E}">
        <p14:creationId xmlns:p14="http://schemas.microsoft.com/office/powerpoint/2010/main" val="3167713669"/>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431CA60-5C0A-DD37-0535-7FE722372A6D}"/>
              </a:ext>
            </a:extLst>
          </p:cNvPr>
          <p:cNvPicPr>
            <a:picLocks noChangeAspect="1"/>
          </p:cNvPicPr>
          <p:nvPr/>
        </p:nvPicPr>
        <p:blipFill rotWithShape="1">
          <a:blip r:embed="rId2">
            <a:extLst>
              <a:ext uri="{28A0092B-C50C-407E-A947-70E740481C1C}">
                <a14:useLocalDpi xmlns:a14="http://schemas.microsoft.com/office/drawing/2010/main" val="0"/>
              </a:ext>
            </a:extLst>
          </a:blip>
          <a:srcRect l="3509" t="11408" r="2868" b="12793"/>
          <a:stretch/>
        </p:blipFill>
        <p:spPr>
          <a:xfrm>
            <a:off x="2064189" y="1103586"/>
            <a:ext cx="8536480" cy="4035973"/>
          </a:xfrm>
          <a:prstGeom prst="rect">
            <a:avLst/>
          </a:prstGeom>
        </p:spPr>
      </p:pic>
    </p:spTree>
    <p:extLst>
      <p:ext uri="{BB962C8B-B14F-4D97-AF65-F5344CB8AC3E}">
        <p14:creationId xmlns:p14="http://schemas.microsoft.com/office/powerpoint/2010/main" val="21354967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5CC64C9-84AB-2281-2578-295E04540A8C}"/>
              </a:ext>
            </a:extLst>
          </p:cNvPr>
          <p:cNvSpPr txBox="1"/>
          <p:nvPr/>
        </p:nvSpPr>
        <p:spPr>
          <a:xfrm>
            <a:off x="4571999" y="599090"/>
            <a:ext cx="6657592" cy="769441"/>
          </a:xfrm>
          <a:prstGeom prst="rect">
            <a:avLst/>
          </a:prstGeom>
          <a:noFill/>
        </p:spPr>
        <p:txBody>
          <a:bodyPr wrap="none" rtlCol="0">
            <a:spAutoFit/>
          </a:bodyPr>
          <a:lstStyle/>
          <a:p>
            <a:r>
              <a:rPr lang="en-US" sz="4400" b="1" dirty="0">
                <a:solidFill>
                  <a:srgbClr val="0476DF"/>
                </a:solidFill>
                <a:latin typeface="NikoshBAN" panose="02000000000000000000" pitchFamily="2" charset="0"/>
                <a:cs typeface="NikoshBAN" panose="02000000000000000000" pitchFamily="2" charset="0"/>
              </a:rPr>
              <a:t>TEACHER’S IDENTITY</a:t>
            </a:r>
          </a:p>
        </p:txBody>
      </p:sp>
      <p:sp>
        <p:nvSpPr>
          <p:cNvPr id="3" name="TextBox 2">
            <a:extLst>
              <a:ext uri="{FF2B5EF4-FFF2-40B4-BE49-F238E27FC236}">
                <a16:creationId xmlns:a16="http://schemas.microsoft.com/office/drawing/2014/main" id="{4F6A230A-9601-EC5A-D2F9-208FF7F6F022}"/>
              </a:ext>
            </a:extLst>
          </p:cNvPr>
          <p:cNvSpPr txBox="1"/>
          <p:nvPr/>
        </p:nvSpPr>
        <p:spPr>
          <a:xfrm>
            <a:off x="2532994" y="2443660"/>
            <a:ext cx="3610304" cy="584775"/>
          </a:xfrm>
          <a:prstGeom prst="rect">
            <a:avLst/>
          </a:prstGeom>
          <a:noFill/>
        </p:spPr>
        <p:txBody>
          <a:bodyPr wrap="square" rtlCol="0">
            <a:spAutoFit/>
          </a:bodyPr>
          <a:lstStyle/>
          <a:p>
            <a:r>
              <a:rPr lang="en-US" sz="3200" b="1" dirty="0">
                <a:latin typeface="NikoshBAN" panose="02000000000000000000" pitchFamily="2" charset="0"/>
                <a:cs typeface="NikoshBAN" panose="02000000000000000000" pitchFamily="2" charset="0"/>
              </a:rPr>
              <a:t>Md. Farid Uddin</a:t>
            </a:r>
          </a:p>
        </p:txBody>
      </p:sp>
      <p:sp>
        <p:nvSpPr>
          <p:cNvPr id="4" name="TextBox 3">
            <a:extLst>
              <a:ext uri="{FF2B5EF4-FFF2-40B4-BE49-F238E27FC236}">
                <a16:creationId xmlns:a16="http://schemas.microsoft.com/office/drawing/2014/main" id="{DAB9ACCD-CD9E-1C8F-6203-D706FCF064B0}"/>
              </a:ext>
            </a:extLst>
          </p:cNvPr>
          <p:cNvSpPr txBox="1"/>
          <p:nvPr/>
        </p:nvSpPr>
        <p:spPr>
          <a:xfrm>
            <a:off x="2963923" y="2915175"/>
            <a:ext cx="2725426" cy="400110"/>
          </a:xfrm>
          <a:prstGeom prst="rect">
            <a:avLst/>
          </a:prstGeom>
          <a:noFill/>
        </p:spPr>
        <p:txBody>
          <a:bodyPr wrap="none" rtlCol="0">
            <a:spAutoFit/>
          </a:bodyPr>
          <a:lstStyle/>
          <a:p>
            <a:r>
              <a:rPr lang="en-US" sz="2000" b="1" dirty="0">
                <a:latin typeface="NikoshBAN" panose="02000000000000000000" pitchFamily="2" charset="0"/>
                <a:cs typeface="NikoshBAN" panose="02000000000000000000" pitchFamily="2" charset="0"/>
              </a:rPr>
              <a:t>Lecturer in English </a:t>
            </a:r>
          </a:p>
        </p:txBody>
      </p:sp>
      <p:sp>
        <p:nvSpPr>
          <p:cNvPr id="5" name="TextBox 4">
            <a:extLst>
              <a:ext uri="{FF2B5EF4-FFF2-40B4-BE49-F238E27FC236}">
                <a16:creationId xmlns:a16="http://schemas.microsoft.com/office/drawing/2014/main" id="{3FFBEB91-A882-0890-BD0D-1256C74B6D28}"/>
              </a:ext>
            </a:extLst>
          </p:cNvPr>
          <p:cNvSpPr txBox="1"/>
          <p:nvPr/>
        </p:nvSpPr>
        <p:spPr>
          <a:xfrm>
            <a:off x="1891856" y="3283753"/>
            <a:ext cx="5012911" cy="400110"/>
          </a:xfrm>
          <a:prstGeom prst="rect">
            <a:avLst/>
          </a:prstGeom>
          <a:noFill/>
        </p:spPr>
        <p:txBody>
          <a:bodyPr wrap="none" rtlCol="0">
            <a:spAutoFit/>
          </a:bodyPr>
          <a:lstStyle/>
          <a:p>
            <a:r>
              <a:rPr lang="en-US" sz="2000" b="1" dirty="0" err="1">
                <a:latin typeface="NikoshBAN" panose="02000000000000000000" pitchFamily="2" charset="0"/>
                <a:cs typeface="NikoshBAN" panose="02000000000000000000" pitchFamily="2" charset="0"/>
              </a:rPr>
              <a:t>Chipatali</a:t>
            </a:r>
            <a:r>
              <a:rPr lang="en-US" sz="2000" b="1" dirty="0">
                <a:latin typeface="NikoshBAN" panose="02000000000000000000" pitchFamily="2" charset="0"/>
                <a:cs typeface="NikoshBAN" panose="02000000000000000000" pitchFamily="2" charset="0"/>
              </a:rPr>
              <a:t> J.G.M Kamil (M.A) Madrasah</a:t>
            </a:r>
          </a:p>
        </p:txBody>
      </p:sp>
      <p:sp>
        <p:nvSpPr>
          <p:cNvPr id="6" name="TextBox 5">
            <a:extLst>
              <a:ext uri="{FF2B5EF4-FFF2-40B4-BE49-F238E27FC236}">
                <a16:creationId xmlns:a16="http://schemas.microsoft.com/office/drawing/2014/main" id="{2CA40D38-6126-22E5-3CFC-76407BDF2489}"/>
              </a:ext>
            </a:extLst>
          </p:cNvPr>
          <p:cNvSpPr txBox="1"/>
          <p:nvPr/>
        </p:nvSpPr>
        <p:spPr>
          <a:xfrm>
            <a:off x="2569584" y="3683863"/>
            <a:ext cx="3119765" cy="400110"/>
          </a:xfrm>
          <a:prstGeom prst="rect">
            <a:avLst/>
          </a:prstGeom>
          <a:noFill/>
        </p:spPr>
        <p:txBody>
          <a:bodyPr wrap="none" rtlCol="0">
            <a:spAutoFit/>
          </a:bodyPr>
          <a:lstStyle/>
          <a:p>
            <a:r>
              <a:rPr lang="en-US" sz="2000" b="1" dirty="0" err="1">
                <a:latin typeface="NikoshBAN" panose="02000000000000000000" pitchFamily="2" charset="0"/>
                <a:cs typeface="NikoshBAN" panose="02000000000000000000" pitchFamily="2" charset="0"/>
              </a:rPr>
              <a:t>Hathazari</a:t>
            </a:r>
            <a:r>
              <a:rPr lang="en-US" sz="2000" b="1" dirty="0">
                <a:latin typeface="NikoshBAN" panose="02000000000000000000" pitchFamily="2" charset="0"/>
                <a:cs typeface="NikoshBAN" panose="02000000000000000000" pitchFamily="2" charset="0"/>
              </a:rPr>
              <a:t>, Chattogram</a:t>
            </a:r>
          </a:p>
        </p:txBody>
      </p:sp>
      <p:sp>
        <p:nvSpPr>
          <p:cNvPr id="7" name="TextBox 6">
            <a:extLst>
              <a:ext uri="{FF2B5EF4-FFF2-40B4-BE49-F238E27FC236}">
                <a16:creationId xmlns:a16="http://schemas.microsoft.com/office/drawing/2014/main" id="{A95E4C5B-1499-6275-BFF9-4F49083AF826}"/>
              </a:ext>
            </a:extLst>
          </p:cNvPr>
          <p:cNvSpPr txBox="1"/>
          <p:nvPr/>
        </p:nvSpPr>
        <p:spPr>
          <a:xfrm>
            <a:off x="2042196" y="4083973"/>
            <a:ext cx="3976794" cy="461665"/>
          </a:xfrm>
          <a:prstGeom prst="rect">
            <a:avLst/>
          </a:prstGeom>
          <a:noFill/>
        </p:spPr>
        <p:txBody>
          <a:bodyPr wrap="none" rtlCol="0">
            <a:spAutoFit/>
          </a:bodyPr>
          <a:lstStyle/>
          <a:p>
            <a:r>
              <a:rPr lang="en-US" sz="2400" dirty="0">
                <a:cs typeface="NikoshBAN" panose="02000000000000000000" pitchFamily="2" charset="0"/>
              </a:rPr>
              <a:t>fariduddin111989@gmail.com</a:t>
            </a:r>
          </a:p>
        </p:txBody>
      </p:sp>
      <p:pic>
        <p:nvPicPr>
          <p:cNvPr id="9" name="Picture 8">
            <a:extLst>
              <a:ext uri="{FF2B5EF4-FFF2-40B4-BE49-F238E27FC236}">
                <a16:creationId xmlns:a16="http://schemas.microsoft.com/office/drawing/2014/main" id="{5FEE2D80-B56A-2B38-7170-5004710B4D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91057" y="2094271"/>
            <a:ext cx="2010391" cy="2378963"/>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
        <p:nvSpPr>
          <p:cNvPr id="8" name="TextBox 7">
            <a:extLst>
              <a:ext uri="{FF2B5EF4-FFF2-40B4-BE49-F238E27FC236}">
                <a16:creationId xmlns:a16="http://schemas.microsoft.com/office/drawing/2014/main" id="{5B8EBC25-62D4-20C8-C8D3-EDC07F78673C}"/>
              </a:ext>
            </a:extLst>
          </p:cNvPr>
          <p:cNvSpPr txBox="1"/>
          <p:nvPr/>
        </p:nvSpPr>
        <p:spPr>
          <a:xfrm>
            <a:off x="1422104" y="4728552"/>
            <a:ext cx="8302273" cy="584775"/>
          </a:xfrm>
          <a:prstGeom prst="rect">
            <a:avLst/>
          </a:prstGeom>
          <a:noFill/>
        </p:spPr>
        <p:txBody>
          <a:bodyPr wrap="none" rtlCol="0">
            <a:spAutoFit/>
          </a:bodyPr>
          <a:lstStyle/>
          <a:p>
            <a:r>
              <a:rPr lang="en-US" sz="3200" b="1" dirty="0">
                <a:latin typeface="NikoshBAN" panose="02000000000000000000" pitchFamily="2" charset="0"/>
                <a:cs typeface="NikoshBAN" panose="02000000000000000000" pitchFamily="2" charset="0"/>
              </a:rPr>
              <a:t>Exercise 2 Punctuation &amp; Capitalization </a:t>
            </a:r>
            <a:endParaRPr lang="en-US" sz="2000" b="1" dirty="0">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7123094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FDF228C-049A-1CE3-ABED-A0DA312520CA}"/>
              </a:ext>
            </a:extLst>
          </p:cNvPr>
          <p:cNvSpPr txBox="1"/>
          <p:nvPr/>
        </p:nvSpPr>
        <p:spPr>
          <a:xfrm>
            <a:off x="2061038" y="1090381"/>
            <a:ext cx="7126009" cy="5324535"/>
          </a:xfrm>
          <a:prstGeom prst="rect">
            <a:avLst/>
          </a:prstGeom>
          <a:noFill/>
        </p:spPr>
        <p:txBody>
          <a:bodyPr wrap="square">
            <a:spAutoFit/>
          </a:bodyPr>
          <a:lstStyle/>
          <a:p>
            <a:pPr algn="just"/>
            <a:r>
              <a:rPr lang="en-US" sz="2000" b="1" dirty="0">
                <a:latin typeface="NikoshBAN" panose="02000000000000000000" pitchFamily="2" charset="0"/>
                <a:cs typeface="NikoshBAN" panose="02000000000000000000" pitchFamily="2" charset="0"/>
              </a:rPr>
              <a:t>Exercise:  28   </a:t>
            </a:r>
            <a:r>
              <a:rPr lang="en-US" sz="2000" b="1" dirty="0" err="1">
                <a:latin typeface="NikoshBAN" panose="02000000000000000000" pitchFamily="2" charset="0"/>
                <a:cs typeface="NikoshBAN" panose="02000000000000000000" pitchFamily="2" charset="0"/>
              </a:rPr>
              <a:t>i</a:t>
            </a:r>
            <a:r>
              <a:rPr lang="en-US" sz="2000" b="1" dirty="0">
                <a:latin typeface="NikoshBAN" panose="02000000000000000000" pitchFamily="2" charset="0"/>
                <a:cs typeface="NikoshBAN" panose="02000000000000000000" pitchFamily="2" charset="0"/>
              </a:rPr>
              <a:t> was born in a village near </a:t>
            </a:r>
            <a:r>
              <a:rPr lang="en-US" sz="2000" b="1" dirty="0" err="1">
                <a:latin typeface="NikoshBAN" panose="02000000000000000000" pitchFamily="2" charset="0"/>
                <a:cs typeface="NikoshBAN" panose="02000000000000000000" pitchFamily="2" charset="0"/>
              </a:rPr>
              <a:t>tangail</a:t>
            </a:r>
            <a:r>
              <a:rPr lang="en-US" sz="2000" b="1" dirty="0">
                <a:latin typeface="NikoshBAN" panose="02000000000000000000" pitchFamily="2" charset="0"/>
                <a:cs typeface="NikoshBAN" panose="02000000000000000000" pitchFamily="2" charset="0"/>
              </a:rPr>
              <a:t> a small river flows beside the village the villagers bathe in the river and catch fish how happy they are what they want is peace</a:t>
            </a:r>
          </a:p>
          <a:p>
            <a:pPr algn="just"/>
            <a:endParaRPr lang="en-US" sz="2000" b="1" dirty="0">
              <a:latin typeface="NikoshBAN" panose="02000000000000000000" pitchFamily="2" charset="0"/>
              <a:cs typeface="NikoshBAN" panose="02000000000000000000" pitchFamily="2" charset="0"/>
            </a:endParaRPr>
          </a:p>
          <a:p>
            <a:pPr algn="just"/>
            <a:endParaRPr lang="en-US" sz="2000" b="1" dirty="0">
              <a:latin typeface="NikoshBAN" panose="02000000000000000000" pitchFamily="2" charset="0"/>
              <a:cs typeface="NikoshBAN" panose="02000000000000000000" pitchFamily="2" charset="0"/>
            </a:endParaRPr>
          </a:p>
          <a:p>
            <a:pPr algn="just"/>
            <a:r>
              <a:rPr lang="en-US" sz="2000" b="1" dirty="0">
                <a:latin typeface="NikoshBAN" panose="02000000000000000000" pitchFamily="2" charset="0"/>
                <a:cs typeface="NikoshBAN" panose="02000000000000000000" pitchFamily="2" charset="0"/>
              </a:rPr>
              <a:t>Exercise: 29  did people use stamps in those days asked </a:t>
            </a:r>
            <a:r>
              <a:rPr lang="en-US" sz="2000" b="1" dirty="0" err="1">
                <a:latin typeface="NikoshBAN" panose="02000000000000000000" pitchFamily="2" charset="0"/>
                <a:cs typeface="NikoshBAN" panose="02000000000000000000" pitchFamily="2" charset="0"/>
              </a:rPr>
              <a:t>rafiq</a:t>
            </a:r>
            <a:r>
              <a:rPr lang="en-US" sz="2000" b="1" dirty="0">
                <a:latin typeface="NikoshBAN" panose="02000000000000000000" pitchFamily="2" charset="0"/>
                <a:cs typeface="NikoshBAN" panose="02000000000000000000" pitchFamily="2" charset="0"/>
              </a:rPr>
              <a:t> yes answered </a:t>
            </a:r>
            <a:r>
              <a:rPr lang="en-US" sz="2000" b="1" dirty="0" err="1">
                <a:latin typeface="NikoshBAN" panose="02000000000000000000" pitchFamily="2" charset="0"/>
                <a:cs typeface="NikoshBAN" panose="02000000000000000000" pitchFamily="2" charset="0"/>
              </a:rPr>
              <a:t>mr</a:t>
            </a:r>
            <a:r>
              <a:rPr lang="en-US" sz="2000" b="1" dirty="0">
                <a:latin typeface="NikoshBAN" panose="02000000000000000000" pitchFamily="2" charset="0"/>
                <a:cs typeface="NikoshBAN" panose="02000000000000000000" pitchFamily="2" charset="0"/>
              </a:rPr>
              <a:t> </a:t>
            </a:r>
            <a:r>
              <a:rPr lang="en-US" sz="2000" b="1" dirty="0" err="1">
                <a:latin typeface="NikoshBAN" panose="02000000000000000000" pitchFamily="2" charset="0"/>
                <a:cs typeface="NikoshBAN" panose="02000000000000000000" pitchFamily="2" charset="0"/>
              </a:rPr>
              <a:t>jamal</a:t>
            </a:r>
            <a:r>
              <a:rPr lang="en-US" sz="2000" b="1" dirty="0">
                <a:latin typeface="NikoshBAN" panose="02000000000000000000" pitchFamily="2" charset="0"/>
                <a:cs typeface="NikoshBAN" panose="02000000000000000000" pitchFamily="2" charset="0"/>
              </a:rPr>
              <a:t> the first stamps were used in 1840 are they easy to get now asked </a:t>
            </a:r>
            <a:r>
              <a:rPr lang="en-US" sz="2000" b="1" dirty="0" err="1">
                <a:latin typeface="NikoshBAN" panose="02000000000000000000" pitchFamily="2" charset="0"/>
                <a:cs typeface="NikoshBAN" panose="02000000000000000000" pitchFamily="2" charset="0"/>
              </a:rPr>
              <a:t>rafiq</a:t>
            </a:r>
            <a:r>
              <a:rPr lang="en-US" sz="2000" b="1" dirty="0">
                <a:latin typeface="NikoshBAN" panose="02000000000000000000" pitchFamily="2" charset="0"/>
                <a:cs typeface="NikoshBAN" panose="02000000000000000000" pitchFamily="2" charset="0"/>
              </a:rPr>
              <a:t> they are very difficult to get his uncle replied</a:t>
            </a:r>
          </a:p>
          <a:p>
            <a:pPr algn="just"/>
            <a:endParaRPr lang="en-US" sz="2000" b="1" dirty="0">
              <a:latin typeface="NikoshBAN" panose="02000000000000000000" pitchFamily="2" charset="0"/>
              <a:cs typeface="NikoshBAN" panose="02000000000000000000" pitchFamily="2" charset="0"/>
            </a:endParaRPr>
          </a:p>
          <a:p>
            <a:pPr algn="just"/>
            <a:endParaRPr lang="en-US" sz="2000" b="1" dirty="0">
              <a:latin typeface="NikoshBAN" panose="02000000000000000000" pitchFamily="2" charset="0"/>
              <a:cs typeface="NikoshBAN" panose="02000000000000000000" pitchFamily="2" charset="0"/>
            </a:endParaRPr>
          </a:p>
          <a:p>
            <a:pPr algn="just"/>
            <a:r>
              <a:rPr lang="en-US" sz="2000" b="1" dirty="0">
                <a:latin typeface="NikoshBAN" panose="02000000000000000000" pitchFamily="2" charset="0"/>
                <a:cs typeface="NikoshBAN" panose="02000000000000000000" pitchFamily="2" charset="0"/>
              </a:rPr>
              <a:t>Exercise: 30  after supper when I began to set out lucy trembled in fear and said </a:t>
            </a:r>
            <a:r>
              <a:rPr lang="en-US" sz="2000" b="1" dirty="0" err="1">
                <a:latin typeface="NikoshBAN" panose="02000000000000000000" pitchFamily="2" charset="0"/>
                <a:cs typeface="NikoshBAN" panose="02000000000000000000" pitchFamily="2" charset="0"/>
              </a:rPr>
              <a:t>alfred</a:t>
            </a:r>
            <a:r>
              <a:rPr lang="en-US" sz="2000" b="1" dirty="0">
                <a:latin typeface="NikoshBAN" panose="02000000000000000000" pitchFamily="2" charset="0"/>
                <a:cs typeface="NikoshBAN" panose="02000000000000000000" pitchFamily="2" charset="0"/>
              </a:rPr>
              <a:t> dear are you quite sure that the letter really came from your chief I laughed told her not to be afraid and hurried out of the room and walked down the street.</a:t>
            </a:r>
          </a:p>
        </p:txBody>
      </p:sp>
      <p:sp>
        <p:nvSpPr>
          <p:cNvPr id="7" name="TextBox 6">
            <a:extLst>
              <a:ext uri="{FF2B5EF4-FFF2-40B4-BE49-F238E27FC236}">
                <a16:creationId xmlns:a16="http://schemas.microsoft.com/office/drawing/2014/main" id="{584534F7-C4B8-63B7-6B52-B5064B675753}"/>
              </a:ext>
            </a:extLst>
          </p:cNvPr>
          <p:cNvSpPr txBox="1"/>
          <p:nvPr/>
        </p:nvSpPr>
        <p:spPr>
          <a:xfrm>
            <a:off x="5341010" y="147359"/>
            <a:ext cx="6215990" cy="830997"/>
          </a:xfrm>
          <a:prstGeom prst="rect">
            <a:avLst/>
          </a:prstGeom>
          <a:noFill/>
        </p:spPr>
        <p:txBody>
          <a:bodyPr wrap="square">
            <a:spAutoFit/>
          </a:bodyPr>
          <a:lstStyle/>
          <a:p>
            <a:pPr algn="just"/>
            <a:r>
              <a:rPr lang="en-US" sz="2400" b="1" dirty="0">
                <a:solidFill>
                  <a:srgbClr val="00B050"/>
                </a:solidFill>
                <a:latin typeface="NikoshBAN" panose="02000000000000000000" pitchFamily="2" charset="0"/>
                <a:cs typeface="NikoshBAN" panose="02000000000000000000" pitchFamily="2" charset="0"/>
              </a:rPr>
              <a:t>Use capitals and punctuation marks where necessary in the following text.</a:t>
            </a:r>
          </a:p>
        </p:txBody>
      </p:sp>
    </p:spTree>
    <p:extLst>
      <p:ext uri="{BB962C8B-B14F-4D97-AF65-F5344CB8AC3E}">
        <p14:creationId xmlns:p14="http://schemas.microsoft.com/office/powerpoint/2010/main" val="26514893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D7A557A-48DA-FF04-CDEF-086A1B7CA36E}"/>
              </a:ext>
            </a:extLst>
          </p:cNvPr>
          <p:cNvSpPr txBox="1"/>
          <p:nvPr/>
        </p:nvSpPr>
        <p:spPr>
          <a:xfrm>
            <a:off x="3046686" y="760160"/>
            <a:ext cx="6093372" cy="1323439"/>
          </a:xfrm>
          <a:prstGeom prst="rect">
            <a:avLst/>
          </a:prstGeom>
          <a:noFill/>
        </p:spPr>
        <p:txBody>
          <a:bodyPr wrap="square">
            <a:spAutoFit/>
          </a:bodyPr>
          <a:lstStyle/>
          <a:p>
            <a:pPr algn="just"/>
            <a:r>
              <a:rPr lang="en-US" sz="2000" b="1" dirty="0">
                <a:latin typeface="NikoshBAN" panose="02000000000000000000" pitchFamily="2" charset="0"/>
                <a:cs typeface="NikoshBAN" panose="02000000000000000000" pitchFamily="2" charset="0"/>
              </a:rPr>
              <a:t>Answer:28   I was born in a village near Tangail. A small river flows beside the village. The villagers bathe in the river and catch fish. How happy they are! What they want is peace.</a:t>
            </a:r>
          </a:p>
        </p:txBody>
      </p:sp>
      <p:sp>
        <p:nvSpPr>
          <p:cNvPr id="5" name="TextBox 4">
            <a:extLst>
              <a:ext uri="{FF2B5EF4-FFF2-40B4-BE49-F238E27FC236}">
                <a16:creationId xmlns:a16="http://schemas.microsoft.com/office/drawing/2014/main" id="{F382E8FF-6440-3241-FEC9-1B6099E4B77C}"/>
              </a:ext>
            </a:extLst>
          </p:cNvPr>
          <p:cNvSpPr txBox="1"/>
          <p:nvPr/>
        </p:nvSpPr>
        <p:spPr>
          <a:xfrm>
            <a:off x="3046686" y="2182451"/>
            <a:ext cx="6093372" cy="1631216"/>
          </a:xfrm>
          <a:prstGeom prst="rect">
            <a:avLst/>
          </a:prstGeom>
          <a:noFill/>
        </p:spPr>
        <p:txBody>
          <a:bodyPr wrap="square">
            <a:spAutoFit/>
          </a:bodyPr>
          <a:lstStyle/>
          <a:p>
            <a:pPr algn="just"/>
            <a:r>
              <a:rPr lang="en-US" sz="2000" b="1" dirty="0">
                <a:latin typeface="NikoshBAN" panose="02000000000000000000" pitchFamily="2" charset="0"/>
                <a:cs typeface="NikoshBAN" panose="02000000000000000000" pitchFamily="2" charset="0"/>
              </a:rPr>
              <a:t>Answer:  29 “Did people use stamps in those days?” asked Rafiq. “Yes,” answered Mr. Jamal. “The first stamps were used in 1840.” “Are they easy to get now?” asked Rafiq. “They are very difficult to get,” his uncle replied.</a:t>
            </a:r>
          </a:p>
        </p:txBody>
      </p:sp>
      <p:sp>
        <p:nvSpPr>
          <p:cNvPr id="10" name="TextBox 9">
            <a:extLst>
              <a:ext uri="{FF2B5EF4-FFF2-40B4-BE49-F238E27FC236}">
                <a16:creationId xmlns:a16="http://schemas.microsoft.com/office/drawing/2014/main" id="{5FDA1627-4ABF-A16E-DF50-58034E732D93}"/>
              </a:ext>
            </a:extLst>
          </p:cNvPr>
          <p:cNvSpPr txBox="1"/>
          <p:nvPr/>
        </p:nvSpPr>
        <p:spPr>
          <a:xfrm>
            <a:off x="3046686" y="3932422"/>
            <a:ext cx="6093372" cy="1938992"/>
          </a:xfrm>
          <a:prstGeom prst="rect">
            <a:avLst/>
          </a:prstGeom>
          <a:noFill/>
        </p:spPr>
        <p:txBody>
          <a:bodyPr wrap="square">
            <a:spAutoFit/>
          </a:bodyPr>
          <a:lstStyle/>
          <a:p>
            <a:pPr algn="just"/>
            <a:r>
              <a:rPr lang="en-US" sz="2000" b="1" dirty="0">
                <a:latin typeface="NikoshBAN" panose="02000000000000000000" pitchFamily="2" charset="0"/>
                <a:cs typeface="NikoshBAN" panose="02000000000000000000" pitchFamily="2" charset="0"/>
              </a:rPr>
              <a:t>Answer: 30  After supper when I began to set out, Lucy trembled in fear and said, “Alfred dear, are you quite sure that the letter really came from your chief”?” I laughed, told her not to be afraid and hurried out of the room and walked down the street.</a:t>
            </a:r>
          </a:p>
        </p:txBody>
      </p:sp>
    </p:spTree>
    <p:extLst>
      <p:ext uri="{BB962C8B-B14F-4D97-AF65-F5344CB8AC3E}">
        <p14:creationId xmlns:p14="http://schemas.microsoft.com/office/powerpoint/2010/main" val="26051359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C290690-149B-4E6A-F32B-D01AC0607B0D}"/>
              </a:ext>
            </a:extLst>
          </p:cNvPr>
          <p:cNvSpPr txBox="1"/>
          <p:nvPr/>
        </p:nvSpPr>
        <p:spPr>
          <a:xfrm>
            <a:off x="3188580" y="746935"/>
            <a:ext cx="6093372" cy="5324535"/>
          </a:xfrm>
          <a:prstGeom prst="rect">
            <a:avLst/>
          </a:prstGeom>
          <a:noFill/>
        </p:spPr>
        <p:txBody>
          <a:bodyPr wrap="square">
            <a:spAutoFit/>
          </a:bodyPr>
          <a:lstStyle/>
          <a:p>
            <a:pPr algn="just"/>
            <a:r>
              <a:rPr lang="en-US" sz="2000" b="1" dirty="0">
                <a:latin typeface="NikoshBAN" panose="02000000000000000000" pitchFamily="2" charset="0"/>
                <a:cs typeface="NikoshBAN" panose="02000000000000000000" pitchFamily="2" charset="0"/>
              </a:rPr>
              <a:t>Exercise: 31  the man said to me where are you going </a:t>
            </a:r>
            <a:r>
              <a:rPr lang="en-US" sz="2000" b="1" dirty="0" err="1">
                <a:latin typeface="NikoshBAN" panose="02000000000000000000" pitchFamily="2" charset="0"/>
                <a:cs typeface="NikoshBAN" panose="02000000000000000000" pitchFamily="2" charset="0"/>
              </a:rPr>
              <a:t>i</a:t>
            </a:r>
            <a:r>
              <a:rPr lang="en-US" sz="2000" b="1" dirty="0">
                <a:latin typeface="NikoshBAN" panose="02000000000000000000" pitchFamily="2" charset="0"/>
                <a:cs typeface="NikoshBAN" panose="02000000000000000000" pitchFamily="2" charset="0"/>
              </a:rPr>
              <a:t> am going to school said </a:t>
            </a:r>
            <a:r>
              <a:rPr lang="en-US" sz="2000" b="1" dirty="0" err="1">
                <a:latin typeface="NikoshBAN" panose="02000000000000000000" pitchFamily="2" charset="0"/>
                <a:cs typeface="NikoshBAN" panose="02000000000000000000" pitchFamily="2" charset="0"/>
              </a:rPr>
              <a:t>i</a:t>
            </a:r>
            <a:r>
              <a:rPr lang="en-US" sz="2000" b="1" dirty="0">
                <a:latin typeface="NikoshBAN" panose="02000000000000000000" pitchFamily="2" charset="0"/>
                <a:cs typeface="NikoshBAN" panose="02000000000000000000" pitchFamily="2" charset="0"/>
              </a:rPr>
              <a:t> did you go to school yesterday no </a:t>
            </a:r>
            <a:r>
              <a:rPr lang="en-US" sz="2000" b="1" dirty="0" err="1">
                <a:latin typeface="NikoshBAN" panose="02000000000000000000" pitchFamily="2" charset="0"/>
                <a:cs typeface="NikoshBAN" panose="02000000000000000000" pitchFamily="2" charset="0"/>
              </a:rPr>
              <a:t>i</a:t>
            </a:r>
            <a:r>
              <a:rPr lang="en-US" sz="2000" b="1" dirty="0">
                <a:latin typeface="NikoshBAN" panose="02000000000000000000" pitchFamily="2" charset="0"/>
                <a:cs typeface="NikoshBAN" panose="02000000000000000000" pitchFamily="2" charset="0"/>
              </a:rPr>
              <a:t> replied why didn’t you go </a:t>
            </a:r>
            <a:r>
              <a:rPr lang="en-US" sz="2000" b="1" dirty="0" err="1">
                <a:latin typeface="NikoshBAN" panose="02000000000000000000" pitchFamily="2" charset="0"/>
                <a:cs typeface="NikoshBAN" panose="02000000000000000000" pitchFamily="2" charset="0"/>
              </a:rPr>
              <a:t>i</a:t>
            </a:r>
            <a:r>
              <a:rPr lang="en-US" sz="2000" b="1" dirty="0">
                <a:latin typeface="NikoshBAN" panose="02000000000000000000" pitchFamily="2" charset="0"/>
                <a:cs typeface="NikoshBAN" panose="02000000000000000000" pitchFamily="2" charset="0"/>
              </a:rPr>
              <a:t> was very busy said </a:t>
            </a:r>
            <a:r>
              <a:rPr lang="en-US" sz="2000" b="1" dirty="0" err="1">
                <a:latin typeface="NikoshBAN" panose="02000000000000000000" pitchFamily="2" charset="0"/>
                <a:cs typeface="NikoshBAN" panose="02000000000000000000" pitchFamily="2" charset="0"/>
              </a:rPr>
              <a:t>i</a:t>
            </a:r>
            <a:endParaRPr lang="en-US" sz="2000" b="1" dirty="0">
              <a:latin typeface="NikoshBAN" panose="02000000000000000000" pitchFamily="2" charset="0"/>
              <a:cs typeface="NikoshBAN" panose="02000000000000000000" pitchFamily="2" charset="0"/>
            </a:endParaRPr>
          </a:p>
          <a:p>
            <a:pPr algn="just"/>
            <a:endParaRPr lang="en-US" sz="2000" b="1" dirty="0">
              <a:latin typeface="NikoshBAN" panose="02000000000000000000" pitchFamily="2" charset="0"/>
              <a:cs typeface="NikoshBAN" panose="02000000000000000000" pitchFamily="2" charset="0"/>
            </a:endParaRPr>
          </a:p>
          <a:p>
            <a:pPr algn="just"/>
            <a:r>
              <a:rPr lang="en-US" sz="2000" b="1" dirty="0">
                <a:latin typeface="NikoshBAN" panose="02000000000000000000" pitchFamily="2" charset="0"/>
                <a:cs typeface="NikoshBAN" panose="02000000000000000000" pitchFamily="2" charset="0"/>
              </a:rPr>
              <a:t>Exercise: 32  the teacher said to the boy where are you going now </a:t>
            </a:r>
            <a:r>
              <a:rPr lang="en-US" sz="2000" b="1" dirty="0" err="1">
                <a:latin typeface="NikoshBAN" panose="02000000000000000000" pitchFamily="2" charset="0"/>
                <a:cs typeface="NikoshBAN" panose="02000000000000000000" pitchFamily="2" charset="0"/>
              </a:rPr>
              <a:t>i</a:t>
            </a:r>
            <a:r>
              <a:rPr lang="en-US" sz="2000" b="1" dirty="0">
                <a:latin typeface="NikoshBAN" panose="02000000000000000000" pitchFamily="2" charset="0"/>
                <a:cs typeface="NikoshBAN" panose="02000000000000000000" pitchFamily="2" charset="0"/>
              </a:rPr>
              <a:t> am going to school said the boy did you go to school yesterday no the boy replied why did you not go </a:t>
            </a:r>
            <a:r>
              <a:rPr lang="en-US" sz="2000" b="1" dirty="0" err="1">
                <a:latin typeface="NikoshBAN" panose="02000000000000000000" pitchFamily="2" charset="0"/>
                <a:cs typeface="NikoshBAN" panose="02000000000000000000" pitchFamily="2" charset="0"/>
              </a:rPr>
              <a:t>i</a:t>
            </a:r>
            <a:r>
              <a:rPr lang="en-US" sz="2000" b="1" dirty="0">
                <a:latin typeface="NikoshBAN" panose="02000000000000000000" pitchFamily="2" charset="0"/>
                <a:cs typeface="NikoshBAN" panose="02000000000000000000" pitchFamily="2" charset="0"/>
              </a:rPr>
              <a:t> was suffering from fever said the boy</a:t>
            </a:r>
          </a:p>
          <a:p>
            <a:pPr algn="just"/>
            <a:endParaRPr lang="en-US" sz="2000" b="1" dirty="0">
              <a:latin typeface="NikoshBAN" panose="02000000000000000000" pitchFamily="2" charset="0"/>
              <a:cs typeface="NikoshBAN" panose="02000000000000000000" pitchFamily="2" charset="0"/>
            </a:endParaRPr>
          </a:p>
          <a:p>
            <a:pPr algn="just"/>
            <a:r>
              <a:rPr lang="en-US" sz="2000" b="1" dirty="0">
                <a:latin typeface="NikoshBAN" panose="02000000000000000000" pitchFamily="2" charset="0"/>
                <a:cs typeface="NikoshBAN" panose="02000000000000000000" pitchFamily="2" charset="0"/>
              </a:rPr>
              <a:t>Exercise: 33  </a:t>
            </a:r>
            <a:r>
              <a:rPr lang="en-US" sz="2000" b="1" dirty="0" err="1">
                <a:latin typeface="NikoshBAN" panose="02000000000000000000" pitchFamily="2" charset="0"/>
                <a:cs typeface="NikoshBAN" panose="02000000000000000000" pitchFamily="2" charset="0"/>
              </a:rPr>
              <a:t>robert</a:t>
            </a:r>
            <a:r>
              <a:rPr lang="en-US" sz="2000" b="1" dirty="0">
                <a:latin typeface="NikoshBAN" panose="02000000000000000000" pitchFamily="2" charset="0"/>
                <a:cs typeface="NikoshBAN" panose="02000000000000000000" pitchFamily="2" charset="0"/>
              </a:rPr>
              <a:t> </a:t>
            </a:r>
            <a:r>
              <a:rPr lang="en-US" sz="2000" b="1" dirty="0" err="1">
                <a:latin typeface="NikoshBAN" panose="02000000000000000000" pitchFamily="2" charset="0"/>
                <a:cs typeface="NikoshBAN" panose="02000000000000000000" pitchFamily="2" charset="0"/>
              </a:rPr>
              <a:t>bruce</a:t>
            </a:r>
            <a:r>
              <a:rPr lang="en-US" sz="2000" b="1" dirty="0">
                <a:latin typeface="NikoshBAN" panose="02000000000000000000" pitchFamily="2" charset="0"/>
                <a:cs typeface="NikoshBAN" panose="02000000000000000000" pitchFamily="2" charset="0"/>
              </a:rPr>
              <a:t> the king of </a:t>
            </a:r>
            <a:r>
              <a:rPr lang="en-US" sz="2000" b="1" dirty="0" err="1">
                <a:latin typeface="NikoshBAN" panose="02000000000000000000" pitchFamily="2" charset="0"/>
                <a:cs typeface="NikoshBAN" panose="02000000000000000000" pitchFamily="2" charset="0"/>
              </a:rPr>
              <a:t>scotland</a:t>
            </a:r>
            <a:r>
              <a:rPr lang="en-US" sz="2000" b="1" dirty="0">
                <a:latin typeface="NikoshBAN" panose="02000000000000000000" pitchFamily="2" charset="0"/>
                <a:cs typeface="NikoshBAN" panose="02000000000000000000" pitchFamily="2" charset="0"/>
              </a:rPr>
              <a:t> was defeated at a war and failed to regain his country’s freedom several times naturally he was in a very dejected mood sitting in his hide out he lost himself in deep thought.</a:t>
            </a:r>
          </a:p>
          <a:p>
            <a:pPr algn="just"/>
            <a:endParaRPr lang="en-US" sz="2000" b="1" dirty="0">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33849879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B17890F-8C37-F799-7B7B-5DCDFE46CDB2}"/>
              </a:ext>
            </a:extLst>
          </p:cNvPr>
          <p:cNvSpPr txBox="1"/>
          <p:nvPr/>
        </p:nvSpPr>
        <p:spPr>
          <a:xfrm>
            <a:off x="2762903" y="4389626"/>
            <a:ext cx="6093372" cy="1938992"/>
          </a:xfrm>
          <a:prstGeom prst="rect">
            <a:avLst/>
          </a:prstGeom>
          <a:noFill/>
        </p:spPr>
        <p:txBody>
          <a:bodyPr wrap="square">
            <a:spAutoFit/>
          </a:bodyPr>
          <a:lstStyle/>
          <a:p>
            <a:pPr algn="just"/>
            <a:r>
              <a:rPr lang="en-US" sz="2000" b="1" dirty="0">
                <a:latin typeface="NikoshBAN" panose="02000000000000000000" pitchFamily="2" charset="0"/>
                <a:cs typeface="NikoshBAN" panose="02000000000000000000" pitchFamily="2" charset="0"/>
              </a:rPr>
              <a:t> Answer: 33  Robert Bruce, the king of Scotland, was defeated at a war and failed to regain his country’s freedom several times. Naturally he was in a very dejected mood. Sitting in his hide out, he lost himself in deep thought.</a:t>
            </a:r>
          </a:p>
        </p:txBody>
      </p:sp>
      <p:sp>
        <p:nvSpPr>
          <p:cNvPr id="6" name="TextBox 5">
            <a:extLst>
              <a:ext uri="{FF2B5EF4-FFF2-40B4-BE49-F238E27FC236}">
                <a16:creationId xmlns:a16="http://schemas.microsoft.com/office/drawing/2014/main" id="{F7112DA6-DE92-5452-4334-C82495181F30}"/>
              </a:ext>
            </a:extLst>
          </p:cNvPr>
          <p:cNvSpPr txBox="1"/>
          <p:nvPr/>
        </p:nvSpPr>
        <p:spPr>
          <a:xfrm>
            <a:off x="3125516" y="2119383"/>
            <a:ext cx="6093372" cy="1938992"/>
          </a:xfrm>
          <a:prstGeom prst="rect">
            <a:avLst/>
          </a:prstGeom>
          <a:noFill/>
        </p:spPr>
        <p:txBody>
          <a:bodyPr wrap="square">
            <a:spAutoFit/>
          </a:bodyPr>
          <a:lstStyle/>
          <a:p>
            <a:pPr algn="just"/>
            <a:r>
              <a:rPr lang="en-US" sz="2000" b="1" dirty="0">
                <a:latin typeface="NikoshBAN" panose="02000000000000000000" pitchFamily="2" charset="0"/>
                <a:cs typeface="NikoshBAN" panose="02000000000000000000" pitchFamily="2" charset="0"/>
              </a:rPr>
              <a:t> Answer:32   The teacher said to the boy, “Where are you going now?” “I am going to school,” said the boy. “Did you go to school yesterday?” “No,” the boy replied. “Why did you not go?” “I was suffering from fever,” said the boy.</a:t>
            </a:r>
          </a:p>
        </p:txBody>
      </p:sp>
      <p:sp>
        <p:nvSpPr>
          <p:cNvPr id="9" name="TextBox 8">
            <a:extLst>
              <a:ext uri="{FF2B5EF4-FFF2-40B4-BE49-F238E27FC236}">
                <a16:creationId xmlns:a16="http://schemas.microsoft.com/office/drawing/2014/main" id="{F2D6FF13-DCFA-EA5F-D19B-A9BD2014A4B5}"/>
              </a:ext>
            </a:extLst>
          </p:cNvPr>
          <p:cNvSpPr txBox="1"/>
          <p:nvPr/>
        </p:nvSpPr>
        <p:spPr>
          <a:xfrm>
            <a:off x="3125516" y="681321"/>
            <a:ext cx="6093372" cy="1323439"/>
          </a:xfrm>
          <a:prstGeom prst="rect">
            <a:avLst/>
          </a:prstGeom>
          <a:noFill/>
        </p:spPr>
        <p:txBody>
          <a:bodyPr wrap="square">
            <a:spAutoFit/>
          </a:bodyPr>
          <a:lstStyle/>
          <a:p>
            <a:pPr algn="just"/>
            <a:r>
              <a:rPr lang="en-US" sz="2000" b="1" dirty="0">
                <a:latin typeface="NikoshBAN" panose="02000000000000000000" pitchFamily="2" charset="0"/>
                <a:cs typeface="NikoshBAN" panose="02000000000000000000" pitchFamily="2" charset="0"/>
              </a:rPr>
              <a:t>Answer:31  The man said to me, “Where are you going?” “I am going to school.” said I. “Did you go to school yesterday?” “No,” I replied. “Why didn’t you go?” “I was very busy.” said I.</a:t>
            </a:r>
          </a:p>
        </p:txBody>
      </p:sp>
    </p:spTree>
    <p:extLst>
      <p:ext uri="{BB962C8B-B14F-4D97-AF65-F5344CB8AC3E}">
        <p14:creationId xmlns:p14="http://schemas.microsoft.com/office/powerpoint/2010/main" val="23768397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B6F79C5-41CF-250D-B99F-BCC15E887CCC}"/>
              </a:ext>
            </a:extLst>
          </p:cNvPr>
          <p:cNvSpPr txBox="1"/>
          <p:nvPr/>
        </p:nvSpPr>
        <p:spPr>
          <a:xfrm>
            <a:off x="3204340" y="876282"/>
            <a:ext cx="6093372" cy="4801314"/>
          </a:xfrm>
          <a:prstGeom prst="rect">
            <a:avLst/>
          </a:prstGeom>
          <a:noFill/>
        </p:spPr>
        <p:txBody>
          <a:bodyPr wrap="square">
            <a:spAutoFit/>
          </a:bodyPr>
          <a:lstStyle/>
          <a:p>
            <a:pPr algn="just"/>
            <a:r>
              <a:rPr lang="en-US" b="1" dirty="0">
                <a:latin typeface="NikoshBAN" panose="02000000000000000000" pitchFamily="2" charset="0"/>
                <a:cs typeface="NikoshBAN" panose="02000000000000000000" pitchFamily="2" charset="0"/>
              </a:rPr>
              <a:t>Exercise: 34  the king said what harm did I do then that you should seek to take my life with your own hand you killed my father and my two brothers the young man replied.</a:t>
            </a:r>
          </a:p>
          <a:p>
            <a:pPr algn="just"/>
            <a:endParaRPr lang="en-US" b="1" dirty="0">
              <a:latin typeface="NikoshBAN" panose="02000000000000000000" pitchFamily="2" charset="0"/>
              <a:cs typeface="NikoshBAN" panose="02000000000000000000" pitchFamily="2" charset="0"/>
            </a:endParaRPr>
          </a:p>
          <a:p>
            <a:pPr algn="just"/>
            <a:endParaRPr lang="en-US" b="1" dirty="0">
              <a:latin typeface="NikoshBAN" panose="02000000000000000000" pitchFamily="2" charset="0"/>
              <a:cs typeface="NikoshBAN" panose="02000000000000000000" pitchFamily="2" charset="0"/>
            </a:endParaRPr>
          </a:p>
          <a:p>
            <a:pPr algn="just"/>
            <a:r>
              <a:rPr lang="en-US" b="1" dirty="0">
                <a:latin typeface="NikoshBAN" panose="02000000000000000000" pitchFamily="2" charset="0"/>
                <a:cs typeface="NikoshBAN" panose="02000000000000000000" pitchFamily="2" charset="0"/>
              </a:rPr>
              <a:t>Exercise:  35  why are you going to </a:t>
            </a:r>
            <a:r>
              <a:rPr lang="en-US" b="1" dirty="0" err="1">
                <a:latin typeface="NikoshBAN" panose="02000000000000000000" pitchFamily="2" charset="0"/>
                <a:cs typeface="NikoshBAN" panose="02000000000000000000" pitchFamily="2" charset="0"/>
              </a:rPr>
              <a:t>barisal</a:t>
            </a:r>
            <a:r>
              <a:rPr lang="en-US" b="1" dirty="0">
                <a:latin typeface="NikoshBAN" panose="02000000000000000000" pitchFamily="2" charset="0"/>
                <a:cs typeface="NikoshBAN" panose="02000000000000000000" pitchFamily="2" charset="0"/>
              </a:rPr>
              <a:t> said father </a:t>
            </a:r>
            <a:r>
              <a:rPr lang="en-US" b="1" dirty="0" err="1">
                <a:latin typeface="NikoshBAN" panose="02000000000000000000" pitchFamily="2" charset="0"/>
                <a:cs typeface="NikoshBAN" panose="02000000000000000000" pitchFamily="2" charset="0"/>
              </a:rPr>
              <a:t>i</a:t>
            </a:r>
            <a:r>
              <a:rPr lang="en-US" b="1" dirty="0">
                <a:latin typeface="NikoshBAN" panose="02000000000000000000" pitchFamily="2" charset="0"/>
                <a:cs typeface="NikoshBAN" panose="02000000000000000000" pitchFamily="2" charset="0"/>
              </a:rPr>
              <a:t> want to buy some important books said </a:t>
            </a:r>
            <a:r>
              <a:rPr lang="en-US" b="1" dirty="0" err="1">
                <a:latin typeface="NikoshBAN" panose="02000000000000000000" pitchFamily="2" charset="0"/>
                <a:cs typeface="NikoshBAN" panose="02000000000000000000" pitchFamily="2" charset="0"/>
              </a:rPr>
              <a:t>saad</a:t>
            </a:r>
            <a:r>
              <a:rPr lang="en-US" b="1" dirty="0">
                <a:latin typeface="NikoshBAN" panose="02000000000000000000" pitchFamily="2" charset="0"/>
                <a:cs typeface="NikoshBAN" panose="02000000000000000000" pitchFamily="2" charset="0"/>
              </a:rPr>
              <a:t> do you need money yes father don’t go alone as time is not going well.</a:t>
            </a:r>
          </a:p>
          <a:p>
            <a:pPr algn="just"/>
            <a:endParaRPr lang="en-US" b="1" dirty="0">
              <a:latin typeface="NikoshBAN" panose="02000000000000000000" pitchFamily="2" charset="0"/>
              <a:cs typeface="NikoshBAN" panose="02000000000000000000" pitchFamily="2" charset="0"/>
            </a:endParaRPr>
          </a:p>
          <a:p>
            <a:pPr algn="just"/>
            <a:endParaRPr lang="en-US" b="1" dirty="0">
              <a:latin typeface="NikoshBAN" panose="02000000000000000000" pitchFamily="2" charset="0"/>
              <a:cs typeface="NikoshBAN" panose="02000000000000000000" pitchFamily="2" charset="0"/>
            </a:endParaRPr>
          </a:p>
          <a:p>
            <a:pPr algn="just"/>
            <a:r>
              <a:rPr lang="en-US" b="1" dirty="0">
                <a:latin typeface="NikoshBAN" panose="02000000000000000000" pitchFamily="2" charset="0"/>
                <a:cs typeface="NikoshBAN" panose="02000000000000000000" pitchFamily="2" charset="0"/>
              </a:rPr>
              <a:t>Exercise: 36  once my mother said to me who came to you my friend Rafiq mom she asked what did he want </a:t>
            </a:r>
            <a:r>
              <a:rPr lang="en-US" b="1" dirty="0" err="1">
                <a:latin typeface="NikoshBAN" panose="02000000000000000000" pitchFamily="2" charset="0"/>
                <a:cs typeface="NikoshBAN" panose="02000000000000000000" pitchFamily="2" charset="0"/>
              </a:rPr>
              <a:t>i</a:t>
            </a:r>
            <a:r>
              <a:rPr lang="en-US" b="1" dirty="0">
                <a:latin typeface="NikoshBAN" panose="02000000000000000000" pitchFamily="2" charset="0"/>
                <a:cs typeface="NikoshBAN" panose="02000000000000000000" pitchFamily="2" charset="0"/>
              </a:rPr>
              <a:t> said his mother is ill he needs some money </a:t>
            </a:r>
            <a:r>
              <a:rPr lang="en-US" b="1" dirty="0" err="1">
                <a:latin typeface="NikoshBAN" panose="02000000000000000000" pitchFamily="2" charset="0"/>
                <a:cs typeface="NikoshBAN" panose="02000000000000000000" pitchFamily="2" charset="0"/>
              </a:rPr>
              <a:t>i</a:t>
            </a:r>
            <a:r>
              <a:rPr lang="en-US" b="1" dirty="0">
                <a:latin typeface="NikoshBAN" panose="02000000000000000000" pitchFamily="2" charset="0"/>
                <a:cs typeface="NikoshBAN" panose="02000000000000000000" pitchFamily="2" charset="0"/>
              </a:rPr>
              <a:t> have given him five hundred taka my mother said wonderful.</a:t>
            </a:r>
          </a:p>
        </p:txBody>
      </p:sp>
    </p:spTree>
    <p:extLst>
      <p:ext uri="{BB962C8B-B14F-4D97-AF65-F5344CB8AC3E}">
        <p14:creationId xmlns:p14="http://schemas.microsoft.com/office/powerpoint/2010/main" val="35240034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2266A5-04F5-FCD2-9F40-548E67E24F4E}"/>
              </a:ext>
            </a:extLst>
          </p:cNvPr>
          <p:cNvSpPr txBox="1"/>
          <p:nvPr/>
        </p:nvSpPr>
        <p:spPr>
          <a:xfrm>
            <a:off x="3645776" y="573166"/>
            <a:ext cx="7644524" cy="1323439"/>
          </a:xfrm>
          <a:prstGeom prst="rect">
            <a:avLst/>
          </a:prstGeom>
          <a:noFill/>
        </p:spPr>
        <p:txBody>
          <a:bodyPr wrap="square">
            <a:spAutoFit/>
          </a:bodyPr>
          <a:lstStyle/>
          <a:p>
            <a:pPr algn="just"/>
            <a:r>
              <a:rPr lang="en-US" sz="2000" b="1" dirty="0">
                <a:latin typeface="NikoshBAN" panose="02000000000000000000" pitchFamily="2" charset="0"/>
                <a:cs typeface="NikoshBAN" panose="02000000000000000000" pitchFamily="2" charset="0"/>
              </a:rPr>
              <a:t>Answer:  34 The King said, “What harm did I do then that you should seek to take my life with your own hand?” “You killed my father and my two brothers,” the young man replied.</a:t>
            </a:r>
          </a:p>
        </p:txBody>
      </p:sp>
      <p:sp>
        <p:nvSpPr>
          <p:cNvPr id="6" name="TextBox 5">
            <a:extLst>
              <a:ext uri="{FF2B5EF4-FFF2-40B4-BE49-F238E27FC236}">
                <a16:creationId xmlns:a16="http://schemas.microsoft.com/office/drawing/2014/main" id="{E8B4ABD8-81CA-02A7-E39F-0CF2CA84DD71}"/>
              </a:ext>
            </a:extLst>
          </p:cNvPr>
          <p:cNvSpPr txBox="1"/>
          <p:nvPr/>
        </p:nvSpPr>
        <p:spPr>
          <a:xfrm>
            <a:off x="3645776" y="1995128"/>
            <a:ext cx="6831724" cy="1323439"/>
          </a:xfrm>
          <a:prstGeom prst="rect">
            <a:avLst/>
          </a:prstGeom>
          <a:noFill/>
        </p:spPr>
        <p:txBody>
          <a:bodyPr wrap="square">
            <a:spAutoFit/>
          </a:bodyPr>
          <a:lstStyle/>
          <a:p>
            <a:pPr algn="just"/>
            <a:r>
              <a:rPr lang="en-US" sz="2000" b="1" dirty="0">
                <a:latin typeface="NikoshBAN" panose="02000000000000000000" pitchFamily="2" charset="0"/>
                <a:cs typeface="NikoshBAN" panose="02000000000000000000" pitchFamily="2" charset="0"/>
              </a:rPr>
              <a:t>Answer: 35 “Why are you going to Barisal?” said father. “I want to buy some important books,” said Saad. “Do you need money?” “Yes, father.” “Don’t go alone as time is not going well.”</a:t>
            </a:r>
          </a:p>
        </p:txBody>
      </p:sp>
      <p:sp>
        <p:nvSpPr>
          <p:cNvPr id="9" name="TextBox 8">
            <a:extLst>
              <a:ext uri="{FF2B5EF4-FFF2-40B4-BE49-F238E27FC236}">
                <a16:creationId xmlns:a16="http://schemas.microsoft.com/office/drawing/2014/main" id="{8F712BB1-D43A-78DA-5493-84D2EE8FCDF7}"/>
              </a:ext>
            </a:extLst>
          </p:cNvPr>
          <p:cNvSpPr txBox="1"/>
          <p:nvPr/>
        </p:nvSpPr>
        <p:spPr>
          <a:xfrm>
            <a:off x="3645776" y="3539434"/>
            <a:ext cx="6093372" cy="1938992"/>
          </a:xfrm>
          <a:prstGeom prst="rect">
            <a:avLst/>
          </a:prstGeom>
          <a:noFill/>
        </p:spPr>
        <p:txBody>
          <a:bodyPr wrap="square">
            <a:spAutoFit/>
          </a:bodyPr>
          <a:lstStyle/>
          <a:p>
            <a:pPr algn="just"/>
            <a:r>
              <a:rPr lang="en-US" sz="2000" b="1" dirty="0">
                <a:latin typeface="NikoshBAN" panose="02000000000000000000" pitchFamily="2" charset="0"/>
                <a:cs typeface="NikoshBAN" panose="02000000000000000000" pitchFamily="2" charset="0"/>
              </a:rPr>
              <a:t>Answer: 36  Once my mother said to me, “Who came to you?” “My mother friend Rafiq, Mom.” She said, “What did he want?” I said, “His mother is ill. He needs some money. I have given him five hundred taka.” My mother said, “Wonderful!”</a:t>
            </a:r>
          </a:p>
        </p:txBody>
      </p:sp>
    </p:spTree>
    <p:extLst>
      <p:ext uri="{BB962C8B-B14F-4D97-AF65-F5344CB8AC3E}">
        <p14:creationId xmlns:p14="http://schemas.microsoft.com/office/powerpoint/2010/main" val="13193409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7174F4E-384D-B22A-F989-63A42B8D8AF3}"/>
              </a:ext>
            </a:extLst>
          </p:cNvPr>
          <p:cNvSpPr txBox="1"/>
          <p:nvPr/>
        </p:nvSpPr>
        <p:spPr>
          <a:xfrm>
            <a:off x="3048000" y="1715370"/>
            <a:ext cx="6096000" cy="3170099"/>
          </a:xfrm>
          <a:prstGeom prst="rect">
            <a:avLst/>
          </a:prstGeom>
          <a:noFill/>
        </p:spPr>
        <p:txBody>
          <a:bodyPr wrap="square">
            <a:spAutoFit/>
          </a:bodyPr>
          <a:lstStyle/>
          <a:p>
            <a:pPr algn="just"/>
            <a:r>
              <a:rPr lang="en-US" sz="2000" b="1" dirty="0">
                <a:latin typeface="NikoshBAN" panose="02000000000000000000" pitchFamily="2" charset="0"/>
                <a:cs typeface="NikoshBAN" panose="02000000000000000000" pitchFamily="2" charset="0"/>
              </a:rPr>
              <a:t>Exercise: 37  </a:t>
            </a:r>
            <a:r>
              <a:rPr lang="en-US" sz="2000" b="1" dirty="0" err="1">
                <a:latin typeface="NikoshBAN" panose="02000000000000000000" pitchFamily="2" charset="0"/>
                <a:cs typeface="NikoshBAN" panose="02000000000000000000" pitchFamily="2" charset="0"/>
              </a:rPr>
              <a:t>bangladesh</a:t>
            </a:r>
            <a:r>
              <a:rPr lang="en-US" sz="2000" b="1" dirty="0">
                <a:latin typeface="NikoshBAN" panose="02000000000000000000" pitchFamily="2" charset="0"/>
                <a:cs typeface="NikoshBAN" panose="02000000000000000000" pitchFamily="2" charset="0"/>
              </a:rPr>
              <a:t> is a small country with a population of about sixteen crores she can hardly make headway so we should work hard to keep pace with the rest of the world</a:t>
            </a:r>
          </a:p>
          <a:p>
            <a:pPr algn="just"/>
            <a:endParaRPr lang="en-US" sz="2000" b="1" dirty="0">
              <a:latin typeface="NikoshBAN" panose="02000000000000000000" pitchFamily="2" charset="0"/>
              <a:cs typeface="NikoshBAN" panose="02000000000000000000" pitchFamily="2" charset="0"/>
            </a:endParaRPr>
          </a:p>
          <a:p>
            <a:pPr algn="just"/>
            <a:endParaRPr lang="en-US" sz="2000" b="1" dirty="0">
              <a:latin typeface="NikoshBAN" panose="02000000000000000000" pitchFamily="2" charset="0"/>
              <a:cs typeface="NikoshBAN" panose="02000000000000000000" pitchFamily="2" charset="0"/>
            </a:endParaRPr>
          </a:p>
          <a:p>
            <a:pPr algn="just"/>
            <a:r>
              <a:rPr lang="en-US" sz="2000" b="1" dirty="0">
                <a:latin typeface="NikoshBAN" panose="02000000000000000000" pitchFamily="2" charset="0"/>
                <a:cs typeface="NikoshBAN" panose="02000000000000000000" pitchFamily="2" charset="0"/>
              </a:rPr>
              <a:t>Exercise: 38  is there anybody here who has ever crossed a river by a boat </a:t>
            </a:r>
            <a:r>
              <a:rPr lang="en-US" sz="2000" b="1" dirty="0" err="1">
                <a:latin typeface="NikoshBAN" panose="02000000000000000000" pitchFamily="2" charset="0"/>
                <a:cs typeface="NikoshBAN" panose="02000000000000000000" pitchFamily="2" charset="0"/>
              </a:rPr>
              <a:t>i</a:t>
            </a:r>
            <a:r>
              <a:rPr lang="en-US" sz="2000" b="1" dirty="0">
                <a:latin typeface="NikoshBAN" panose="02000000000000000000" pitchFamily="2" charset="0"/>
                <a:cs typeface="NikoshBAN" panose="02000000000000000000" pitchFamily="2" charset="0"/>
              </a:rPr>
              <a:t> have teacher </a:t>
            </a:r>
            <a:r>
              <a:rPr lang="en-US" sz="2000" b="1" dirty="0" err="1">
                <a:latin typeface="NikoshBAN" panose="02000000000000000000" pitchFamily="2" charset="0"/>
                <a:cs typeface="NikoshBAN" panose="02000000000000000000" pitchFamily="2" charset="0"/>
              </a:rPr>
              <a:t>i</a:t>
            </a:r>
            <a:r>
              <a:rPr lang="en-US" sz="2000" b="1" dirty="0">
                <a:latin typeface="NikoshBAN" panose="02000000000000000000" pitchFamily="2" charset="0"/>
                <a:cs typeface="NikoshBAN" panose="02000000000000000000" pitchFamily="2" charset="0"/>
              </a:rPr>
              <a:t> clearly remember what happened in that journey said Jamal.</a:t>
            </a:r>
          </a:p>
        </p:txBody>
      </p:sp>
    </p:spTree>
    <p:extLst>
      <p:ext uri="{BB962C8B-B14F-4D97-AF65-F5344CB8AC3E}">
        <p14:creationId xmlns:p14="http://schemas.microsoft.com/office/powerpoint/2010/main" val="38660090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E1B8132-00E5-7D8D-6E73-8BAE3D82CA4C}"/>
              </a:ext>
            </a:extLst>
          </p:cNvPr>
          <p:cNvSpPr txBox="1"/>
          <p:nvPr/>
        </p:nvSpPr>
        <p:spPr>
          <a:xfrm>
            <a:off x="3497943" y="1548561"/>
            <a:ext cx="6096000" cy="1323439"/>
          </a:xfrm>
          <a:prstGeom prst="rect">
            <a:avLst/>
          </a:prstGeom>
          <a:noFill/>
        </p:spPr>
        <p:txBody>
          <a:bodyPr wrap="square">
            <a:spAutoFit/>
          </a:bodyPr>
          <a:lstStyle/>
          <a:p>
            <a:pPr algn="just"/>
            <a:r>
              <a:rPr lang="en-US" sz="2000" b="1" dirty="0">
                <a:latin typeface="NikoshBAN" panose="02000000000000000000" pitchFamily="2" charset="0"/>
                <a:cs typeface="NikoshBAN" panose="02000000000000000000" pitchFamily="2" charset="0"/>
              </a:rPr>
              <a:t> Answer: 37  Bangladesh is a small country. With a population of about sixteen crores, she can hardly make headway. So, we should work hard to keep pace with the rest of the world.</a:t>
            </a:r>
          </a:p>
        </p:txBody>
      </p:sp>
      <p:sp>
        <p:nvSpPr>
          <p:cNvPr id="6" name="TextBox 5">
            <a:extLst>
              <a:ext uri="{FF2B5EF4-FFF2-40B4-BE49-F238E27FC236}">
                <a16:creationId xmlns:a16="http://schemas.microsoft.com/office/drawing/2014/main" id="{4EDE465D-5CED-580D-C7F8-2D8031120910}"/>
              </a:ext>
            </a:extLst>
          </p:cNvPr>
          <p:cNvSpPr txBox="1"/>
          <p:nvPr/>
        </p:nvSpPr>
        <p:spPr>
          <a:xfrm>
            <a:off x="3497943" y="3696677"/>
            <a:ext cx="6096000" cy="1323439"/>
          </a:xfrm>
          <a:prstGeom prst="rect">
            <a:avLst/>
          </a:prstGeom>
          <a:noFill/>
        </p:spPr>
        <p:txBody>
          <a:bodyPr wrap="square">
            <a:spAutoFit/>
          </a:bodyPr>
          <a:lstStyle/>
          <a:p>
            <a:pPr algn="just"/>
            <a:r>
              <a:rPr lang="en-US" sz="2000" b="1" dirty="0">
                <a:latin typeface="NikoshBAN" panose="02000000000000000000" pitchFamily="2" charset="0"/>
                <a:cs typeface="NikoshBAN" panose="02000000000000000000" pitchFamily="2" charset="0"/>
              </a:rPr>
              <a:t> Answer: 38  “Is there any anybody here who has ever crossed a river by a boat?” “I have, teacher. I clearly remember what happened in that Journey,” said Jamal.</a:t>
            </a:r>
          </a:p>
        </p:txBody>
      </p:sp>
    </p:spTree>
    <p:extLst>
      <p:ext uri="{BB962C8B-B14F-4D97-AF65-F5344CB8AC3E}">
        <p14:creationId xmlns:p14="http://schemas.microsoft.com/office/powerpoint/2010/main" val="442696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3379C67-A807-456B-427F-E3E4C2002DCB}"/>
              </a:ext>
            </a:extLst>
          </p:cNvPr>
          <p:cNvSpPr txBox="1"/>
          <p:nvPr/>
        </p:nvSpPr>
        <p:spPr>
          <a:xfrm>
            <a:off x="2704161" y="944160"/>
            <a:ext cx="7445829" cy="2246769"/>
          </a:xfrm>
          <a:prstGeom prst="rect">
            <a:avLst/>
          </a:prstGeom>
          <a:noFill/>
        </p:spPr>
        <p:txBody>
          <a:bodyPr wrap="square">
            <a:spAutoFit/>
          </a:bodyPr>
          <a:lstStyle/>
          <a:p>
            <a:pPr algn="just"/>
            <a:r>
              <a:rPr lang="en-US" sz="2000" b="1" dirty="0">
                <a:latin typeface="NikoshBAN" panose="02000000000000000000" pitchFamily="2" charset="0"/>
                <a:cs typeface="NikoshBAN" panose="02000000000000000000" pitchFamily="2" charset="0"/>
              </a:rPr>
              <a:t>Exercise: 39. why are you going to </a:t>
            </a:r>
            <a:r>
              <a:rPr lang="en-US" sz="2000" b="1" dirty="0" err="1">
                <a:latin typeface="NikoshBAN" panose="02000000000000000000" pitchFamily="2" charset="0"/>
                <a:cs typeface="NikoshBAN" panose="02000000000000000000" pitchFamily="2" charset="0"/>
              </a:rPr>
              <a:t>barishal</a:t>
            </a:r>
            <a:r>
              <a:rPr lang="en-US" sz="2000" b="1" dirty="0">
                <a:latin typeface="NikoshBAN" panose="02000000000000000000" pitchFamily="2" charset="0"/>
                <a:cs typeface="NikoshBAN" panose="02000000000000000000" pitchFamily="2" charset="0"/>
              </a:rPr>
              <a:t> said father </a:t>
            </a:r>
            <a:r>
              <a:rPr lang="en-US" sz="2000" b="1" dirty="0" err="1">
                <a:latin typeface="NikoshBAN" panose="02000000000000000000" pitchFamily="2" charset="0"/>
                <a:cs typeface="NikoshBAN" panose="02000000000000000000" pitchFamily="2" charset="0"/>
              </a:rPr>
              <a:t>i</a:t>
            </a:r>
            <a:r>
              <a:rPr lang="en-US" sz="2000" b="1" dirty="0">
                <a:latin typeface="NikoshBAN" panose="02000000000000000000" pitchFamily="2" charset="0"/>
                <a:cs typeface="NikoshBAN" panose="02000000000000000000" pitchFamily="2" charset="0"/>
              </a:rPr>
              <a:t> want to buy some important books said </a:t>
            </a:r>
            <a:r>
              <a:rPr lang="en-US" sz="2000" b="1" dirty="0" err="1">
                <a:latin typeface="NikoshBAN" panose="02000000000000000000" pitchFamily="2" charset="0"/>
                <a:cs typeface="NikoshBAN" panose="02000000000000000000" pitchFamily="2" charset="0"/>
              </a:rPr>
              <a:t>saad</a:t>
            </a:r>
            <a:r>
              <a:rPr lang="en-US" sz="2000" b="1" dirty="0">
                <a:latin typeface="NikoshBAN" panose="02000000000000000000" pitchFamily="2" charset="0"/>
                <a:cs typeface="NikoshBAN" panose="02000000000000000000" pitchFamily="2" charset="0"/>
              </a:rPr>
              <a:t> do you need money yes father </a:t>
            </a:r>
            <a:r>
              <a:rPr lang="en-US" sz="2000" b="1" dirty="0" err="1">
                <a:latin typeface="NikoshBAN" panose="02000000000000000000" pitchFamily="2" charset="0"/>
                <a:cs typeface="NikoshBAN" panose="02000000000000000000" pitchFamily="2" charset="0"/>
              </a:rPr>
              <a:t>dont</a:t>
            </a:r>
            <a:r>
              <a:rPr lang="en-US" sz="2000" b="1" dirty="0">
                <a:latin typeface="NikoshBAN" panose="02000000000000000000" pitchFamily="2" charset="0"/>
                <a:cs typeface="NikoshBAN" panose="02000000000000000000" pitchFamily="2" charset="0"/>
              </a:rPr>
              <a:t> go alone as time is not going well</a:t>
            </a:r>
          </a:p>
          <a:p>
            <a:pPr algn="just"/>
            <a:endParaRPr lang="en-US" sz="2000" b="1" dirty="0">
              <a:latin typeface="NikoshBAN" panose="02000000000000000000" pitchFamily="2" charset="0"/>
              <a:cs typeface="NikoshBAN" panose="02000000000000000000" pitchFamily="2" charset="0"/>
            </a:endParaRPr>
          </a:p>
          <a:p>
            <a:pPr algn="just"/>
            <a:r>
              <a:rPr lang="en-US" sz="2000" b="1" dirty="0">
                <a:latin typeface="NikoshBAN" panose="02000000000000000000" pitchFamily="2" charset="0"/>
                <a:cs typeface="NikoshBAN" panose="02000000000000000000" pitchFamily="2" charset="0"/>
              </a:rPr>
              <a:t>Exercise : 40. would you please tell me one reason of air pollution yes the smoke from our household activities vehicles factories </a:t>
            </a:r>
            <a:r>
              <a:rPr lang="en-US" sz="2000" b="1" dirty="0" err="1">
                <a:latin typeface="NikoshBAN" panose="02000000000000000000" pitchFamily="2" charset="0"/>
                <a:cs typeface="NikoshBAN" panose="02000000000000000000" pitchFamily="2" charset="0"/>
              </a:rPr>
              <a:t>ete</a:t>
            </a:r>
            <a:r>
              <a:rPr lang="en-US" sz="2000" b="1" dirty="0">
                <a:latin typeface="NikoshBAN" panose="02000000000000000000" pitchFamily="2" charset="0"/>
                <a:cs typeface="NikoshBAN" panose="02000000000000000000" pitchFamily="2" charset="0"/>
              </a:rPr>
              <a:t> is mainly causing air pollution</a:t>
            </a:r>
          </a:p>
        </p:txBody>
      </p:sp>
      <p:sp>
        <p:nvSpPr>
          <p:cNvPr id="7" name="TextBox 6">
            <a:extLst>
              <a:ext uri="{FF2B5EF4-FFF2-40B4-BE49-F238E27FC236}">
                <a16:creationId xmlns:a16="http://schemas.microsoft.com/office/drawing/2014/main" id="{91A8D0B0-7431-A2EE-998D-37B74230A51F}"/>
              </a:ext>
            </a:extLst>
          </p:cNvPr>
          <p:cNvSpPr txBox="1"/>
          <p:nvPr/>
        </p:nvSpPr>
        <p:spPr>
          <a:xfrm>
            <a:off x="2828593" y="3429000"/>
            <a:ext cx="6093372" cy="1631216"/>
          </a:xfrm>
          <a:prstGeom prst="rect">
            <a:avLst/>
          </a:prstGeom>
          <a:noFill/>
        </p:spPr>
        <p:txBody>
          <a:bodyPr wrap="square">
            <a:spAutoFit/>
          </a:bodyPr>
          <a:lstStyle/>
          <a:p>
            <a:pPr algn="just"/>
            <a:r>
              <a:rPr lang="en-US" sz="1800" b="1" dirty="0">
                <a:latin typeface="NikoshBAN" panose="02000000000000000000" pitchFamily="2" charset="0"/>
                <a:cs typeface="NikoshBAN" panose="02000000000000000000" pitchFamily="2" charset="0"/>
              </a:rPr>
              <a:t>Exercise : 41  </a:t>
            </a:r>
            <a:r>
              <a:rPr lang="en-US" sz="2000" b="1" dirty="0" err="1">
                <a:latin typeface="NikoshBAN" panose="02000000000000000000" pitchFamily="2" charset="0"/>
                <a:cs typeface="NikoshBAN" panose="02000000000000000000" pitchFamily="2" charset="0"/>
              </a:rPr>
              <a:t>arent</a:t>
            </a:r>
            <a:r>
              <a:rPr lang="en-US" sz="2000" b="1" dirty="0">
                <a:latin typeface="NikoshBAN" panose="02000000000000000000" pitchFamily="2" charset="0"/>
                <a:cs typeface="NikoshBAN" panose="02000000000000000000" pitchFamily="2" charset="0"/>
              </a:rPr>
              <a:t> you going to have any said I no </a:t>
            </a:r>
            <a:r>
              <a:rPr lang="en-US" sz="2000" b="1" dirty="0" err="1">
                <a:latin typeface="NikoshBAN" panose="02000000000000000000" pitchFamily="2" charset="0"/>
                <a:cs typeface="NikoshBAN" panose="02000000000000000000" pitchFamily="2" charset="0"/>
              </a:rPr>
              <a:t>i</a:t>
            </a:r>
            <a:r>
              <a:rPr lang="en-US" sz="2000" b="1" dirty="0">
                <a:latin typeface="NikoshBAN" panose="02000000000000000000" pitchFamily="2" charset="0"/>
                <a:cs typeface="NikoshBAN" panose="02000000000000000000" pitchFamily="2" charset="0"/>
              </a:rPr>
              <a:t> never eat asparagus I know there are people who </a:t>
            </a:r>
            <a:r>
              <a:rPr lang="en-US" sz="2000" b="1" dirty="0" err="1">
                <a:latin typeface="NikoshBAN" panose="02000000000000000000" pitchFamily="2" charset="0"/>
                <a:cs typeface="NikoshBAN" panose="02000000000000000000" pitchFamily="2" charset="0"/>
              </a:rPr>
              <a:t>dont</a:t>
            </a:r>
            <a:r>
              <a:rPr lang="en-US" sz="2000" b="1" dirty="0">
                <a:latin typeface="NikoshBAN" panose="02000000000000000000" pitchFamily="2" charset="0"/>
                <a:cs typeface="NikoshBAN" panose="02000000000000000000" pitchFamily="2" charset="0"/>
              </a:rPr>
              <a:t> like them the fact is that you ruin your palate by all the meat you eat she said</a:t>
            </a:r>
            <a:endParaRPr lang="en-US" b="1" dirty="0">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13110939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1220DA9-3A27-A0FE-3C2E-2FB6DB68AD3D}"/>
              </a:ext>
            </a:extLst>
          </p:cNvPr>
          <p:cNvSpPr txBox="1"/>
          <p:nvPr/>
        </p:nvSpPr>
        <p:spPr>
          <a:xfrm>
            <a:off x="3526972" y="814978"/>
            <a:ext cx="6096000" cy="1631216"/>
          </a:xfrm>
          <a:prstGeom prst="rect">
            <a:avLst/>
          </a:prstGeom>
          <a:noFill/>
        </p:spPr>
        <p:txBody>
          <a:bodyPr wrap="square">
            <a:spAutoFit/>
          </a:bodyPr>
          <a:lstStyle/>
          <a:p>
            <a:pPr algn="just"/>
            <a:r>
              <a:rPr lang="en-US" sz="2000" b="1" dirty="0">
                <a:latin typeface="NikoshBAN" panose="02000000000000000000" pitchFamily="2" charset="0"/>
                <a:cs typeface="NikoshBAN" panose="02000000000000000000" pitchFamily="2" charset="0"/>
              </a:rPr>
              <a:t>Answer: 39 “Why are you going to </a:t>
            </a:r>
            <a:r>
              <a:rPr lang="en-US" sz="2000" b="1" dirty="0" err="1">
                <a:latin typeface="NikoshBAN" panose="02000000000000000000" pitchFamily="2" charset="0"/>
                <a:cs typeface="NikoshBAN" panose="02000000000000000000" pitchFamily="2" charset="0"/>
              </a:rPr>
              <a:t>Barishal</a:t>
            </a:r>
            <a:r>
              <a:rPr lang="en-US" sz="2000" b="1" dirty="0">
                <a:latin typeface="NikoshBAN" panose="02000000000000000000" pitchFamily="2" charset="0"/>
                <a:cs typeface="NikoshBAN" panose="02000000000000000000" pitchFamily="2" charset="0"/>
              </a:rPr>
              <a:t>?” said father. “I want to buy some important books,” said Saad. “Do you need money?” “Yes, father.” “Don’t go alone as time is not going well.”</a:t>
            </a:r>
          </a:p>
        </p:txBody>
      </p:sp>
      <p:sp>
        <p:nvSpPr>
          <p:cNvPr id="6" name="TextBox 5">
            <a:extLst>
              <a:ext uri="{FF2B5EF4-FFF2-40B4-BE49-F238E27FC236}">
                <a16:creationId xmlns:a16="http://schemas.microsoft.com/office/drawing/2014/main" id="{A15B414B-A024-EEE8-EFF5-A2EA44952379}"/>
              </a:ext>
            </a:extLst>
          </p:cNvPr>
          <p:cNvSpPr txBox="1"/>
          <p:nvPr/>
        </p:nvSpPr>
        <p:spPr>
          <a:xfrm>
            <a:off x="3479674" y="2452407"/>
            <a:ext cx="6096000" cy="1323439"/>
          </a:xfrm>
          <a:prstGeom prst="rect">
            <a:avLst/>
          </a:prstGeom>
          <a:noFill/>
        </p:spPr>
        <p:txBody>
          <a:bodyPr wrap="square">
            <a:spAutoFit/>
          </a:bodyPr>
          <a:lstStyle/>
          <a:p>
            <a:pPr algn="just"/>
            <a:r>
              <a:rPr lang="en-US" sz="2000" b="1" dirty="0">
                <a:latin typeface="NikoshBAN" panose="02000000000000000000" pitchFamily="2" charset="0"/>
                <a:cs typeface="NikoshBAN" panose="02000000000000000000" pitchFamily="2" charset="0"/>
              </a:rPr>
              <a:t>Answer: 40 “Would you please tell me one reason of air pollution?” “Yes, the smoke from our household activities, vehicles, factories etc. is mainly causing air pollution.”</a:t>
            </a:r>
          </a:p>
        </p:txBody>
      </p:sp>
      <p:sp>
        <p:nvSpPr>
          <p:cNvPr id="9" name="TextBox 8">
            <a:extLst>
              <a:ext uri="{FF2B5EF4-FFF2-40B4-BE49-F238E27FC236}">
                <a16:creationId xmlns:a16="http://schemas.microsoft.com/office/drawing/2014/main" id="{54695184-25F7-14F5-1AE8-672684891547}"/>
              </a:ext>
            </a:extLst>
          </p:cNvPr>
          <p:cNvSpPr txBox="1"/>
          <p:nvPr/>
        </p:nvSpPr>
        <p:spPr>
          <a:xfrm>
            <a:off x="3529600" y="4030405"/>
            <a:ext cx="6093372" cy="1631216"/>
          </a:xfrm>
          <a:prstGeom prst="rect">
            <a:avLst/>
          </a:prstGeom>
          <a:noFill/>
        </p:spPr>
        <p:txBody>
          <a:bodyPr wrap="square">
            <a:spAutoFit/>
          </a:bodyPr>
          <a:lstStyle/>
          <a:p>
            <a:pPr algn="just"/>
            <a:r>
              <a:rPr lang="en-US" sz="2000" b="1" dirty="0">
                <a:latin typeface="NikoshBAN" panose="02000000000000000000" pitchFamily="2" charset="0"/>
                <a:cs typeface="NikoshBAN" panose="02000000000000000000" pitchFamily="2" charset="0"/>
              </a:rPr>
              <a:t>Answer: 41. “Aren’t you going to have any?” said I. “No, I never eat asparagus.” “I know there are people who don’t like them. The fact is that you ruin your palate by all the meat you eat,” she said.</a:t>
            </a:r>
          </a:p>
        </p:txBody>
      </p:sp>
    </p:spTree>
    <p:extLst>
      <p:ext uri="{BB962C8B-B14F-4D97-AF65-F5344CB8AC3E}">
        <p14:creationId xmlns:p14="http://schemas.microsoft.com/office/powerpoint/2010/main" val="7829976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328A867-2FF0-5ACD-BFA4-C692403727D6}"/>
              </a:ext>
            </a:extLst>
          </p:cNvPr>
          <p:cNvSpPr txBox="1"/>
          <p:nvPr/>
        </p:nvSpPr>
        <p:spPr>
          <a:xfrm>
            <a:off x="3693072" y="861536"/>
            <a:ext cx="6093372" cy="1015663"/>
          </a:xfrm>
          <a:prstGeom prst="rect">
            <a:avLst/>
          </a:prstGeom>
          <a:noFill/>
        </p:spPr>
        <p:txBody>
          <a:bodyPr wrap="square">
            <a:spAutoFit/>
          </a:bodyPr>
          <a:lstStyle/>
          <a:p>
            <a:pPr algn="just"/>
            <a:r>
              <a:rPr lang="en-US" sz="2000" b="1" dirty="0">
                <a:latin typeface="NikoshBAN" panose="02000000000000000000" pitchFamily="2" charset="0"/>
                <a:cs typeface="NikoshBAN" panose="02000000000000000000" pitchFamily="2" charset="0"/>
              </a:rPr>
              <a:t>Exercise: 42. hello old lady what are you doing said the princess </a:t>
            </a:r>
            <a:r>
              <a:rPr lang="en-US" sz="2000" b="1" dirty="0" err="1">
                <a:latin typeface="NikoshBAN" panose="02000000000000000000" pitchFamily="2" charset="0"/>
                <a:cs typeface="NikoshBAN" panose="02000000000000000000" pitchFamily="2" charset="0"/>
              </a:rPr>
              <a:t>i</a:t>
            </a:r>
            <a:r>
              <a:rPr lang="en-US" sz="2000" b="1" dirty="0">
                <a:latin typeface="NikoshBAN" panose="02000000000000000000" pitchFamily="2" charset="0"/>
                <a:cs typeface="NikoshBAN" panose="02000000000000000000" pitchFamily="2" charset="0"/>
              </a:rPr>
              <a:t> am spinning a yarn around the spindle replied the old woman</a:t>
            </a:r>
          </a:p>
        </p:txBody>
      </p:sp>
      <p:sp>
        <p:nvSpPr>
          <p:cNvPr id="9" name="TextBox 8">
            <a:extLst>
              <a:ext uri="{FF2B5EF4-FFF2-40B4-BE49-F238E27FC236}">
                <a16:creationId xmlns:a16="http://schemas.microsoft.com/office/drawing/2014/main" id="{63793E5A-26FC-42E7-FDF9-8C5E2C24AF82}"/>
              </a:ext>
            </a:extLst>
          </p:cNvPr>
          <p:cNvSpPr txBox="1"/>
          <p:nvPr/>
        </p:nvSpPr>
        <p:spPr>
          <a:xfrm>
            <a:off x="3708838" y="2328786"/>
            <a:ext cx="6093372" cy="1015663"/>
          </a:xfrm>
          <a:prstGeom prst="rect">
            <a:avLst/>
          </a:prstGeom>
          <a:noFill/>
        </p:spPr>
        <p:txBody>
          <a:bodyPr wrap="square">
            <a:spAutoFit/>
          </a:bodyPr>
          <a:lstStyle/>
          <a:p>
            <a:pPr algn="just"/>
            <a:r>
              <a:rPr lang="en-US" sz="2000" b="1" dirty="0">
                <a:latin typeface="NikoshBAN" panose="02000000000000000000" pitchFamily="2" charset="0"/>
                <a:cs typeface="NikoshBAN" panose="02000000000000000000" pitchFamily="2" charset="0"/>
              </a:rPr>
              <a:t>Exercise : 43. my dear mother your letter is just to hand it seems to me that you are anxious for me but you need not think about me</a:t>
            </a:r>
          </a:p>
        </p:txBody>
      </p:sp>
      <p:sp>
        <p:nvSpPr>
          <p:cNvPr id="11" name="TextBox 10">
            <a:extLst>
              <a:ext uri="{FF2B5EF4-FFF2-40B4-BE49-F238E27FC236}">
                <a16:creationId xmlns:a16="http://schemas.microsoft.com/office/drawing/2014/main" id="{CCD7E0AD-11BB-B46D-B5D1-14DCB0DF110C}"/>
              </a:ext>
            </a:extLst>
          </p:cNvPr>
          <p:cNvSpPr txBox="1"/>
          <p:nvPr/>
        </p:nvSpPr>
        <p:spPr>
          <a:xfrm>
            <a:off x="3693072" y="3816469"/>
            <a:ext cx="6093372" cy="1323439"/>
          </a:xfrm>
          <a:prstGeom prst="rect">
            <a:avLst/>
          </a:prstGeom>
          <a:noFill/>
        </p:spPr>
        <p:txBody>
          <a:bodyPr wrap="square">
            <a:spAutoFit/>
          </a:bodyPr>
          <a:lstStyle/>
          <a:p>
            <a:pPr algn="just"/>
            <a:r>
              <a:rPr lang="en-US" sz="2000" b="1" dirty="0">
                <a:latin typeface="NikoshBAN" panose="02000000000000000000" pitchFamily="2" charset="0"/>
                <a:cs typeface="NikoshBAN" panose="02000000000000000000" pitchFamily="2" charset="0"/>
              </a:rPr>
              <a:t>Exercise : 44. is there anybody here who has ever crossed a river by a boat is have teacher </a:t>
            </a:r>
            <a:r>
              <a:rPr lang="en-US" sz="2000" b="1" dirty="0" err="1">
                <a:latin typeface="NikoshBAN" panose="02000000000000000000" pitchFamily="2" charset="0"/>
                <a:cs typeface="NikoshBAN" panose="02000000000000000000" pitchFamily="2" charset="0"/>
              </a:rPr>
              <a:t>i</a:t>
            </a:r>
            <a:r>
              <a:rPr lang="en-US" sz="2000" b="1" dirty="0">
                <a:latin typeface="NikoshBAN" panose="02000000000000000000" pitchFamily="2" charset="0"/>
                <a:cs typeface="NikoshBAN" panose="02000000000000000000" pitchFamily="2" charset="0"/>
              </a:rPr>
              <a:t> clearly remember what happened in that journey said </a:t>
            </a:r>
            <a:r>
              <a:rPr lang="en-US" sz="2000" b="1" dirty="0" err="1">
                <a:latin typeface="NikoshBAN" panose="02000000000000000000" pitchFamily="2" charset="0"/>
                <a:cs typeface="NikoshBAN" panose="02000000000000000000" pitchFamily="2" charset="0"/>
              </a:rPr>
              <a:t>jamal</a:t>
            </a:r>
            <a:endParaRPr lang="en-US" sz="2000" b="1" dirty="0">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10393141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10FC004-E669-ED04-B00C-1CD23C5F2D7D}"/>
              </a:ext>
            </a:extLst>
          </p:cNvPr>
          <p:cNvSpPr txBox="1"/>
          <p:nvPr/>
        </p:nvSpPr>
        <p:spPr>
          <a:xfrm>
            <a:off x="3645776" y="760163"/>
            <a:ext cx="6664872" cy="1015663"/>
          </a:xfrm>
          <a:prstGeom prst="rect">
            <a:avLst/>
          </a:prstGeom>
          <a:noFill/>
        </p:spPr>
        <p:txBody>
          <a:bodyPr wrap="square">
            <a:spAutoFit/>
          </a:bodyPr>
          <a:lstStyle/>
          <a:p>
            <a:pPr algn="just"/>
            <a:r>
              <a:rPr lang="en-US" sz="2000" b="1" dirty="0">
                <a:latin typeface="NikoshBAN" panose="02000000000000000000" pitchFamily="2" charset="0"/>
                <a:cs typeface="NikoshBAN" panose="02000000000000000000" pitchFamily="2" charset="0"/>
              </a:rPr>
              <a:t>Answer: 42.  “Hello, old lady, what are you doing?” said the Princess. “I am spinning a yarn around the spindle.” replied the old woman.</a:t>
            </a:r>
          </a:p>
        </p:txBody>
      </p:sp>
      <p:sp>
        <p:nvSpPr>
          <p:cNvPr id="8" name="TextBox 7">
            <a:extLst>
              <a:ext uri="{FF2B5EF4-FFF2-40B4-BE49-F238E27FC236}">
                <a16:creationId xmlns:a16="http://schemas.microsoft.com/office/drawing/2014/main" id="{2C2ECC77-8F93-0139-D49A-18DC465FAB67}"/>
              </a:ext>
            </a:extLst>
          </p:cNvPr>
          <p:cNvSpPr txBox="1"/>
          <p:nvPr/>
        </p:nvSpPr>
        <p:spPr>
          <a:xfrm>
            <a:off x="3645776" y="2320952"/>
            <a:ext cx="6664872" cy="1015663"/>
          </a:xfrm>
          <a:prstGeom prst="rect">
            <a:avLst/>
          </a:prstGeom>
          <a:noFill/>
        </p:spPr>
        <p:txBody>
          <a:bodyPr wrap="square">
            <a:spAutoFit/>
          </a:bodyPr>
          <a:lstStyle/>
          <a:p>
            <a:pPr algn="just"/>
            <a:r>
              <a:rPr lang="en-US" sz="2000" b="1" dirty="0">
                <a:latin typeface="NikoshBAN" panose="02000000000000000000" pitchFamily="2" charset="0"/>
                <a:cs typeface="NikoshBAN" panose="02000000000000000000" pitchFamily="2" charset="0"/>
              </a:rPr>
              <a:t>Answer: 43.  My dear Mother, your letter is just to hand. It seems to me that you are anxious for me, but you need not think about me.</a:t>
            </a:r>
          </a:p>
        </p:txBody>
      </p:sp>
      <p:sp>
        <p:nvSpPr>
          <p:cNvPr id="11" name="TextBox 10">
            <a:extLst>
              <a:ext uri="{FF2B5EF4-FFF2-40B4-BE49-F238E27FC236}">
                <a16:creationId xmlns:a16="http://schemas.microsoft.com/office/drawing/2014/main" id="{897BA76F-48BB-1019-3604-4A3BE9690B4B}"/>
              </a:ext>
            </a:extLst>
          </p:cNvPr>
          <p:cNvSpPr txBox="1"/>
          <p:nvPr/>
        </p:nvSpPr>
        <p:spPr>
          <a:xfrm>
            <a:off x="3645776" y="3760081"/>
            <a:ext cx="6664872" cy="1569660"/>
          </a:xfrm>
          <a:prstGeom prst="rect">
            <a:avLst/>
          </a:prstGeom>
          <a:noFill/>
        </p:spPr>
        <p:txBody>
          <a:bodyPr wrap="square">
            <a:spAutoFit/>
          </a:bodyPr>
          <a:lstStyle/>
          <a:p>
            <a:pPr algn="just"/>
            <a:r>
              <a:rPr lang="en-US" sz="2400" b="1" dirty="0">
                <a:latin typeface="NikoshBAN" panose="02000000000000000000" pitchFamily="2" charset="0"/>
                <a:cs typeface="NikoshBAN" panose="02000000000000000000" pitchFamily="2" charset="0"/>
              </a:rPr>
              <a:t>Answer: 44.  “Is there anybody here who has ever crossed a river by a boat?” “I have, teacher. I clearly remember what happened in that journey,” said Jamal.</a:t>
            </a:r>
          </a:p>
        </p:txBody>
      </p:sp>
    </p:spTree>
    <p:extLst>
      <p:ext uri="{BB962C8B-B14F-4D97-AF65-F5344CB8AC3E}">
        <p14:creationId xmlns:p14="http://schemas.microsoft.com/office/powerpoint/2010/main" val="16427813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3101455-3C4D-8DD6-8A97-B5E1C2FDB06A}"/>
              </a:ext>
            </a:extLst>
          </p:cNvPr>
          <p:cNvSpPr txBox="1"/>
          <p:nvPr/>
        </p:nvSpPr>
        <p:spPr>
          <a:xfrm>
            <a:off x="3866492" y="537242"/>
            <a:ext cx="6093372" cy="1323439"/>
          </a:xfrm>
          <a:prstGeom prst="rect">
            <a:avLst/>
          </a:prstGeom>
          <a:noFill/>
        </p:spPr>
        <p:txBody>
          <a:bodyPr wrap="square">
            <a:spAutoFit/>
          </a:bodyPr>
          <a:lstStyle/>
          <a:p>
            <a:pPr algn="just"/>
            <a:r>
              <a:rPr lang="en-US" sz="2000" b="1" i="0" dirty="0">
                <a:solidFill>
                  <a:srgbClr val="333333"/>
                </a:solidFill>
                <a:effectLst/>
                <a:highlight>
                  <a:srgbClr val="FFFFFF"/>
                </a:highlight>
                <a:latin typeface="NikoshBAN" panose="02000000000000000000" pitchFamily="2" charset="0"/>
                <a:cs typeface="NikoshBAN" panose="02000000000000000000" pitchFamily="2" charset="0"/>
              </a:rPr>
              <a:t>Exercise:45. how is your father </a:t>
            </a:r>
            <a:r>
              <a:rPr lang="en-US" sz="2000" b="1" i="0" dirty="0" err="1">
                <a:solidFill>
                  <a:srgbClr val="333333"/>
                </a:solidFill>
                <a:effectLst/>
                <a:highlight>
                  <a:srgbClr val="FFFFFF"/>
                </a:highlight>
                <a:latin typeface="NikoshBAN" panose="02000000000000000000" pitchFamily="2" charset="0"/>
                <a:cs typeface="NikoshBAN" panose="02000000000000000000" pitchFamily="2" charset="0"/>
              </a:rPr>
              <a:t>bilkis</a:t>
            </a:r>
            <a:r>
              <a:rPr lang="en-US" sz="2000" b="1" i="0" dirty="0">
                <a:solidFill>
                  <a:srgbClr val="333333"/>
                </a:solidFill>
                <a:effectLst/>
                <a:highlight>
                  <a:srgbClr val="FFFFFF"/>
                </a:highlight>
                <a:latin typeface="NikoshBAN" panose="02000000000000000000" pitchFamily="2" charset="0"/>
                <a:cs typeface="NikoshBAN" panose="02000000000000000000" pitchFamily="2" charset="0"/>
              </a:rPr>
              <a:t> said </a:t>
            </a:r>
            <a:r>
              <a:rPr lang="en-US" sz="2000" b="1" i="0" dirty="0" err="1">
                <a:solidFill>
                  <a:srgbClr val="333333"/>
                </a:solidFill>
                <a:effectLst/>
                <a:highlight>
                  <a:srgbClr val="FFFFFF"/>
                </a:highlight>
                <a:latin typeface="NikoshBAN" panose="02000000000000000000" pitchFamily="2" charset="0"/>
                <a:cs typeface="NikoshBAN" panose="02000000000000000000" pitchFamily="2" charset="0"/>
              </a:rPr>
              <a:t>mr</a:t>
            </a:r>
            <a:r>
              <a:rPr lang="en-US" sz="2000" b="1" i="0" dirty="0">
                <a:solidFill>
                  <a:srgbClr val="333333"/>
                </a:solidFill>
                <a:effectLst/>
                <a:highlight>
                  <a:srgbClr val="FFFFFF"/>
                </a:highlight>
                <a:latin typeface="NikoshBAN" panose="02000000000000000000" pitchFamily="2" charset="0"/>
                <a:cs typeface="NikoshBAN" panose="02000000000000000000" pitchFamily="2" charset="0"/>
              </a:rPr>
              <a:t> </a:t>
            </a:r>
            <a:r>
              <a:rPr lang="en-US" sz="2000" b="1" i="0" dirty="0" err="1">
                <a:solidFill>
                  <a:srgbClr val="333333"/>
                </a:solidFill>
                <a:effectLst/>
                <a:highlight>
                  <a:srgbClr val="FFFFFF"/>
                </a:highlight>
                <a:latin typeface="NikoshBAN" panose="02000000000000000000" pitchFamily="2" charset="0"/>
                <a:cs typeface="NikoshBAN" panose="02000000000000000000" pitchFamily="2" charset="0"/>
              </a:rPr>
              <a:t>rahman</a:t>
            </a:r>
            <a:r>
              <a:rPr lang="en-US" sz="2000" b="1" i="0" dirty="0">
                <a:solidFill>
                  <a:srgbClr val="333333"/>
                </a:solidFill>
                <a:effectLst/>
                <a:highlight>
                  <a:srgbClr val="FFFFFF"/>
                </a:highlight>
                <a:latin typeface="NikoshBAN" panose="02000000000000000000" pitchFamily="2" charset="0"/>
                <a:cs typeface="NikoshBAN" panose="02000000000000000000" pitchFamily="2" charset="0"/>
              </a:rPr>
              <a:t> he is very well thank you </a:t>
            </a:r>
            <a:r>
              <a:rPr lang="en-US" sz="2000" b="1" i="0" dirty="0" err="1">
                <a:solidFill>
                  <a:srgbClr val="333333"/>
                </a:solidFill>
                <a:effectLst/>
                <a:highlight>
                  <a:srgbClr val="FFFFFF"/>
                </a:highlight>
                <a:latin typeface="NikoshBAN" panose="02000000000000000000" pitchFamily="2" charset="0"/>
                <a:cs typeface="NikoshBAN" panose="02000000000000000000" pitchFamily="2" charset="0"/>
              </a:rPr>
              <a:t>bilkis</a:t>
            </a:r>
            <a:r>
              <a:rPr lang="en-US" sz="2000" b="1" i="0" dirty="0">
                <a:solidFill>
                  <a:srgbClr val="333333"/>
                </a:solidFill>
                <a:effectLst/>
                <a:highlight>
                  <a:srgbClr val="FFFFFF"/>
                </a:highlight>
                <a:latin typeface="NikoshBAN" panose="02000000000000000000" pitchFamily="2" charset="0"/>
                <a:cs typeface="NikoshBAN" panose="02000000000000000000" pitchFamily="2" charset="0"/>
              </a:rPr>
              <a:t> replied </a:t>
            </a:r>
            <a:r>
              <a:rPr lang="en-US" sz="2000" b="1" i="0" dirty="0" err="1">
                <a:solidFill>
                  <a:srgbClr val="333333"/>
                </a:solidFill>
                <a:effectLst/>
                <a:highlight>
                  <a:srgbClr val="FFFFFF"/>
                </a:highlight>
                <a:latin typeface="NikoshBAN" panose="02000000000000000000" pitchFamily="2" charset="0"/>
                <a:cs typeface="NikoshBAN" panose="02000000000000000000" pitchFamily="2" charset="0"/>
              </a:rPr>
              <a:t>i</a:t>
            </a:r>
            <a:r>
              <a:rPr lang="en-US" sz="2000" b="1" i="0" dirty="0">
                <a:solidFill>
                  <a:srgbClr val="333333"/>
                </a:solidFill>
                <a:effectLst/>
                <a:highlight>
                  <a:srgbClr val="FFFFFF"/>
                </a:highlight>
                <a:latin typeface="NikoshBAN" panose="02000000000000000000" pitchFamily="2" charset="0"/>
                <a:cs typeface="NikoshBAN" panose="02000000000000000000" pitchFamily="2" charset="0"/>
              </a:rPr>
              <a:t> am glad to here that he is in good health said </a:t>
            </a:r>
            <a:r>
              <a:rPr lang="en-US" sz="2000" b="1" i="0" dirty="0" err="1">
                <a:solidFill>
                  <a:srgbClr val="333333"/>
                </a:solidFill>
                <a:effectLst/>
                <a:highlight>
                  <a:srgbClr val="FFFFFF"/>
                </a:highlight>
                <a:latin typeface="NikoshBAN" panose="02000000000000000000" pitchFamily="2" charset="0"/>
                <a:cs typeface="NikoshBAN" panose="02000000000000000000" pitchFamily="2" charset="0"/>
              </a:rPr>
              <a:t>mr</a:t>
            </a:r>
            <a:r>
              <a:rPr lang="en-US" sz="2000" b="1" i="0" dirty="0">
                <a:solidFill>
                  <a:srgbClr val="333333"/>
                </a:solidFill>
                <a:effectLst/>
                <a:highlight>
                  <a:srgbClr val="FFFFFF"/>
                </a:highlight>
                <a:latin typeface="NikoshBAN" panose="02000000000000000000" pitchFamily="2" charset="0"/>
                <a:cs typeface="NikoshBAN" panose="02000000000000000000" pitchFamily="2" charset="0"/>
              </a:rPr>
              <a:t> </a:t>
            </a:r>
            <a:r>
              <a:rPr lang="en-US" sz="2000" b="1" i="0" dirty="0" err="1">
                <a:solidFill>
                  <a:srgbClr val="333333"/>
                </a:solidFill>
                <a:effectLst/>
                <a:highlight>
                  <a:srgbClr val="FFFFFF"/>
                </a:highlight>
                <a:latin typeface="NikoshBAN" panose="02000000000000000000" pitchFamily="2" charset="0"/>
                <a:cs typeface="NikoshBAN" panose="02000000000000000000" pitchFamily="2" charset="0"/>
              </a:rPr>
              <a:t>rahman</a:t>
            </a:r>
            <a:endParaRPr lang="en-US" sz="2000" b="1" dirty="0">
              <a:latin typeface="NikoshBAN" panose="02000000000000000000" pitchFamily="2" charset="0"/>
              <a:cs typeface="NikoshBAN" panose="02000000000000000000" pitchFamily="2" charset="0"/>
            </a:endParaRPr>
          </a:p>
        </p:txBody>
      </p:sp>
      <p:sp>
        <p:nvSpPr>
          <p:cNvPr id="8" name="TextBox 7">
            <a:extLst>
              <a:ext uri="{FF2B5EF4-FFF2-40B4-BE49-F238E27FC236}">
                <a16:creationId xmlns:a16="http://schemas.microsoft.com/office/drawing/2014/main" id="{AC8B6F7C-E71A-8C6E-3A4D-9096ECC66620}"/>
              </a:ext>
            </a:extLst>
          </p:cNvPr>
          <p:cNvSpPr txBox="1"/>
          <p:nvPr/>
        </p:nvSpPr>
        <p:spPr>
          <a:xfrm>
            <a:off x="3866492" y="2368192"/>
            <a:ext cx="6676696" cy="1631216"/>
          </a:xfrm>
          <a:prstGeom prst="rect">
            <a:avLst/>
          </a:prstGeom>
          <a:noFill/>
        </p:spPr>
        <p:txBody>
          <a:bodyPr wrap="square">
            <a:spAutoFit/>
          </a:bodyPr>
          <a:lstStyle/>
          <a:p>
            <a:pPr algn="just"/>
            <a:r>
              <a:rPr lang="en-US" sz="2000" b="1" i="0" dirty="0">
                <a:solidFill>
                  <a:srgbClr val="333333"/>
                </a:solidFill>
                <a:effectLst/>
                <a:highlight>
                  <a:srgbClr val="FFFFFF"/>
                </a:highlight>
                <a:latin typeface="NikoshBAN" panose="02000000000000000000" pitchFamily="2" charset="0"/>
                <a:cs typeface="NikoshBAN" panose="02000000000000000000" pitchFamily="2" charset="0"/>
              </a:rPr>
              <a:t>Exercise:46. the teacher said to the girl do you think that honesty is the best policy yes sir </a:t>
            </a:r>
            <a:r>
              <a:rPr lang="en-US" sz="2000" b="1" i="0" dirty="0" err="1">
                <a:solidFill>
                  <a:srgbClr val="333333"/>
                </a:solidFill>
                <a:effectLst/>
                <a:highlight>
                  <a:srgbClr val="FFFFFF"/>
                </a:highlight>
                <a:latin typeface="NikoshBAN" panose="02000000000000000000" pitchFamily="2" charset="0"/>
                <a:cs typeface="NikoshBAN" panose="02000000000000000000" pitchFamily="2" charset="0"/>
              </a:rPr>
              <a:t>i</a:t>
            </a:r>
            <a:r>
              <a:rPr lang="en-US" sz="2000" b="1" i="0" dirty="0">
                <a:solidFill>
                  <a:srgbClr val="333333"/>
                </a:solidFill>
                <a:effectLst/>
                <a:highlight>
                  <a:srgbClr val="FFFFFF"/>
                </a:highlight>
                <a:latin typeface="NikoshBAN" panose="02000000000000000000" pitchFamily="2" charset="0"/>
                <a:cs typeface="NikoshBAN" panose="02000000000000000000" pitchFamily="2" charset="0"/>
              </a:rPr>
              <a:t> think so said the girl then learn to be hones from your childhood thank you sir said the girl may </a:t>
            </a:r>
            <a:r>
              <a:rPr lang="en-US" sz="2000" b="1" i="0" dirty="0" err="1">
                <a:solidFill>
                  <a:srgbClr val="333333"/>
                </a:solidFill>
                <a:effectLst/>
                <a:highlight>
                  <a:srgbClr val="FFFFFF"/>
                </a:highlight>
                <a:latin typeface="NikoshBAN" panose="02000000000000000000" pitchFamily="2" charset="0"/>
                <a:cs typeface="NikoshBAN" panose="02000000000000000000" pitchFamily="2" charset="0"/>
              </a:rPr>
              <a:t>allah</a:t>
            </a:r>
            <a:r>
              <a:rPr lang="en-US" sz="2000" b="1" i="0" dirty="0">
                <a:solidFill>
                  <a:srgbClr val="333333"/>
                </a:solidFill>
                <a:effectLst/>
                <a:highlight>
                  <a:srgbClr val="FFFFFF"/>
                </a:highlight>
                <a:latin typeface="NikoshBAN" panose="02000000000000000000" pitchFamily="2" charset="0"/>
                <a:cs typeface="NikoshBAN" panose="02000000000000000000" pitchFamily="2" charset="0"/>
              </a:rPr>
              <a:t> bless you said the teacher.</a:t>
            </a:r>
            <a:endParaRPr lang="en-US" sz="2000" b="1" dirty="0">
              <a:latin typeface="NikoshBAN" panose="02000000000000000000" pitchFamily="2" charset="0"/>
              <a:cs typeface="NikoshBAN" panose="02000000000000000000" pitchFamily="2" charset="0"/>
            </a:endParaRPr>
          </a:p>
        </p:txBody>
      </p:sp>
      <p:sp>
        <p:nvSpPr>
          <p:cNvPr id="11" name="TextBox 10">
            <a:extLst>
              <a:ext uri="{FF2B5EF4-FFF2-40B4-BE49-F238E27FC236}">
                <a16:creationId xmlns:a16="http://schemas.microsoft.com/office/drawing/2014/main" id="{06F310D2-568B-009C-3770-3F273FD1C229}"/>
              </a:ext>
            </a:extLst>
          </p:cNvPr>
          <p:cNvSpPr txBox="1"/>
          <p:nvPr/>
        </p:nvSpPr>
        <p:spPr>
          <a:xfrm>
            <a:off x="3866492" y="4335600"/>
            <a:ext cx="6093372" cy="1323439"/>
          </a:xfrm>
          <a:prstGeom prst="rect">
            <a:avLst/>
          </a:prstGeom>
          <a:noFill/>
        </p:spPr>
        <p:txBody>
          <a:bodyPr wrap="square">
            <a:spAutoFit/>
          </a:bodyPr>
          <a:lstStyle/>
          <a:p>
            <a:pPr algn="just"/>
            <a:r>
              <a:rPr lang="en-US" sz="2000" b="1" i="0" dirty="0">
                <a:solidFill>
                  <a:srgbClr val="333333"/>
                </a:solidFill>
                <a:effectLst/>
                <a:highlight>
                  <a:srgbClr val="FFFFFF"/>
                </a:highlight>
                <a:latin typeface="NikoshBAN" panose="02000000000000000000" pitchFamily="2" charset="0"/>
                <a:cs typeface="NikoshBAN" panose="02000000000000000000" pitchFamily="2" charset="0"/>
              </a:rPr>
              <a:t>Exercise:47. do not worry about a few mistakes said the teacher you can learn a lot through your mistakes do we learn from our mistakes asked the boy.</a:t>
            </a:r>
            <a:endParaRPr lang="en-US" sz="2000" b="1" dirty="0">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29092595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4486A39-518F-7528-5D78-741D4B11CC15}"/>
              </a:ext>
            </a:extLst>
          </p:cNvPr>
          <p:cNvSpPr txBox="1"/>
          <p:nvPr/>
        </p:nvSpPr>
        <p:spPr>
          <a:xfrm>
            <a:off x="3551183" y="921205"/>
            <a:ext cx="6093372" cy="1323439"/>
          </a:xfrm>
          <a:prstGeom prst="rect">
            <a:avLst/>
          </a:prstGeom>
          <a:noFill/>
        </p:spPr>
        <p:txBody>
          <a:bodyPr wrap="square">
            <a:spAutoFit/>
          </a:bodyPr>
          <a:lstStyle/>
          <a:p>
            <a:pPr algn="just"/>
            <a:r>
              <a:rPr lang="en-US" sz="2000" b="1" dirty="0">
                <a:latin typeface="NikoshBAN" panose="02000000000000000000" pitchFamily="2" charset="0"/>
                <a:cs typeface="NikoshBAN" panose="02000000000000000000" pitchFamily="2" charset="0"/>
              </a:rPr>
              <a:t>Answer: 45. “How is your father, Bilkis?” said Mr. Rahman. “He is very well. Thank you.” Bilkis replied. “I am glad to hear that he is in good health,” said Mr. Rahman</a:t>
            </a:r>
          </a:p>
        </p:txBody>
      </p:sp>
      <p:sp>
        <p:nvSpPr>
          <p:cNvPr id="6" name="TextBox 5">
            <a:extLst>
              <a:ext uri="{FF2B5EF4-FFF2-40B4-BE49-F238E27FC236}">
                <a16:creationId xmlns:a16="http://schemas.microsoft.com/office/drawing/2014/main" id="{45DD229F-B3EC-A4ED-FACE-D3F976935B8C}"/>
              </a:ext>
            </a:extLst>
          </p:cNvPr>
          <p:cNvSpPr txBox="1"/>
          <p:nvPr/>
        </p:nvSpPr>
        <p:spPr>
          <a:xfrm>
            <a:off x="3488119" y="2339027"/>
            <a:ext cx="6093372" cy="1938992"/>
          </a:xfrm>
          <a:prstGeom prst="rect">
            <a:avLst/>
          </a:prstGeom>
          <a:noFill/>
        </p:spPr>
        <p:txBody>
          <a:bodyPr wrap="square">
            <a:spAutoFit/>
          </a:bodyPr>
          <a:lstStyle/>
          <a:p>
            <a:pPr algn="just"/>
            <a:r>
              <a:rPr lang="en-US" sz="2000" b="1" dirty="0">
                <a:latin typeface="NikoshBAN" panose="02000000000000000000" pitchFamily="2" charset="0"/>
                <a:cs typeface="NikoshBAN" panose="02000000000000000000" pitchFamily="2" charset="0"/>
              </a:rPr>
              <a:t>Answer: 46. The teacher said to the girl. “Do you think that honesty is the best policy?” “Yes, sir, I think so.” said the girl. “Then learn to be honest from your childhood.” “Thank you, sir.” said the girl. “May Allah bless you.” said the teacher.</a:t>
            </a:r>
          </a:p>
        </p:txBody>
      </p:sp>
      <p:sp>
        <p:nvSpPr>
          <p:cNvPr id="10" name="TextBox 9">
            <a:extLst>
              <a:ext uri="{FF2B5EF4-FFF2-40B4-BE49-F238E27FC236}">
                <a16:creationId xmlns:a16="http://schemas.microsoft.com/office/drawing/2014/main" id="{BEE4A625-5B1A-37A4-5F71-272194EC0F39}"/>
              </a:ext>
            </a:extLst>
          </p:cNvPr>
          <p:cNvSpPr txBox="1"/>
          <p:nvPr/>
        </p:nvSpPr>
        <p:spPr>
          <a:xfrm>
            <a:off x="2652547" y="4484275"/>
            <a:ext cx="6093372" cy="1323439"/>
          </a:xfrm>
          <a:prstGeom prst="rect">
            <a:avLst/>
          </a:prstGeom>
          <a:noFill/>
        </p:spPr>
        <p:txBody>
          <a:bodyPr wrap="square">
            <a:spAutoFit/>
          </a:bodyPr>
          <a:lstStyle/>
          <a:p>
            <a:pPr algn="just"/>
            <a:r>
              <a:rPr lang="en-US" sz="2000" b="1" dirty="0">
                <a:latin typeface="NikoshBAN" panose="02000000000000000000" pitchFamily="2" charset="0"/>
                <a:cs typeface="NikoshBAN" panose="02000000000000000000" pitchFamily="2" charset="0"/>
              </a:rPr>
              <a:t>Answer: 47. “Do not worry about a few mistakes,” said the teacher. “You can learn a lot through your mistakes.” “Do we learn from our mistakes?” asked the boy.</a:t>
            </a:r>
          </a:p>
        </p:txBody>
      </p:sp>
    </p:spTree>
    <p:extLst>
      <p:ext uri="{BB962C8B-B14F-4D97-AF65-F5344CB8AC3E}">
        <p14:creationId xmlns:p14="http://schemas.microsoft.com/office/powerpoint/2010/main" val="19650816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2A9F0D4-ADA8-1494-4E40-BB0361332DFB}"/>
              </a:ext>
            </a:extLst>
          </p:cNvPr>
          <p:cNvSpPr txBox="1"/>
          <p:nvPr/>
        </p:nvSpPr>
        <p:spPr>
          <a:xfrm>
            <a:off x="4339458" y="619457"/>
            <a:ext cx="6093372" cy="1631216"/>
          </a:xfrm>
          <a:prstGeom prst="rect">
            <a:avLst/>
          </a:prstGeom>
          <a:noFill/>
        </p:spPr>
        <p:txBody>
          <a:bodyPr wrap="square">
            <a:spAutoFit/>
          </a:bodyPr>
          <a:lstStyle/>
          <a:p>
            <a:pPr algn="just"/>
            <a:r>
              <a:rPr lang="en-US" sz="2000" b="1" dirty="0">
                <a:latin typeface="NikoshBAN" panose="02000000000000000000" pitchFamily="2" charset="0"/>
                <a:cs typeface="NikoshBAN" panose="02000000000000000000" pitchFamily="2" charset="0"/>
              </a:rPr>
              <a:t>Exercise: 48. have you heard the name of alexander asked </a:t>
            </a:r>
            <a:r>
              <a:rPr lang="en-US" sz="2000" b="1" dirty="0" err="1">
                <a:latin typeface="NikoshBAN" panose="02000000000000000000" pitchFamily="2" charset="0"/>
                <a:cs typeface="NikoshBAN" panose="02000000000000000000" pitchFamily="2" charset="0"/>
              </a:rPr>
              <a:t>mr</a:t>
            </a:r>
            <a:r>
              <a:rPr lang="en-US" sz="2000" b="1" dirty="0">
                <a:latin typeface="NikoshBAN" panose="02000000000000000000" pitchFamily="2" charset="0"/>
                <a:cs typeface="NikoshBAN" panose="02000000000000000000" pitchFamily="2" charset="0"/>
              </a:rPr>
              <a:t> </a:t>
            </a:r>
            <a:r>
              <a:rPr lang="en-US" sz="2000" b="1" dirty="0" err="1">
                <a:latin typeface="NikoshBAN" panose="02000000000000000000" pitchFamily="2" charset="0"/>
                <a:cs typeface="NikoshBAN" panose="02000000000000000000" pitchFamily="2" charset="0"/>
              </a:rPr>
              <a:t>ahmed</a:t>
            </a:r>
            <a:r>
              <a:rPr lang="en-US" sz="2000" b="1" dirty="0">
                <a:latin typeface="NikoshBAN" panose="02000000000000000000" pitchFamily="2" charset="0"/>
                <a:cs typeface="NikoshBAN" panose="02000000000000000000" pitchFamily="2" charset="0"/>
              </a:rPr>
              <a:t> no sir </a:t>
            </a:r>
            <a:r>
              <a:rPr lang="en-US" sz="2000" b="1" dirty="0" err="1">
                <a:latin typeface="NikoshBAN" panose="02000000000000000000" pitchFamily="2" charset="0"/>
                <a:cs typeface="NikoshBAN" panose="02000000000000000000" pitchFamily="2" charset="0"/>
              </a:rPr>
              <a:t>razu</a:t>
            </a:r>
            <a:r>
              <a:rPr lang="en-US" sz="2000" b="1" dirty="0">
                <a:latin typeface="NikoshBAN" panose="02000000000000000000" pitchFamily="2" charset="0"/>
                <a:cs typeface="NikoshBAN" panose="02000000000000000000" pitchFamily="2" charset="0"/>
              </a:rPr>
              <a:t> replied how strange It is said he will you tell me about alexander please well he was the great king of </a:t>
            </a:r>
            <a:r>
              <a:rPr lang="en-US" sz="2000" b="1" dirty="0" err="1">
                <a:latin typeface="NikoshBAN" panose="02000000000000000000" pitchFamily="2" charset="0"/>
                <a:cs typeface="NikoshBAN" panose="02000000000000000000" pitchFamily="2" charset="0"/>
              </a:rPr>
              <a:t>mecedonia</a:t>
            </a:r>
            <a:endParaRPr lang="en-US" sz="2000" b="1" dirty="0">
              <a:latin typeface="NikoshBAN" panose="02000000000000000000" pitchFamily="2" charset="0"/>
              <a:cs typeface="NikoshBAN" panose="02000000000000000000" pitchFamily="2" charset="0"/>
            </a:endParaRPr>
          </a:p>
        </p:txBody>
      </p:sp>
      <p:sp>
        <p:nvSpPr>
          <p:cNvPr id="6" name="TextBox 5">
            <a:extLst>
              <a:ext uri="{FF2B5EF4-FFF2-40B4-BE49-F238E27FC236}">
                <a16:creationId xmlns:a16="http://schemas.microsoft.com/office/drawing/2014/main" id="{9A304564-9B7A-6832-8C58-01A1B8678FD0}"/>
              </a:ext>
            </a:extLst>
          </p:cNvPr>
          <p:cNvSpPr txBox="1"/>
          <p:nvPr/>
        </p:nvSpPr>
        <p:spPr>
          <a:xfrm>
            <a:off x="4339458" y="2633146"/>
            <a:ext cx="6093372" cy="1015663"/>
          </a:xfrm>
          <a:prstGeom prst="rect">
            <a:avLst/>
          </a:prstGeom>
          <a:noFill/>
        </p:spPr>
        <p:txBody>
          <a:bodyPr wrap="square">
            <a:spAutoFit/>
          </a:bodyPr>
          <a:lstStyle/>
          <a:p>
            <a:pPr algn="just"/>
            <a:r>
              <a:rPr lang="en-US" sz="2000" b="1" dirty="0">
                <a:latin typeface="NikoshBAN" panose="02000000000000000000" pitchFamily="2" charset="0"/>
                <a:cs typeface="NikoshBAN" panose="02000000000000000000" pitchFamily="2" charset="0"/>
              </a:rPr>
              <a:t>Exercise: 49. go to bed now mother said you can complete your assignment in the morning no mom ill finish it now</a:t>
            </a:r>
          </a:p>
        </p:txBody>
      </p:sp>
      <p:sp>
        <p:nvSpPr>
          <p:cNvPr id="8" name="TextBox 7">
            <a:extLst>
              <a:ext uri="{FF2B5EF4-FFF2-40B4-BE49-F238E27FC236}">
                <a16:creationId xmlns:a16="http://schemas.microsoft.com/office/drawing/2014/main" id="{05BE52A1-0F23-9F95-18A0-59D2538243A3}"/>
              </a:ext>
            </a:extLst>
          </p:cNvPr>
          <p:cNvSpPr txBox="1"/>
          <p:nvPr/>
        </p:nvSpPr>
        <p:spPr>
          <a:xfrm>
            <a:off x="2794439" y="4106002"/>
            <a:ext cx="6093372" cy="2246769"/>
          </a:xfrm>
          <a:prstGeom prst="rect">
            <a:avLst/>
          </a:prstGeom>
          <a:noFill/>
        </p:spPr>
        <p:txBody>
          <a:bodyPr wrap="square">
            <a:spAutoFit/>
          </a:bodyPr>
          <a:lstStyle/>
          <a:p>
            <a:pPr algn="just"/>
            <a:r>
              <a:rPr lang="en-US" sz="2000" b="1" dirty="0">
                <a:latin typeface="NikoshBAN" panose="02000000000000000000" pitchFamily="2" charset="0"/>
                <a:cs typeface="NikoshBAN" panose="02000000000000000000" pitchFamily="2" charset="0"/>
              </a:rPr>
              <a:t>Exercise: 50. stop you are eating all our bread shouted the two rats </a:t>
            </a:r>
            <a:r>
              <a:rPr lang="en-US" sz="2000" b="1" dirty="0" err="1">
                <a:latin typeface="NikoshBAN" panose="02000000000000000000" pitchFamily="2" charset="0"/>
                <a:cs typeface="NikoshBAN" panose="02000000000000000000" pitchFamily="2" charset="0"/>
              </a:rPr>
              <a:t>i</a:t>
            </a:r>
            <a:r>
              <a:rPr lang="en-US" sz="2000" b="1" dirty="0">
                <a:latin typeface="NikoshBAN" panose="02000000000000000000" pitchFamily="2" charset="0"/>
                <a:cs typeface="NikoshBAN" panose="02000000000000000000" pitchFamily="2" charset="0"/>
              </a:rPr>
              <a:t> am doing my best but I have told you that its difficult said the monkey give us that little Piece said the rats this is My piece </a:t>
            </a:r>
            <a:r>
              <a:rPr lang="en-US" sz="2000" b="1" dirty="0" err="1">
                <a:latin typeface="NikoshBAN" panose="02000000000000000000" pitchFamily="2" charset="0"/>
                <a:cs typeface="NikoshBAN" panose="02000000000000000000" pitchFamily="2" charset="0"/>
              </a:rPr>
              <a:t>havent</a:t>
            </a:r>
            <a:r>
              <a:rPr lang="en-US" sz="2000" b="1" dirty="0">
                <a:latin typeface="NikoshBAN" panose="02000000000000000000" pitchFamily="2" charset="0"/>
                <a:cs typeface="NikoshBAN" panose="02000000000000000000" pitchFamily="2" charset="0"/>
              </a:rPr>
              <a:t> </a:t>
            </a:r>
            <a:r>
              <a:rPr lang="en-US" sz="2000" b="1" dirty="0" err="1">
                <a:latin typeface="NikoshBAN" panose="02000000000000000000" pitchFamily="2" charset="0"/>
                <a:cs typeface="NikoshBAN" panose="02000000000000000000" pitchFamily="2" charset="0"/>
              </a:rPr>
              <a:t>i</a:t>
            </a:r>
            <a:r>
              <a:rPr lang="en-US" sz="2000" b="1" dirty="0">
                <a:latin typeface="NikoshBAN" panose="02000000000000000000" pitchFamily="2" charset="0"/>
                <a:cs typeface="NikoshBAN" panose="02000000000000000000" pitchFamily="2" charset="0"/>
              </a:rPr>
              <a:t> </a:t>
            </a:r>
            <a:r>
              <a:rPr lang="en-US" sz="2000" b="1" dirty="0" err="1">
                <a:latin typeface="NikoshBAN" panose="02000000000000000000" pitchFamily="2" charset="0"/>
                <a:cs typeface="NikoshBAN" panose="02000000000000000000" pitchFamily="2" charset="0"/>
              </a:rPr>
              <a:t>laboured</a:t>
            </a:r>
            <a:r>
              <a:rPr lang="en-US" sz="2000" b="1" dirty="0">
                <a:latin typeface="NikoshBAN" panose="02000000000000000000" pitchFamily="2" charset="0"/>
                <a:cs typeface="NikoshBAN" panose="02000000000000000000" pitchFamily="2" charset="0"/>
              </a:rPr>
              <a:t> a lot for you replied the Monkey how foolish we are believing you said the two rats</a:t>
            </a:r>
          </a:p>
        </p:txBody>
      </p:sp>
    </p:spTree>
    <p:extLst>
      <p:ext uri="{BB962C8B-B14F-4D97-AF65-F5344CB8AC3E}">
        <p14:creationId xmlns:p14="http://schemas.microsoft.com/office/powerpoint/2010/main" val="20047144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AFB2457-D36E-5A27-F962-83DD0F2F9F67}"/>
              </a:ext>
            </a:extLst>
          </p:cNvPr>
          <p:cNvSpPr txBox="1"/>
          <p:nvPr/>
        </p:nvSpPr>
        <p:spPr>
          <a:xfrm>
            <a:off x="3630011" y="716256"/>
            <a:ext cx="6093372" cy="1631216"/>
          </a:xfrm>
          <a:prstGeom prst="rect">
            <a:avLst/>
          </a:prstGeom>
          <a:noFill/>
        </p:spPr>
        <p:txBody>
          <a:bodyPr wrap="square">
            <a:spAutoFit/>
          </a:bodyPr>
          <a:lstStyle/>
          <a:p>
            <a:pPr algn="just"/>
            <a:r>
              <a:rPr lang="en-US" sz="2000" b="1" dirty="0">
                <a:latin typeface="NikoshBAN" panose="02000000000000000000" pitchFamily="2" charset="0"/>
                <a:cs typeface="NikoshBAN" panose="02000000000000000000" pitchFamily="2" charset="0"/>
              </a:rPr>
              <a:t>Answer: 48. “Have you heard the name of Alexander?” asked Mr. Ahmed. “No, sir,” Raju replied. “How strange it is!” said he. “Will you tell me about Alexander, please?” “Well, he was the great king of Macedonia.”</a:t>
            </a:r>
          </a:p>
        </p:txBody>
      </p:sp>
      <p:sp>
        <p:nvSpPr>
          <p:cNvPr id="5" name="TextBox 4">
            <a:extLst>
              <a:ext uri="{FF2B5EF4-FFF2-40B4-BE49-F238E27FC236}">
                <a16:creationId xmlns:a16="http://schemas.microsoft.com/office/drawing/2014/main" id="{27B9BE80-B8A7-AA48-8162-2A3934A1F161}"/>
              </a:ext>
            </a:extLst>
          </p:cNvPr>
          <p:cNvSpPr txBox="1"/>
          <p:nvPr/>
        </p:nvSpPr>
        <p:spPr>
          <a:xfrm>
            <a:off x="3630011" y="2506741"/>
            <a:ext cx="6093372" cy="1015663"/>
          </a:xfrm>
          <a:prstGeom prst="rect">
            <a:avLst/>
          </a:prstGeom>
          <a:noFill/>
        </p:spPr>
        <p:txBody>
          <a:bodyPr wrap="square">
            <a:spAutoFit/>
          </a:bodyPr>
          <a:lstStyle/>
          <a:p>
            <a:pPr algn="just"/>
            <a:r>
              <a:rPr lang="en-US" sz="2000" b="1" dirty="0">
                <a:latin typeface="NikoshBAN" panose="02000000000000000000" pitchFamily="2" charset="0"/>
                <a:cs typeface="NikoshBAN" panose="02000000000000000000" pitchFamily="2" charset="0"/>
              </a:rPr>
              <a:t>Answer: 49.  “Go to bed now.” mother said. “You can complete your assignment in the morning.” “No mom. I’ll finish it now.”</a:t>
            </a:r>
          </a:p>
        </p:txBody>
      </p:sp>
      <p:sp>
        <p:nvSpPr>
          <p:cNvPr id="7" name="TextBox 6">
            <a:extLst>
              <a:ext uri="{FF2B5EF4-FFF2-40B4-BE49-F238E27FC236}">
                <a16:creationId xmlns:a16="http://schemas.microsoft.com/office/drawing/2014/main" id="{9D51FC93-7797-72E7-2154-50DD1CDCD2C7}"/>
              </a:ext>
            </a:extLst>
          </p:cNvPr>
          <p:cNvSpPr txBox="1"/>
          <p:nvPr/>
        </p:nvSpPr>
        <p:spPr>
          <a:xfrm>
            <a:off x="2715603" y="4159917"/>
            <a:ext cx="6093372" cy="2246769"/>
          </a:xfrm>
          <a:prstGeom prst="rect">
            <a:avLst/>
          </a:prstGeom>
          <a:noFill/>
        </p:spPr>
        <p:txBody>
          <a:bodyPr wrap="square">
            <a:spAutoFit/>
          </a:bodyPr>
          <a:lstStyle/>
          <a:p>
            <a:pPr algn="just"/>
            <a:r>
              <a:rPr lang="en-US" sz="2000" b="1" dirty="0">
                <a:latin typeface="NikoshBAN" panose="02000000000000000000" pitchFamily="2" charset="0"/>
                <a:cs typeface="NikoshBAN" panose="02000000000000000000" pitchFamily="2" charset="0"/>
              </a:rPr>
              <a:t>Answer: 50.  “Stop! You are eating all our bread,” shouted the two rats. “I am doing my best. but I have told you that it’s difficult,” said the monkey. “Give us that little piece,” said the rats. “This is my piece. Haven’t I </a:t>
            </a:r>
            <a:r>
              <a:rPr lang="en-US" sz="2000" b="1" dirty="0" err="1">
                <a:latin typeface="NikoshBAN" panose="02000000000000000000" pitchFamily="2" charset="0"/>
                <a:cs typeface="NikoshBAN" panose="02000000000000000000" pitchFamily="2" charset="0"/>
              </a:rPr>
              <a:t>laboured</a:t>
            </a:r>
            <a:r>
              <a:rPr lang="en-US" sz="2000" b="1" dirty="0">
                <a:latin typeface="NikoshBAN" panose="02000000000000000000" pitchFamily="2" charset="0"/>
                <a:cs typeface="NikoshBAN" panose="02000000000000000000" pitchFamily="2" charset="0"/>
              </a:rPr>
              <a:t> a lot for you?” replied the monkey. “How foolish we are believing you!” said the two rats.</a:t>
            </a:r>
          </a:p>
        </p:txBody>
      </p:sp>
    </p:spTree>
    <p:extLst>
      <p:ext uri="{BB962C8B-B14F-4D97-AF65-F5344CB8AC3E}">
        <p14:creationId xmlns:p14="http://schemas.microsoft.com/office/powerpoint/2010/main" val="5242406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2D98480-06E1-AA60-0CAD-F3713FA868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09800" y="-333703"/>
            <a:ext cx="7772400" cy="7772400"/>
          </a:xfrm>
          <a:prstGeom prst="rect">
            <a:avLst/>
          </a:prstGeom>
        </p:spPr>
      </p:pic>
    </p:spTree>
    <p:extLst>
      <p:ext uri="{BB962C8B-B14F-4D97-AF65-F5344CB8AC3E}">
        <p14:creationId xmlns:p14="http://schemas.microsoft.com/office/powerpoint/2010/main" val="40315254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695</TotalTime>
  <Words>2023</Words>
  <Application>Microsoft Office PowerPoint</Application>
  <PresentationFormat>Widescreen</PresentationFormat>
  <Paragraphs>67</Paragraphs>
  <Slides>19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Calibri</vt:lpstr>
      <vt:lpstr>Calibri Light</vt:lpstr>
      <vt:lpstr>NikoshBAN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Md.Farid Uddin</dc:creator>
  <cp:lastModifiedBy>Md.Farid Uddin</cp:lastModifiedBy>
  <cp:revision>24</cp:revision>
  <dcterms:created xsi:type="dcterms:W3CDTF">2025-05-18T08:38:06Z</dcterms:created>
  <dcterms:modified xsi:type="dcterms:W3CDTF">2025-06-26T21:09:13Z</dcterms:modified>
</cp:coreProperties>
</file>