
<file path=[Content_Types].xml><?xml version="1.0" encoding="utf-8"?>
<Types xmlns="http://schemas.openxmlformats.org/package/2006/content-types">
  <Default Extension="jpeg" ContentType="image/jpeg"/>
  <Default Extension="jpg" ContentType="image/jpeg"/>
  <Default Extension="mov" ContentType="video/quicktime"/>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79" r:id="rId2"/>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C82B1"/>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000" autoAdjust="0"/>
    <p:restoredTop sz="94660"/>
  </p:normalViewPr>
  <p:slideViewPr>
    <p:cSldViewPr snapToGrid="0">
      <p:cViewPr varScale="1">
        <p:scale>
          <a:sx n="56" d="100"/>
          <a:sy n="56" d="100"/>
        </p:scale>
        <p:origin x="1212" y="6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jp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31000F-BEDB-25E6-7292-E44DA4D6156A}"/>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1D81B69E-FC6C-4D35-8E13-047B33CF1CF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FA469991-25BA-9FB2-B93C-ABC885E9A6F8}"/>
              </a:ext>
            </a:extLst>
          </p:cNvPr>
          <p:cNvSpPr>
            <a:spLocks noGrp="1"/>
          </p:cNvSpPr>
          <p:nvPr>
            <p:ph type="dt" sz="half" idx="10"/>
          </p:nvPr>
        </p:nvSpPr>
        <p:spPr/>
        <p:txBody>
          <a:bodyPr/>
          <a:lstStyle/>
          <a:p>
            <a:fld id="{C02985D7-D8B3-4E29-BA5D-84F2FE2FA44E}" type="datetimeFigureOut">
              <a:rPr lang="en-US" smtClean="0"/>
              <a:t>7/5/2025</a:t>
            </a:fld>
            <a:endParaRPr lang="en-US"/>
          </a:p>
        </p:txBody>
      </p:sp>
      <p:sp>
        <p:nvSpPr>
          <p:cNvPr id="5" name="Footer Placeholder 4">
            <a:extLst>
              <a:ext uri="{FF2B5EF4-FFF2-40B4-BE49-F238E27FC236}">
                <a16:creationId xmlns:a16="http://schemas.microsoft.com/office/drawing/2014/main" id="{5FAEF325-E57F-2961-DC79-8799038522F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205B08F-8DE2-3987-1EBE-51D5E0504797}"/>
              </a:ext>
            </a:extLst>
          </p:cNvPr>
          <p:cNvSpPr>
            <a:spLocks noGrp="1"/>
          </p:cNvSpPr>
          <p:nvPr>
            <p:ph type="sldNum" sz="quarter" idx="12"/>
          </p:nvPr>
        </p:nvSpPr>
        <p:spPr/>
        <p:txBody>
          <a:bodyPr/>
          <a:lstStyle/>
          <a:p>
            <a:fld id="{139BDDD1-7029-4582-B2C7-ED5D4F414896}" type="slidenum">
              <a:rPr lang="en-US" smtClean="0"/>
              <a:t>‹#›</a:t>
            </a:fld>
            <a:endParaRPr lang="en-US"/>
          </a:p>
        </p:txBody>
      </p:sp>
    </p:spTree>
    <p:extLst>
      <p:ext uri="{BB962C8B-B14F-4D97-AF65-F5344CB8AC3E}">
        <p14:creationId xmlns:p14="http://schemas.microsoft.com/office/powerpoint/2010/main" val="160081449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7F50464C-07DC-49E9-C85B-6AC7365720BB}"/>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15095"/>
            <a:ext cx="12192000" cy="6864095"/>
          </a:xfrm>
          <a:prstGeom prst="rect">
            <a:avLst/>
          </a:prstGeom>
        </p:spPr>
      </p:pic>
      <p:pic>
        <p:nvPicPr>
          <p:cNvPr id="10" name="Picture 9">
            <a:extLst>
              <a:ext uri="{FF2B5EF4-FFF2-40B4-BE49-F238E27FC236}">
                <a16:creationId xmlns:a16="http://schemas.microsoft.com/office/drawing/2014/main" id="{A1B9F68C-D3F4-0409-7156-83A7E1DFB2D3}"/>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4036206"/>
            <a:ext cx="1373746" cy="1964544"/>
          </a:xfrm>
          <a:prstGeom prst="cube">
            <a:avLst/>
          </a:prstGeom>
        </p:spPr>
      </p:pic>
    </p:spTree>
    <p:extLst>
      <p:ext uri="{BB962C8B-B14F-4D97-AF65-F5344CB8AC3E}">
        <p14:creationId xmlns:p14="http://schemas.microsoft.com/office/powerpoint/2010/main" val="343069593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7F50464C-07DC-49E9-C85B-6AC7365720BB}"/>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15095"/>
            <a:ext cx="12192000" cy="6864095"/>
          </a:xfrm>
          <a:prstGeom prst="rect">
            <a:avLst/>
          </a:prstGeom>
        </p:spPr>
      </p:pic>
      <p:pic>
        <p:nvPicPr>
          <p:cNvPr id="10" name="Picture 9">
            <a:extLst>
              <a:ext uri="{FF2B5EF4-FFF2-40B4-BE49-F238E27FC236}">
                <a16:creationId xmlns:a16="http://schemas.microsoft.com/office/drawing/2014/main" id="{A1B9F68C-D3F4-0409-7156-83A7E1DFB2D3}"/>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4036206"/>
            <a:ext cx="1373746" cy="1964544"/>
          </a:xfrm>
          <a:prstGeom prst="cube">
            <a:avLst/>
          </a:prstGeom>
        </p:spPr>
      </p:pic>
      <p:pic>
        <p:nvPicPr>
          <p:cNvPr id="2" name="Picture 1">
            <a:extLst>
              <a:ext uri="{FF2B5EF4-FFF2-40B4-BE49-F238E27FC236}">
                <a16:creationId xmlns:a16="http://schemas.microsoft.com/office/drawing/2014/main" id="{7648A1B1-0CAF-ECB9-3763-ECFAF5586D59}"/>
              </a:ext>
            </a:extLst>
          </p:cNvPr>
          <p:cNvPicPr>
            <a:picLocks noChangeAspect="1"/>
          </p:cNvPicPr>
          <p:nvPr userDrawn="1"/>
        </p:nvPicPr>
        <p:blipFill>
          <a:blip r:embed="rId4">
            <a:extLst>
              <a:ext uri="{28A0092B-C50C-407E-A947-70E740481C1C}">
                <a14:useLocalDpi xmlns:a14="http://schemas.microsoft.com/office/drawing/2010/main" val="0"/>
              </a:ext>
            </a:extLst>
          </a:blip>
          <a:srcRect/>
          <a:stretch/>
        </p:blipFill>
        <p:spPr>
          <a:xfrm>
            <a:off x="583324" y="-1"/>
            <a:ext cx="10957035" cy="6858001"/>
          </a:xfrm>
          <a:prstGeom prst="rect">
            <a:avLst/>
          </a:prstGeom>
        </p:spPr>
      </p:pic>
    </p:spTree>
    <p:extLst>
      <p:ext uri="{BB962C8B-B14F-4D97-AF65-F5344CB8AC3E}">
        <p14:creationId xmlns:p14="http://schemas.microsoft.com/office/powerpoint/2010/main" val="1049349609"/>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2E760773-8F11-E980-746B-75CD66E3606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368CA46E-CFAF-A0AC-99DA-C62A6922005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CAA14DB-5157-D9CA-87DD-49A5DD84D07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02985D7-D8B3-4E29-BA5D-84F2FE2FA44E}" type="datetimeFigureOut">
              <a:rPr lang="en-US" smtClean="0"/>
              <a:t>7/5/2025</a:t>
            </a:fld>
            <a:endParaRPr lang="en-US"/>
          </a:p>
        </p:txBody>
      </p:sp>
      <p:sp>
        <p:nvSpPr>
          <p:cNvPr id="5" name="Footer Placeholder 4">
            <a:extLst>
              <a:ext uri="{FF2B5EF4-FFF2-40B4-BE49-F238E27FC236}">
                <a16:creationId xmlns:a16="http://schemas.microsoft.com/office/drawing/2014/main" id="{83063FBF-6E85-8D2A-D666-CF59B44FBC4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0F5E2F60-7A7D-263E-0D6E-9FB6D94935A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39BDDD1-7029-4582-B2C7-ED5D4F414896}" type="slidenum">
              <a:rPr lang="en-US" smtClean="0"/>
              <a:t>‹#›</a:t>
            </a:fld>
            <a:endParaRPr lang="en-US"/>
          </a:p>
        </p:txBody>
      </p:sp>
    </p:spTree>
    <p:extLst>
      <p:ext uri="{BB962C8B-B14F-4D97-AF65-F5344CB8AC3E}">
        <p14:creationId xmlns:p14="http://schemas.microsoft.com/office/powerpoint/2010/main" val="163005923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mov"/><Relationship Id="rId1" Type="http://schemas.microsoft.com/office/2007/relationships/media" Target="../media/media1.mov"/><Relationship Id="rId5" Type="http://schemas.openxmlformats.org/officeDocument/2006/relationships/image" Target="../media/image5.jpg"/><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Voice_ Active And Passive _ English Grammar &amp; Composition Grade 5 _ Periwinkle">
            <a:hlinkClick r:id="" action="ppaction://media"/>
            <a:extLst>
              <a:ext uri="{FF2B5EF4-FFF2-40B4-BE49-F238E27FC236}">
                <a16:creationId xmlns:a16="http://schemas.microsoft.com/office/drawing/2014/main" id="{651CE5AB-5BF6-7C09-DCE5-01A2569E5E0D}"/>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4552950" y="2419350"/>
            <a:ext cx="3276600" cy="2762250"/>
          </a:xfrm>
          <a:prstGeom prst="rect">
            <a:avLst/>
          </a:prstGeom>
        </p:spPr>
      </p:pic>
      <p:pic>
        <p:nvPicPr>
          <p:cNvPr id="14" name="Picture 13">
            <a:extLst>
              <a:ext uri="{FF2B5EF4-FFF2-40B4-BE49-F238E27FC236}">
                <a16:creationId xmlns:a16="http://schemas.microsoft.com/office/drawing/2014/main" id="{3955A84C-3C43-2D2E-A96B-86F1673705C3}"/>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a:xfrm>
            <a:off x="1103587" y="693683"/>
            <a:ext cx="10058400" cy="5612524"/>
          </a:xfrm>
          <a:custGeom>
            <a:avLst/>
            <a:gdLst>
              <a:gd name="connsiteX0" fmla="*/ 3566838 w 10058400"/>
              <a:gd name="connsiteY0" fmla="*/ 1878067 h 5612524"/>
              <a:gd name="connsiteX1" fmla="*/ 3525563 w 10058400"/>
              <a:gd name="connsiteY1" fmla="*/ 4306943 h 5612524"/>
              <a:gd name="connsiteX2" fmla="*/ 6616426 w 10058400"/>
              <a:gd name="connsiteY2" fmla="*/ 4306943 h 5612524"/>
              <a:gd name="connsiteX3" fmla="*/ 6606901 w 10058400"/>
              <a:gd name="connsiteY3" fmla="*/ 1884417 h 5612524"/>
              <a:gd name="connsiteX4" fmla="*/ 0 w 10058400"/>
              <a:gd name="connsiteY4" fmla="*/ 0 h 5612524"/>
              <a:gd name="connsiteX5" fmla="*/ 10058400 w 10058400"/>
              <a:gd name="connsiteY5" fmla="*/ 0 h 5612524"/>
              <a:gd name="connsiteX6" fmla="*/ 10058400 w 10058400"/>
              <a:gd name="connsiteY6" fmla="*/ 5612524 h 5612524"/>
              <a:gd name="connsiteX7" fmla="*/ 0 w 10058400"/>
              <a:gd name="connsiteY7" fmla="*/ 5612524 h 56125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058400" h="5612524">
                <a:moveTo>
                  <a:pt x="3566838" y="1878067"/>
                </a:moveTo>
                <a:lnTo>
                  <a:pt x="3525563" y="4306943"/>
                </a:lnTo>
                <a:lnTo>
                  <a:pt x="6616426" y="4306943"/>
                </a:lnTo>
                <a:lnTo>
                  <a:pt x="6606901" y="1884417"/>
                </a:lnTo>
                <a:close/>
                <a:moveTo>
                  <a:pt x="0" y="0"/>
                </a:moveTo>
                <a:lnTo>
                  <a:pt x="10058400" y="0"/>
                </a:lnTo>
                <a:lnTo>
                  <a:pt x="10058400" y="5612524"/>
                </a:lnTo>
                <a:lnTo>
                  <a:pt x="0" y="5612524"/>
                </a:lnTo>
                <a:close/>
              </a:path>
            </a:pathLst>
          </a:custGeom>
        </p:spPr>
      </p:pic>
      <p:sp>
        <p:nvSpPr>
          <p:cNvPr id="15" name="TextBox 14">
            <a:extLst>
              <a:ext uri="{FF2B5EF4-FFF2-40B4-BE49-F238E27FC236}">
                <a16:creationId xmlns:a16="http://schemas.microsoft.com/office/drawing/2014/main" id="{92E50261-CACF-D656-6B6E-3862F8B98237}"/>
              </a:ext>
            </a:extLst>
          </p:cNvPr>
          <p:cNvSpPr txBox="1"/>
          <p:nvPr/>
        </p:nvSpPr>
        <p:spPr>
          <a:xfrm>
            <a:off x="3028950" y="76200"/>
            <a:ext cx="4270721" cy="584775"/>
          </a:xfrm>
          <a:prstGeom prst="rect">
            <a:avLst/>
          </a:prstGeom>
          <a:noFill/>
        </p:spPr>
        <p:txBody>
          <a:bodyPr wrap="none" rtlCol="0">
            <a:spAutoFit/>
          </a:bodyPr>
          <a:lstStyle/>
          <a:p>
            <a:r>
              <a:rPr lang="en-US" sz="3200" b="1" dirty="0">
                <a:solidFill>
                  <a:srgbClr val="FF0000"/>
                </a:solidFill>
                <a:latin typeface="NikoshBAN" panose="02000000000000000000" pitchFamily="2" charset="0"/>
                <a:cs typeface="NikoshBAN" panose="02000000000000000000" pitchFamily="2" charset="0"/>
              </a:rPr>
              <a:t>Let’s Enjoy a Video! </a:t>
            </a:r>
          </a:p>
        </p:txBody>
      </p:sp>
    </p:spTree>
    <p:extLst>
      <p:ext uri="{BB962C8B-B14F-4D97-AF65-F5344CB8AC3E}">
        <p14:creationId xmlns:p14="http://schemas.microsoft.com/office/powerpoint/2010/main" val="22515193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52550" fill="hold"/>
                                        <p:tgtEl>
                                          <p:spTgt spid="13"/>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13"/>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13"/>
                                        </p:tgtEl>
                                      </p:cBhvr>
                                    </p:cmd>
                                  </p:childTnLst>
                                </p:cTn>
                              </p:par>
                            </p:childTnLst>
                          </p:cTn>
                        </p:par>
                      </p:childTnLst>
                    </p:cTn>
                  </p:par>
                </p:childTnLst>
              </p:cTn>
              <p:nextCondLst>
                <p:cond evt="onClick" delay="0">
                  <p:tgtEl>
                    <p:spTgt spid="13"/>
                  </p:tgtEl>
                </p:cond>
              </p:nextCondLst>
            </p:seq>
            <p:video>
              <p:cMediaNode vol="43939">
                <p:cTn id="12" repeatCount="indefinite" fill="hold" display="0">
                  <p:stCondLst>
                    <p:cond delay="indefinite"/>
                  </p:stCondLst>
                </p:cTn>
                <p:tgtEl>
                  <p:spTgt spid="13"/>
                </p:tgtEl>
              </p:cMediaNode>
            </p:vide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E4BD9BDE-A269-9621-BE33-FB40C535500B}"/>
              </a:ext>
            </a:extLst>
          </p:cNvPr>
          <p:cNvSpPr txBox="1"/>
          <p:nvPr/>
        </p:nvSpPr>
        <p:spPr>
          <a:xfrm rot="18800790">
            <a:off x="-273975" y="960188"/>
            <a:ext cx="2775119" cy="400110"/>
          </a:xfrm>
          <a:prstGeom prst="rect">
            <a:avLst/>
          </a:prstGeom>
          <a:noFill/>
        </p:spPr>
        <p:txBody>
          <a:bodyPr wrap="none" rtlCol="0">
            <a:spAutoFit/>
          </a:bodyPr>
          <a:lstStyle/>
          <a:p>
            <a:r>
              <a:rPr lang="en-US" sz="2000" b="1" dirty="0">
                <a:solidFill>
                  <a:schemeClr val="bg1"/>
                </a:solidFill>
                <a:latin typeface="NikoshBAN" panose="02000000000000000000" pitchFamily="2" charset="0"/>
                <a:cs typeface="NikoshBAN" panose="02000000000000000000" pitchFamily="2" charset="0"/>
              </a:rPr>
              <a:t>Voice Change Part-2</a:t>
            </a:r>
          </a:p>
        </p:txBody>
      </p:sp>
    </p:spTree>
    <p:extLst>
      <p:ext uri="{BB962C8B-B14F-4D97-AF65-F5344CB8AC3E}">
        <p14:creationId xmlns:p14="http://schemas.microsoft.com/office/powerpoint/2010/main" val="391940631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A607626-23DE-013B-1ADC-F729AF479C54}"/>
              </a:ext>
            </a:extLst>
          </p:cNvPr>
          <p:cNvSpPr txBox="1"/>
          <p:nvPr/>
        </p:nvSpPr>
        <p:spPr>
          <a:xfrm>
            <a:off x="3279232" y="283772"/>
            <a:ext cx="5474576" cy="1323439"/>
          </a:xfrm>
          <a:prstGeom prst="rect">
            <a:avLst/>
          </a:prstGeom>
          <a:noFill/>
        </p:spPr>
        <p:txBody>
          <a:bodyPr wrap="none" rtlCol="0">
            <a:spAutoFit/>
          </a:bodyPr>
          <a:lstStyle/>
          <a:p>
            <a:r>
              <a:rPr lang="en-US" sz="8000" b="1" dirty="0">
                <a:solidFill>
                  <a:schemeClr val="accent6">
                    <a:lumMod val="50000"/>
                  </a:schemeClr>
                </a:solidFill>
                <a:latin typeface="NikoshBAN" panose="02000000000000000000" pitchFamily="2" charset="0"/>
                <a:cs typeface="NikoshBAN" panose="02000000000000000000" pitchFamily="2" charset="0"/>
              </a:rPr>
              <a:t>IDENTITY</a:t>
            </a:r>
          </a:p>
        </p:txBody>
      </p:sp>
      <p:sp>
        <p:nvSpPr>
          <p:cNvPr id="5" name="TextBox 4">
            <a:extLst>
              <a:ext uri="{FF2B5EF4-FFF2-40B4-BE49-F238E27FC236}">
                <a16:creationId xmlns:a16="http://schemas.microsoft.com/office/drawing/2014/main" id="{DAFA6B92-3502-D8EA-ECF1-81C322EF8BEE}"/>
              </a:ext>
            </a:extLst>
          </p:cNvPr>
          <p:cNvSpPr txBox="1"/>
          <p:nvPr/>
        </p:nvSpPr>
        <p:spPr>
          <a:xfrm>
            <a:off x="3151176" y="1773322"/>
            <a:ext cx="5884944" cy="923330"/>
          </a:xfrm>
          <a:prstGeom prst="rect">
            <a:avLst/>
          </a:prstGeom>
          <a:noFill/>
        </p:spPr>
        <p:txBody>
          <a:bodyPr wrap="none" rtlCol="0">
            <a:spAutoFit/>
          </a:bodyPr>
          <a:lstStyle/>
          <a:p>
            <a:r>
              <a:rPr lang="en-US" sz="5400" b="1" dirty="0">
                <a:latin typeface="NikoshBAN" panose="02000000000000000000" pitchFamily="2" charset="0"/>
                <a:cs typeface="NikoshBAN" panose="02000000000000000000" pitchFamily="2" charset="0"/>
              </a:rPr>
              <a:t>Md. Farid Uddin</a:t>
            </a:r>
          </a:p>
        </p:txBody>
      </p:sp>
      <p:sp>
        <p:nvSpPr>
          <p:cNvPr id="6" name="TextBox 5">
            <a:extLst>
              <a:ext uri="{FF2B5EF4-FFF2-40B4-BE49-F238E27FC236}">
                <a16:creationId xmlns:a16="http://schemas.microsoft.com/office/drawing/2014/main" id="{EA095356-4627-F38B-721D-11F03F0CEF9B}"/>
              </a:ext>
            </a:extLst>
          </p:cNvPr>
          <p:cNvSpPr txBox="1"/>
          <p:nvPr/>
        </p:nvSpPr>
        <p:spPr>
          <a:xfrm>
            <a:off x="4803230" y="2578909"/>
            <a:ext cx="2477730" cy="461665"/>
          </a:xfrm>
          <a:prstGeom prst="rect">
            <a:avLst/>
          </a:prstGeom>
          <a:noFill/>
        </p:spPr>
        <p:txBody>
          <a:bodyPr wrap="none" rtlCol="0">
            <a:spAutoFit/>
          </a:bodyPr>
          <a:lstStyle/>
          <a:p>
            <a:r>
              <a:rPr lang="en-US" sz="2400" dirty="0"/>
              <a:t>Lecturer in English</a:t>
            </a:r>
          </a:p>
        </p:txBody>
      </p:sp>
      <p:sp>
        <p:nvSpPr>
          <p:cNvPr id="7" name="TextBox 6">
            <a:extLst>
              <a:ext uri="{FF2B5EF4-FFF2-40B4-BE49-F238E27FC236}">
                <a16:creationId xmlns:a16="http://schemas.microsoft.com/office/drawing/2014/main" id="{A87C004F-49D6-4A02-D3CB-65923DA58D2E}"/>
              </a:ext>
            </a:extLst>
          </p:cNvPr>
          <p:cNvSpPr txBox="1"/>
          <p:nvPr/>
        </p:nvSpPr>
        <p:spPr>
          <a:xfrm>
            <a:off x="3471535" y="3064960"/>
            <a:ext cx="5585183" cy="400110"/>
          </a:xfrm>
          <a:prstGeom prst="rect">
            <a:avLst/>
          </a:prstGeom>
          <a:noFill/>
        </p:spPr>
        <p:txBody>
          <a:bodyPr wrap="none" rtlCol="0">
            <a:spAutoFit/>
          </a:bodyPr>
          <a:lstStyle/>
          <a:p>
            <a:r>
              <a:rPr lang="en-US" sz="2000" dirty="0" err="1">
                <a:latin typeface="NikoshBAN" panose="02000000000000000000" pitchFamily="2" charset="0"/>
                <a:cs typeface="NikoshBAN" panose="02000000000000000000" pitchFamily="2" charset="0"/>
              </a:rPr>
              <a:t>Chipatali</a:t>
            </a:r>
            <a:r>
              <a:rPr lang="en-US" sz="2000" dirty="0">
                <a:latin typeface="NikoshBAN" panose="02000000000000000000" pitchFamily="2" charset="0"/>
                <a:cs typeface="NikoshBAN" panose="02000000000000000000" pitchFamily="2" charset="0"/>
              </a:rPr>
              <a:t> Jamia </a:t>
            </a:r>
            <a:r>
              <a:rPr lang="en-US" sz="2000" dirty="0" err="1">
                <a:latin typeface="NikoshBAN" panose="02000000000000000000" pitchFamily="2" charset="0"/>
                <a:cs typeface="NikoshBAN" panose="02000000000000000000" pitchFamily="2" charset="0"/>
              </a:rPr>
              <a:t>Gausia</a:t>
            </a:r>
            <a:r>
              <a:rPr lang="en-US" sz="2000" dirty="0">
                <a:latin typeface="NikoshBAN" panose="02000000000000000000" pitchFamily="2" charset="0"/>
                <a:cs typeface="NikoshBAN" panose="02000000000000000000" pitchFamily="2" charset="0"/>
              </a:rPr>
              <a:t> </a:t>
            </a:r>
            <a:r>
              <a:rPr lang="en-US" sz="2000" dirty="0" err="1">
                <a:latin typeface="NikoshBAN" panose="02000000000000000000" pitchFamily="2" charset="0"/>
                <a:cs typeface="NikoshBAN" panose="02000000000000000000" pitchFamily="2" charset="0"/>
              </a:rPr>
              <a:t>Muinia</a:t>
            </a:r>
            <a:r>
              <a:rPr lang="en-US" sz="2000" dirty="0">
                <a:latin typeface="NikoshBAN" panose="02000000000000000000" pitchFamily="2" charset="0"/>
                <a:cs typeface="NikoshBAN" panose="02000000000000000000" pitchFamily="2" charset="0"/>
              </a:rPr>
              <a:t> Kamil (M.A)</a:t>
            </a:r>
          </a:p>
        </p:txBody>
      </p:sp>
      <p:sp>
        <p:nvSpPr>
          <p:cNvPr id="8" name="TextBox 7">
            <a:extLst>
              <a:ext uri="{FF2B5EF4-FFF2-40B4-BE49-F238E27FC236}">
                <a16:creationId xmlns:a16="http://schemas.microsoft.com/office/drawing/2014/main" id="{E8223F5F-88A9-4C6C-1B05-475691CE8EDE}"/>
              </a:ext>
            </a:extLst>
          </p:cNvPr>
          <p:cNvSpPr txBox="1"/>
          <p:nvPr/>
        </p:nvSpPr>
        <p:spPr>
          <a:xfrm>
            <a:off x="3976666" y="3529319"/>
            <a:ext cx="4536819" cy="400110"/>
          </a:xfrm>
          <a:prstGeom prst="rect">
            <a:avLst/>
          </a:prstGeom>
          <a:noFill/>
        </p:spPr>
        <p:txBody>
          <a:bodyPr wrap="none" rtlCol="0">
            <a:spAutoFit/>
          </a:bodyPr>
          <a:lstStyle/>
          <a:p>
            <a:r>
              <a:rPr lang="en-US" sz="2000" dirty="0">
                <a:latin typeface="NikoshBAN" panose="02000000000000000000" pitchFamily="2" charset="0"/>
                <a:cs typeface="NikoshBAN" panose="02000000000000000000" pitchFamily="2" charset="0"/>
              </a:rPr>
              <a:t>Madrasah, </a:t>
            </a:r>
            <a:r>
              <a:rPr lang="en-US" sz="2000" dirty="0" err="1">
                <a:latin typeface="NikoshBAN" panose="02000000000000000000" pitchFamily="2" charset="0"/>
                <a:cs typeface="NikoshBAN" panose="02000000000000000000" pitchFamily="2" charset="0"/>
              </a:rPr>
              <a:t>Hathazari</a:t>
            </a:r>
            <a:r>
              <a:rPr lang="en-US" sz="2000" dirty="0">
                <a:latin typeface="NikoshBAN" panose="02000000000000000000" pitchFamily="2" charset="0"/>
                <a:cs typeface="NikoshBAN" panose="02000000000000000000" pitchFamily="2" charset="0"/>
              </a:rPr>
              <a:t>, Chattogram</a:t>
            </a:r>
          </a:p>
        </p:txBody>
      </p:sp>
    </p:spTree>
    <p:extLst>
      <p:ext uri="{BB962C8B-B14F-4D97-AF65-F5344CB8AC3E}">
        <p14:creationId xmlns:p14="http://schemas.microsoft.com/office/powerpoint/2010/main" val="207483453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lowchart: Sequential Access Storage 1">
            <a:extLst>
              <a:ext uri="{FF2B5EF4-FFF2-40B4-BE49-F238E27FC236}">
                <a16:creationId xmlns:a16="http://schemas.microsoft.com/office/drawing/2014/main" id="{5FC18E7F-D1B1-5638-52D3-77F5DAEC4402}"/>
              </a:ext>
            </a:extLst>
          </p:cNvPr>
          <p:cNvSpPr/>
          <p:nvPr/>
        </p:nvSpPr>
        <p:spPr>
          <a:xfrm>
            <a:off x="2659616" y="662155"/>
            <a:ext cx="3279229" cy="2822028"/>
          </a:xfrm>
          <a:prstGeom prst="flowChartMagneticTape">
            <a:avLst/>
          </a:prstGeom>
          <a:ln/>
        </p:spPr>
        <p:style>
          <a:lnRef idx="2">
            <a:schemeClr val="accent5"/>
          </a:lnRef>
          <a:fillRef idx="1">
            <a:schemeClr val="lt1"/>
          </a:fillRef>
          <a:effectRef idx="0">
            <a:schemeClr val="accent5"/>
          </a:effectRef>
          <a:fontRef idx="minor">
            <a:schemeClr val="dk1"/>
          </a:fontRef>
        </p:style>
        <p:txBody>
          <a:bodyPr rtlCol="0" anchor="ctr"/>
          <a:lstStyle/>
          <a:p>
            <a:pPr algn="ctr"/>
            <a:endParaRPr lang="en-US"/>
          </a:p>
        </p:txBody>
      </p:sp>
      <p:sp>
        <p:nvSpPr>
          <p:cNvPr id="4" name="TextBox 3">
            <a:extLst>
              <a:ext uri="{FF2B5EF4-FFF2-40B4-BE49-F238E27FC236}">
                <a16:creationId xmlns:a16="http://schemas.microsoft.com/office/drawing/2014/main" id="{C29F0A97-5C6B-95CC-7DA2-F2B4EE3EA966}"/>
              </a:ext>
            </a:extLst>
          </p:cNvPr>
          <p:cNvSpPr txBox="1"/>
          <p:nvPr/>
        </p:nvSpPr>
        <p:spPr>
          <a:xfrm>
            <a:off x="2991350" y="1947952"/>
            <a:ext cx="2573064" cy="461665"/>
          </a:xfrm>
          <a:prstGeom prst="rect">
            <a:avLst/>
          </a:prstGeom>
          <a:noFill/>
        </p:spPr>
        <p:txBody>
          <a:bodyPr wrap="square">
            <a:spAutoFit/>
          </a:bodyPr>
          <a:lstStyle/>
          <a:p>
            <a:r>
              <a:rPr lang="en-US" sz="2400" b="1" dirty="0">
                <a:latin typeface="NikoshBAN" panose="02000000000000000000" pitchFamily="2" charset="0"/>
                <a:cs typeface="NikoshBAN" panose="02000000000000000000" pitchFamily="2" charset="0"/>
              </a:rPr>
              <a:t>I write articles.</a:t>
            </a:r>
          </a:p>
        </p:txBody>
      </p:sp>
      <p:sp>
        <p:nvSpPr>
          <p:cNvPr id="5" name="Flowchart: Sequential Access Storage 4">
            <a:extLst>
              <a:ext uri="{FF2B5EF4-FFF2-40B4-BE49-F238E27FC236}">
                <a16:creationId xmlns:a16="http://schemas.microsoft.com/office/drawing/2014/main" id="{C00A9F42-F2BE-F403-A467-127F0B66E692}"/>
              </a:ext>
            </a:extLst>
          </p:cNvPr>
          <p:cNvSpPr/>
          <p:nvPr/>
        </p:nvSpPr>
        <p:spPr>
          <a:xfrm flipH="1">
            <a:off x="5776304" y="2581730"/>
            <a:ext cx="4499309" cy="3670299"/>
          </a:xfrm>
          <a:prstGeom prst="flowChartMagneticTape">
            <a:avLst/>
          </a:prstGeom>
          <a:ln/>
        </p:spPr>
        <p:style>
          <a:lnRef idx="2">
            <a:schemeClr val="accent5"/>
          </a:lnRef>
          <a:fillRef idx="1">
            <a:schemeClr val="lt1"/>
          </a:fillRef>
          <a:effectRef idx="0">
            <a:schemeClr val="accent5"/>
          </a:effectRef>
          <a:fontRef idx="minor">
            <a:schemeClr val="dk1"/>
          </a:fontRef>
        </p:style>
        <p:txBody>
          <a:bodyPr rtlCol="0" anchor="ctr"/>
          <a:lstStyle/>
          <a:p>
            <a:pPr algn="ctr"/>
            <a:endParaRPr lang="en-US"/>
          </a:p>
        </p:txBody>
      </p:sp>
      <p:sp>
        <p:nvSpPr>
          <p:cNvPr id="7" name="TextBox 6">
            <a:extLst>
              <a:ext uri="{FF2B5EF4-FFF2-40B4-BE49-F238E27FC236}">
                <a16:creationId xmlns:a16="http://schemas.microsoft.com/office/drawing/2014/main" id="{62E12A58-3DD4-E4FB-83F1-0206F47B9B37}"/>
              </a:ext>
            </a:extLst>
          </p:cNvPr>
          <p:cNvSpPr txBox="1"/>
          <p:nvPr/>
        </p:nvSpPr>
        <p:spPr>
          <a:xfrm>
            <a:off x="5981700" y="4076742"/>
            <a:ext cx="4293914" cy="461665"/>
          </a:xfrm>
          <a:prstGeom prst="rect">
            <a:avLst/>
          </a:prstGeom>
          <a:noFill/>
        </p:spPr>
        <p:txBody>
          <a:bodyPr wrap="square">
            <a:spAutoFit/>
          </a:bodyPr>
          <a:lstStyle/>
          <a:p>
            <a:r>
              <a:rPr lang="en-US" sz="2400" b="1" dirty="0">
                <a:latin typeface="NikoshBAN" panose="02000000000000000000" pitchFamily="2" charset="0"/>
                <a:cs typeface="NikoshBAN" panose="02000000000000000000" pitchFamily="2" charset="0"/>
              </a:rPr>
              <a:t>Articles are written by me.</a:t>
            </a:r>
          </a:p>
        </p:txBody>
      </p:sp>
      <p:pic>
        <p:nvPicPr>
          <p:cNvPr id="9" name="Picture 8">
            <a:extLst>
              <a:ext uri="{FF2B5EF4-FFF2-40B4-BE49-F238E27FC236}">
                <a16:creationId xmlns:a16="http://schemas.microsoft.com/office/drawing/2014/main" id="{F2C2EAA0-2DC6-3039-69EC-1EC9173A8914}"/>
              </a:ext>
            </a:extLst>
          </p:cNvPr>
          <p:cNvPicPr>
            <a:picLocks noChangeAspect="1"/>
          </p:cNvPicPr>
          <p:nvPr/>
        </p:nvPicPr>
        <p:blipFill rotWithShape="1">
          <a:blip r:embed="rId2">
            <a:extLst>
              <a:ext uri="{BEBA8EAE-BF5A-486C-A8C5-ECC9F3942E4B}">
                <a14:imgProps xmlns:a14="http://schemas.microsoft.com/office/drawing/2010/main">
                  <a14:imgLayer r:embed="rId3">
                    <a14:imgEffect>
                      <a14:backgroundRemoval t="9778" b="91556" l="9778" r="89778">
                        <a14:foregroundMark x1="53778" y1="91556" x2="53778" y2="91556"/>
                        <a14:foregroundMark x1="68889" y1="86222" x2="68889" y2="86222"/>
                      </a14:backgroundRemoval>
                    </a14:imgEffect>
                  </a14:imgLayer>
                </a14:imgProps>
              </a:ext>
              <a:ext uri="{28A0092B-C50C-407E-A947-70E740481C1C}">
                <a14:useLocalDpi xmlns:a14="http://schemas.microsoft.com/office/drawing/2010/main" val="0"/>
              </a:ext>
            </a:extLst>
          </a:blip>
          <a:srcRect l="21914" t="9723" r="19062" b="4622"/>
          <a:stretch/>
        </p:blipFill>
        <p:spPr>
          <a:xfrm>
            <a:off x="1105859" y="1041472"/>
            <a:ext cx="1885490" cy="2736290"/>
          </a:xfrm>
          <a:prstGeom prst="rect">
            <a:avLst/>
          </a:prstGeom>
        </p:spPr>
      </p:pic>
      <p:pic>
        <p:nvPicPr>
          <p:cNvPr id="10" name="Picture 9">
            <a:extLst>
              <a:ext uri="{FF2B5EF4-FFF2-40B4-BE49-F238E27FC236}">
                <a16:creationId xmlns:a16="http://schemas.microsoft.com/office/drawing/2014/main" id="{046C3B67-2341-7A80-4512-9FE7E7B85149}"/>
              </a:ext>
            </a:extLst>
          </p:cNvPr>
          <p:cNvPicPr>
            <a:picLocks noChangeAspect="1"/>
          </p:cNvPicPr>
          <p:nvPr/>
        </p:nvPicPr>
        <p:blipFill rotWithShape="1">
          <a:blip r:embed="rId2">
            <a:extLst>
              <a:ext uri="{BEBA8EAE-BF5A-486C-A8C5-ECC9F3942E4B}">
                <a14:imgProps xmlns:a14="http://schemas.microsoft.com/office/drawing/2010/main">
                  <a14:imgLayer r:embed="rId3">
                    <a14:imgEffect>
                      <a14:backgroundRemoval t="9778" b="91556" l="9778" r="89778">
                        <a14:foregroundMark x1="53778" y1="91556" x2="53778" y2="91556"/>
                        <a14:foregroundMark x1="68889" y1="86222" x2="68889" y2="86222"/>
                      </a14:backgroundRemoval>
                    </a14:imgEffect>
                  </a14:imgLayer>
                </a14:imgProps>
              </a:ext>
              <a:ext uri="{28A0092B-C50C-407E-A947-70E740481C1C}">
                <a14:useLocalDpi xmlns:a14="http://schemas.microsoft.com/office/drawing/2010/main" val="0"/>
              </a:ext>
            </a:extLst>
          </a:blip>
          <a:srcRect l="21914" t="9723" r="19062" b="4622"/>
          <a:stretch/>
        </p:blipFill>
        <p:spPr>
          <a:xfrm flipH="1">
            <a:off x="9575926" y="2708597"/>
            <a:ext cx="2406141" cy="2736290"/>
          </a:xfrm>
          <a:prstGeom prst="rect">
            <a:avLst/>
          </a:prstGeom>
        </p:spPr>
      </p:pic>
      <p:sp>
        <p:nvSpPr>
          <p:cNvPr id="11" name="TextBox 10">
            <a:extLst>
              <a:ext uri="{FF2B5EF4-FFF2-40B4-BE49-F238E27FC236}">
                <a16:creationId xmlns:a16="http://schemas.microsoft.com/office/drawing/2014/main" id="{A0CBCEAD-77E8-4E5E-1073-AFB56B79DF0B}"/>
              </a:ext>
            </a:extLst>
          </p:cNvPr>
          <p:cNvSpPr txBox="1"/>
          <p:nvPr/>
        </p:nvSpPr>
        <p:spPr>
          <a:xfrm>
            <a:off x="1446800" y="4865149"/>
            <a:ext cx="4297971" cy="1077218"/>
          </a:xfrm>
          <a:prstGeom prst="rect">
            <a:avLst/>
          </a:prstGeom>
          <a:noFill/>
        </p:spPr>
        <p:txBody>
          <a:bodyPr wrap="none" rtlCol="0">
            <a:spAutoFit/>
          </a:bodyPr>
          <a:lstStyle/>
          <a:p>
            <a:r>
              <a:rPr lang="en-US" sz="3200" b="1" dirty="0">
                <a:latin typeface="NikoshBAN" panose="02000000000000000000" pitchFamily="2" charset="0"/>
                <a:cs typeface="NikoshBAN" panose="02000000000000000000" pitchFamily="2" charset="0"/>
              </a:rPr>
              <a:t>What happens in </a:t>
            </a:r>
          </a:p>
          <a:p>
            <a:r>
              <a:rPr lang="en-US" sz="3200" b="1" dirty="0">
                <a:latin typeface="NikoshBAN" panose="02000000000000000000" pitchFamily="2" charset="0"/>
                <a:cs typeface="NikoshBAN" panose="02000000000000000000" pitchFamily="2" charset="0"/>
              </a:rPr>
              <a:t>these two sentences</a:t>
            </a:r>
          </a:p>
        </p:txBody>
      </p:sp>
      <p:sp>
        <p:nvSpPr>
          <p:cNvPr id="12" name="TextBox 11">
            <a:extLst>
              <a:ext uri="{FF2B5EF4-FFF2-40B4-BE49-F238E27FC236}">
                <a16:creationId xmlns:a16="http://schemas.microsoft.com/office/drawing/2014/main" id="{10429B65-EBAF-4D3D-7A34-228B750EEE54}"/>
              </a:ext>
            </a:extLst>
          </p:cNvPr>
          <p:cNvSpPr txBox="1"/>
          <p:nvPr/>
        </p:nvSpPr>
        <p:spPr>
          <a:xfrm>
            <a:off x="3909850" y="157651"/>
            <a:ext cx="4240263" cy="461665"/>
          </a:xfrm>
          <a:prstGeom prst="rect">
            <a:avLst/>
          </a:prstGeom>
        </p:spPr>
        <p:style>
          <a:lnRef idx="2">
            <a:schemeClr val="accent2"/>
          </a:lnRef>
          <a:fillRef idx="1">
            <a:schemeClr val="lt1"/>
          </a:fillRef>
          <a:effectRef idx="0">
            <a:schemeClr val="accent2"/>
          </a:effectRef>
          <a:fontRef idx="minor">
            <a:schemeClr val="dk1"/>
          </a:fontRef>
        </p:style>
        <p:txBody>
          <a:bodyPr wrap="none" rtlCol="0">
            <a:spAutoFit/>
          </a:bodyPr>
          <a:lstStyle/>
          <a:p>
            <a:r>
              <a:rPr lang="en-US" sz="2400" b="1" dirty="0">
                <a:solidFill>
                  <a:srgbClr val="00B050"/>
                </a:solidFill>
                <a:latin typeface="NikoshBAN" panose="02000000000000000000" pitchFamily="2" charset="0"/>
                <a:cs typeface="NikoshBAN" panose="02000000000000000000" pitchFamily="2" charset="0"/>
              </a:rPr>
              <a:t>Look at the two sentences!</a:t>
            </a:r>
          </a:p>
        </p:txBody>
      </p:sp>
    </p:spTree>
    <p:extLst>
      <p:ext uri="{BB962C8B-B14F-4D97-AF65-F5344CB8AC3E}">
        <p14:creationId xmlns:p14="http://schemas.microsoft.com/office/powerpoint/2010/main" val="93950871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4D0155CA-FB80-9682-6CCF-85B8CE36E60F}"/>
              </a:ext>
            </a:extLst>
          </p:cNvPr>
          <p:cNvSpPr txBox="1"/>
          <p:nvPr/>
        </p:nvSpPr>
        <p:spPr>
          <a:xfrm>
            <a:off x="3720662" y="189187"/>
            <a:ext cx="4504759" cy="646331"/>
          </a:xfrm>
          <a:prstGeom prst="rect">
            <a:avLst/>
          </a:prstGeom>
        </p:spPr>
        <p:style>
          <a:lnRef idx="2">
            <a:schemeClr val="accent5"/>
          </a:lnRef>
          <a:fillRef idx="1">
            <a:schemeClr val="lt1"/>
          </a:fillRef>
          <a:effectRef idx="0">
            <a:schemeClr val="accent5"/>
          </a:effectRef>
          <a:fontRef idx="minor">
            <a:schemeClr val="dk1"/>
          </a:fontRef>
        </p:style>
        <p:txBody>
          <a:bodyPr wrap="none" rtlCol="0">
            <a:spAutoFit/>
          </a:bodyPr>
          <a:lstStyle/>
          <a:p>
            <a:r>
              <a:rPr lang="en-US" sz="3600" b="1" dirty="0">
                <a:solidFill>
                  <a:srgbClr val="00B050"/>
                </a:solidFill>
                <a:latin typeface="NikoshBAN" panose="02000000000000000000" pitchFamily="2" charset="0"/>
                <a:cs typeface="NikoshBAN" panose="02000000000000000000" pitchFamily="2" charset="0"/>
              </a:rPr>
              <a:t>Lesson </a:t>
            </a:r>
            <a:r>
              <a:rPr lang="en-US" sz="3600" b="1" dirty="0" err="1">
                <a:solidFill>
                  <a:srgbClr val="00B050"/>
                </a:solidFill>
                <a:latin typeface="NikoshBAN" panose="02000000000000000000" pitchFamily="2" charset="0"/>
                <a:cs typeface="NikoshBAN" panose="02000000000000000000" pitchFamily="2" charset="0"/>
              </a:rPr>
              <a:t>Diclaration</a:t>
            </a:r>
            <a:endParaRPr lang="en-US" sz="3600" b="1" dirty="0">
              <a:solidFill>
                <a:srgbClr val="00B050"/>
              </a:solidFill>
              <a:latin typeface="NikoshBAN" panose="02000000000000000000" pitchFamily="2" charset="0"/>
              <a:cs typeface="NikoshBAN" panose="02000000000000000000" pitchFamily="2" charset="0"/>
            </a:endParaRPr>
          </a:p>
        </p:txBody>
      </p:sp>
      <p:pic>
        <p:nvPicPr>
          <p:cNvPr id="4" name="Picture 3">
            <a:extLst>
              <a:ext uri="{FF2B5EF4-FFF2-40B4-BE49-F238E27FC236}">
                <a16:creationId xmlns:a16="http://schemas.microsoft.com/office/drawing/2014/main" id="{987F75BE-EADA-E8D9-0605-7DD58C71170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389718" y="960821"/>
            <a:ext cx="2441193" cy="3172312"/>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3" name="TextBox 2">
            <a:extLst>
              <a:ext uri="{FF2B5EF4-FFF2-40B4-BE49-F238E27FC236}">
                <a16:creationId xmlns:a16="http://schemas.microsoft.com/office/drawing/2014/main" id="{713B071C-8055-F318-D096-882AB4D2BC72}"/>
              </a:ext>
            </a:extLst>
          </p:cNvPr>
          <p:cNvSpPr txBox="1"/>
          <p:nvPr/>
        </p:nvSpPr>
        <p:spPr>
          <a:xfrm>
            <a:off x="2396359" y="2374543"/>
            <a:ext cx="5716630" cy="584775"/>
          </a:xfrm>
          <a:prstGeom prst="rect">
            <a:avLst/>
          </a:prstGeom>
          <a:noFill/>
        </p:spPr>
        <p:txBody>
          <a:bodyPr wrap="none" rtlCol="0">
            <a:spAutoFit/>
          </a:bodyPr>
          <a:lstStyle/>
          <a:p>
            <a:r>
              <a:rPr lang="en-US" sz="3200" b="1" dirty="0">
                <a:latin typeface="NikoshBAN" panose="02000000000000000000" pitchFamily="2" charset="0"/>
                <a:cs typeface="NikoshBAN" panose="02000000000000000000" pitchFamily="2" charset="0"/>
              </a:rPr>
              <a:t>So, Our Today’s Topic is…..</a:t>
            </a:r>
          </a:p>
        </p:txBody>
      </p:sp>
      <p:pic>
        <p:nvPicPr>
          <p:cNvPr id="6" name="Picture 5">
            <a:extLst>
              <a:ext uri="{FF2B5EF4-FFF2-40B4-BE49-F238E27FC236}">
                <a16:creationId xmlns:a16="http://schemas.microsoft.com/office/drawing/2014/main" id="{B235D33E-94A3-C181-B6E3-2324A38E44C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282021" y="3069681"/>
            <a:ext cx="4894032" cy="3342370"/>
          </a:xfrm>
          <a:prstGeom prst="rect">
            <a:avLst/>
          </a:prstGeom>
        </p:spPr>
      </p:pic>
    </p:spTree>
    <p:extLst>
      <p:ext uri="{BB962C8B-B14F-4D97-AF65-F5344CB8AC3E}">
        <p14:creationId xmlns:p14="http://schemas.microsoft.com/office/powerpoint/2010/main" val="382436443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B1E686B5-45D6-002D-DC42-F7E0FFE5A88D}"/>
              </a:ext>
            </a:extLst>
          </p:cNvPr>
          <p:cNvSpPr txBox="1"/>
          <p:nvPr/>
        </p:nvSpPr>
        <p:spPr>
          <a:xfrm>
            <a:off x="2763196" y="1126023"/>
            <a:ext cx="6665607" cy="923330"/>
          </a:xfrm>
          <a:prstGeom prst="rect">
            <a:avLst/>
          </a:prstGeom>
          <a:noFill/>
        </p:spPr>
        <p:txBody>
          <a:bodyPr wrap="none" rtlCol="0">
            <a:spAutoFit/>
          </a:bodyPr>
          <a:lstStyle/>
          <a:p>
            <a:r>
              <a:rPr lang="en-US" sz="5400" b="1" dirty="0">
                <a:solidFill>
                  <a:srgbClr val="00B050"/>
                </a:solidFill>
                <a:latin typeface="NikoshBAN" panose="02000000000000000000" pitchFamily="2" charset="0"/>
                <a:cs typeface="NikoshBAN" panose="02000000000000000000" pitchFamily="2" charset="0"/>
              </a:rPr>
              <a:t>Learning Outcome</a:t>
            </a:r>
          </a:p>
        </p:txBody>
      </p:sp>
      <p:sp>
        <p:nvSpPr>
          <p:cNvPr id="3" name="TextBox 2">
            <a:extLst>
              <a:ext uri="{FF2B5EF4-FFF2-40B4-BE49-F238E27FC236}">
                <a16:creationId xmlns:a16="http://schemas.microsoft.com/office/drawing/2014/main" id="{6300A9E6-10CC-3941-F8E5-2976FD282181}"/>
              </a:ext>
            </a:extLst>
          </p:cNvPr>
          <p:cNvSpPr txBox="1"/>
          <p:nvPr/>
        </p:nvSpPr>
        <p:spPr>
          <a:xfrm>
            <a:off x="1797270" y="2482610"/>
            <a:ext cx="9414757" cy="461665"/>
          </a:xfrm>
          <a:prstGeom prst="rect">
            <a:avLst/>
          </a:prstGeom>
          <a:noFill/>
        </p:spPr>
        <p:txBody>
          <a:bodyPr wrap="none" rtlCol="0">
            <a:spAutoFit/>
          </a:bodyPr>
          <a:lstStyle/>
          <a:p>
            <a:r>
              <a:rPr lang="en-US" sz="2400" b="1" dirty="0">
                <a:latin typeface="NikoshBAN" panose="02000000000000000000" pitchFamily="2" charset="0"/>
                <a:cs typeface="NikoshBAN" panose="02000000000000000000" pitchFamily="2" charset="0"/>
              </a:rPr>
              <a:t>After completing this lesson the students are able to ……….</a:t>
            </a:r>
          </a:p>
        </p:txBody>
      </p:sp>
      <p:sp>
        <p:nvSpPr>
          <p:cNvPr id="4" name="TextBox 3">
            <a:extLst>
              <a:ext uri="{FF2B5EF4-FFF2-40B4-BE49-F238E27FC236}">
                <a16:creationId xmlns:a16="http://schemas.microsoft.com/office/drawing/2014/main" id="{7117812C-BB8C-A2A1-F90A-F95CED013FAD}"/>
              </a:ext>
            </a:extLst>
          </p:cNvPr>
          <p:cNvSpPr txBox="1"/>
          <p:nvPr/>
        </p:nvSpPr>
        <p:spPr>
          <a:xfrm>
            <a:off x="2522483" y="3090041"/>
            <a:ext cx="7552067" cy="523220"/>
          </a:xfrm>
          <a:prstGeom prst="rect">
            <a:avLst/>
          </a:prstGeom>
          <a:noFill/>
        </p:spPr>
        <p:txBody>
          <a:bodyPr wrap="none" rtlCol="0">
            <a:spAutoFit/>
          </a:bodyPr>
          <a:lstStyle/>
          <a:p>
            <a:pPr marL="285750" indent="-285750">
              <a:buFont typeface="Wingdings" panose="05000000000000000000" pitchFamily="2" charset="2"/>
              <a:buChar char="q"/>
            </a:pPr>
            <a:r>
              <a:rPr lang="en-US" sz="2800" dirty="0">
                <a:latin typeface="NikoshBAN" panose="02000000000000000000" pitchFamily="2" charset="0"/>
                <a:cs typeface="NikoshBAN" panose="02000000000000000000" pitchFamily="2" charset="0"/>
              </a:rPr>
              <a:t> Identify  the active &amp; passive sentences</a:t>
            </a:r>
          </a:p>
        </p:txBody>
      </p:sp>
      <p:sp>
        <p:nvSpPr>
          <p:cNvPr id="5" name="TextBox 4">
            <a:extLst>
              <a:ext uri="{FF2B5EF4-FFF2-40B4-BE49-F238E27FC236}">
                <a16:creationId xmlns:a16="http://schemas.microsoft.com/office/drawing/2014/main" id="{BEE7BF4F-B12A-E1A2-AAE7-BD3DDC7E1ECC}"/>
              </a:ext>
            </a:extLst>
          </p:cNvPr>
          <p:cNvSpPr txBox="1"/>
          <p:nvPr/>
        </p:nvSpPr>
        <p:spPr>
          <a:xfrm>
            <a:off x="2522483" y="3810789"/>
            <a:ext cx="8412880" cy="523220"/>
          </a:xfrm>
          <a:prstGeom prst="rect">
            <a:avLst/>
          </a:prstGeom>
          <a:noFill/>
        </p:spPr>
        <p:txBody>
          <a:bodyPr wrap="none" rtlCol="0">
            <a:spAutoFit/>
          </a:bodyPr>
          <a:lstStyle/>
          <a:p>
            <a:pPr marL="285750" indent="-285750">
              <a:buFont typeface="Wingdings" panose="05000000000000000000" pitchFamily="2" charset="2"/>
              <a:buChar char="q"/>
            </a:pPr>
            <a:r>
              <a:rPr lang="en-US" sz="2800" dirty="0">
                <a:latin typeface="NikoshBAN" panose="02000000000000000000" pitchFamily="2" charset="0"/>
                <a:cs typeface="NikoshBAN" panose="02000000000000000000" pitchFamily="2" charset="0"/>
              </a:rPr>
              <a:t> To know how to change active into passive </a:t>
            </a:r>
          </a:p>
        </p:txBody>
      </p:sp>
    </p:spTree>
    <p:extLst>
      <p:ext uri="{BB962C8B-B14F-4D97-AF65-F5344CB8AC3E}">
        <p14:creationId xmlns:p14="http://schemas.microsoft.com/office/powerpoint/2010/main" val="365028071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9CC0F76-0D1F-4E44-BAED-6056597D5AF4}"/>
              </a:ext>
            </a:extLst>
          </p:cNvPr>
          <p:cNvSpPr txBox="1"/>
          <p:nvPr/>
        </p:nvSpPr>
        <p:spPr>
          <a:xfrm>
            <a:off x="2196005" y="2228644"/>
            <a:ext cx="7799990" cy="2677656"/>
          </a:xfrm>
          <a:prstGeom prst="rect">
            <a:avLst/>
          </a:prstGeom>
          <a:noFill/>
        </p:spPr>
        <p:txBody>
          <a:bodyPr wrap="square">
            <a:spAutoFit/>
          </a:bodyPr>
          <a:lstStyle/>
          <a:p>
            <a:pPr algn="just"/>
            <a:r>
              <a:rPr lang="en-US" sz="2400" b="1" dirty="0">
                <a:latin typeface="NikoshBAN" panose="02000000000000000000" pitchFamily="2" charset="0"/>
                <a:cs typeface="NikoshBAN" panose="02000000000000000000" pitchFamily="2" charset="0"/>
              </a:rPr>
              <a:t>Voice </a:t>
            </a:r>
            <a:r>
              <a:rPr lang="as-IN" sz="2400" b="1" dirty="0">
                <a:latin typeface="NikoshBAN" panose="02000000000000000000" pitchFamily="2" charset="0"/>
                <a:cs typeface="NikoshBAN" panose="02000000000000000000" pitchFamily="2" charset="0"/>
              </a:rPr>
              <a:t>হচ্ছে ক্রিয়ার প্রকাশভঙ্গি যার মাধ্যমে বোঝা যায় যে কোন বাক্যের </a:t>
            </a:r>
            <a:r>
              <a:rPr lang="en-US" sz="2400" b="1" dirty="0">
                <a:latin typeface="NikoshBAN" panose="02000000000000000000" pitchFamily="2" charset="0"/>
                <a:cs typeface="NikoshBAN" panose="02000000000000000000" pitchFamily="2" charset="0"/>
              </a:rPr>
              <a:t>subject </a:t>
            </a:r>
            <a:r>
              <a:rPr lang="as-IN" sz="2400" b="1" dirty="0">
                <a:latin typeface="NikoshBAN" panose="02000000000000000000" pitchFamily="2" charset="0"/>
                <a:cs typeface="NikoshBAN" panose="02000000000000000000" pitchFamily="2" charset="0"/>
              </a:rPr>
              <a:t>কাজটি করছে/করেছে/করবে নাকি কাজটি </a:t>
            </a:r>
            <a:r>
              <a:rPr lang="en-US" sz="2400" b="1" dirty="0">
                <a:latin typeface="NikoshBAN" panose="02000000000000000000" pitchFamily="2" charset="0"/>
                <a:cs typeface="NikoshBAN" panose="02000000000000000000" pitchFamily="2" charset="0"/>
              </a:rPr>
              <a:t>subject </a:t>
            </a:r>
            <a:r>
              <a:rPr lang="as-IN" sz="2400" b="1" dirty="0">
                <a:latin typeface="NikoshBAN" panose="02000000000000000000" pitchFamily="2" charset="0"/>
                <a:cs typeface="NikoshBAN" panose="02000000000000000000" pitchFamily="2" charset="0"/>
              </a:rPr>
              <a:t>দ্বারা করা হচ্ছে/হয়েছে/হবে।</a:t>
            </a:r>
          </a:p>
          <a:p>
            <a:pPr algn="just"/>
            <a:endParaRPr lang="as-IN" sz="2400" b="1" dirty="0">
              <a:latin typeface="NikoshBAN" panose="02000000000000000000" pitchFamily="2" charset="0"/>
              <a:cs typeface="NikoshBAN" panose="02000000000000000000" pitchFamily="2" charset="0"/>
            </a:endParaRPr>
          </a:p>
          <a:p>
            <a:pPr algn="just"/>
            <a:r>
              <a:rPr lang="en-US" sz="2400" b="1" dirty="0">
                <a:latin typeface="NikoshBAN" panose="02000000000000000000" pitchFamily="2" charset="0"/>
                <a:cs typeface="NikoshBAN" panose="02000000000000000000" pitchFamily="2" charset="0"/>
              </a:rPr>
              <a:t>Voice is the way of expressing verbs which describes whether the subject does the work or it has been done by the subject.</a:t>
            </a:r>
          </a:p>
        </p:txBody>
      </p:sp>
      <p:sp>
        <p:nvSpPr>
          <p:cNvPr id="5" name="Arrow: Pentagon 4">
            <a:extLst>
              <a:ext uri="{FF2B5EF4-FFF2-40B4-BE49-F238E27FC236}">
                <a16:creationId xmlns:a16="http://schemas.microsoft.com/office/drawing/2014/main" id="{1467B325-6951-3D05-9763-15FE9E3F0ADC}"/>
              </a:ext>
            </a:extLst>
          </p:cNvPr>
          <p:cNvSpPr/>
          <p:nvPr/>
        </p:nvSpPr>
        <p:spPr>
          <a:xfrm>
            <a:off x="3855301" y="1114425"/>
            <a:ext cx="4088549" cy="762000"/>
          </a:xfrm>
          <a:prstGeom prst="homePlate">
            <a:avLst/>
          </a:prstGeom>
          <a:solidFill>
            <a:schemeClr val="bg2">
              <a:lumMod val="2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7AE77D19-A5B8-22D4-8556-4F100C510727}"/>
              </a:ext>
            </a:extLst>
          </p:cNvPr>
          <p:cNvSpPr txBox="1"/>
          <p:nvPr/>
        </p:nvSpPr>
        <p:spPr>
          <a:xfrm>
            <a:off x="3855301" y="1168539"/>
            <a:ext cx="3946914" cy="707886"/>
          </a:xfrm>
          <a:prstGeom prst="rect">
            <a:avLst/>
          </a:prstGeom>
          <a:noFill/>
        </p:spPr>
        <p:txBody>
          <a:bodyPr wrap="none" rtlCol="0">
            <a:spAutoFit/>
          </a:bodyPr>
          <a:lstStyle/>
          <a:p>
            <a:r>
              <a:rPr lang="en-US" sz="4000" b="1" dirty="0">
                <a:solidFill>
                  <a:schemeClr val="bg1"/>
                </a:solidFill>
                <a:latin typeface="NikoshBAN" panose="02000000000000000000" pitchFamily="2" charset="0"/>
                <a:cs typeface="NikoshBAN" panose="02000000000000000000" pitchFamily="2" charset="0"/>
              </a:rPr>
              <a:t>What is voice? </a:t>
            </a:r>
          </a:p>
        </p:txBody>
      </p:sp>
    </p:spTree>
    <p:extLst>
      <p:ext uri="{BB962C8B-B14F-4D97-AF65-F5344CB8AC3E}">
        <p14:creationId xmlns:p14="http://schemas.microsoft.com/office/powerpoint/2010/main" val="15874968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llout: Down Arrow 1">
            <a:extLst>
              <a:ext uri="{FF2B5EF4-FFF2-40B4-BE49-F238E27FC236}">
                <a16:creationId xmlns:a16="http://schemas.microsoft.com/office/drawing/2014/main" id="{9D54FA14-AFEC-3B04-A000-7A0DA61581B6}"/>
              </a:ext>
            </a:extLst>
          </p:cNvPr>
          <p:cNvSpPr/>
          <p:nvPr/>
        </p:nvSpPr>
        <p:spPr>
          <a:xfrm>
            <a:off x="4401207" y="551793"/>
            <a:ext cx="3389586" cy="2680138"/>
          </a:xfrm>
          <a:prstGeom prst="downArrowCallou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C12308BC-0BB4-50D8-25C3-E860EB550696}"/>
              </a:ext>
            </a:extLst>
          </p:cNvPr>
          <p:cNvSpPr txBox="1"/>
          <p:nvPr/>
        </p:nvSpPr>
        <p:spPr>
          <a:xfrm>
            <a:off x="4434049" y="1186934"/>
            <a:ext cx="3277914" cy="584775"/>
          </a:xfrm>
          <a:prstGeom prst="rect">
            <a:avLst/>
          </a:prstGeom>
          <a:noFill/>
        </p:spPr>
        <p:txBody>
          <a:bodyPr wrap="square">
            <a:spAutoFit/>
          </a:bodyPr>
          <a:lstStyle/>
          <a:p>
            <a:r>
              <a:rPr lang="en-US" sz="3200" b="1" dirty="0">
                <a:solidFill>
                  <a:schemeClr val="bg1"/>
                </a:solidFill>
                <a:latin typeface="NikoshBAN" panose="02000000000000000000" pitchFamily="2" charset="0"/>
                <a:cs typeface="NikoshBAN" panose="02000000000000000000" pitchFamily="2" charset="0"/>
              </a:rPr>
              <a:t>Types of Voice:</a:t>
            </a:r>
          </a:p>
        </p:txBody>
      </p:sp>
      <p:sp>
        <p:nvSpPr>
          <p:cNvPr id="5" name="Arrow: Left-Right-Up 4">
            <a:extLst>
              <a:ext uri="{FF2B5EF4-FFF2-40B4-BE49-F238E27FC236}">
                <a16:creationId xmlns:a16="http://schemas.microsoft.com/office/drawing/2014/main" id="{533BB9F5-8029-EC8E-2683-D5426FCED07B}"/>
              </a:ext>
            </a:extLst>
          </p:cNvPr>
          <p:cNvSpPr/>
          <p:nvPr/>
        </p:nvSpPr>
        <p:spPr>
          <a:xfrm>
            <a:off x="3644462" y="3047649"/>
            <a:ext cx="4934607" cy="1608083"/>
          </a:xfrm>
          <a:prstGeom prst="leftRightUpArrow">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Callout: Down Arrow 5">
            <a:extLst>
              <a:ext uri="{FF2B5EF4-FFF2-40B4-BE49-F238E27FC236}">
                <a16:creationId xmlns:a16="http://schemas.microsoft.com/office/drawing/2014/main" id="{95DF43F4-ED54-6232-2D1F-F4C1C11A3F21}"/>
              </a:ext>
            </a:extLst>
          </p:cNvPr>
          <p:cNvSpPr/>
          <p:nvPr/>
        </p:nvSpPr>
        <p:spPr>
          <a:xfrm flipV="1">
            <a:off x="6611650" y="3936766"/>
            <a:ext cx="3389586" cy="1980868"/>
          </a:xfrm>
          <a:prstGeom prst="downArrowCallou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Callout: Down Arrow 6">
            <a:extLst>
              <a:ext uri="{FF2B5EF4-FFF2-40B4-BE49-F238E27FC236}">
                <a16:creationId xmlns:a16="http://schemas.microsoft.com/office/drawing/2014/main" id="{8FB860DE-630F-30CF-36AC-605056932AAF}"/>
              </a:ext>
            </a:extLst>
          </p:cNvPr>
          <p:cNvSpPr/>
          <p:nvPr/>
        </p:nvSpPr>
        <p:spPr>
          <a:xfrm flipV="1">
            <a:off x="2291908" y="3919272"/>
            <a:ext cx="3389586" cy="1980868"/>
          </a:xfrm>
          <a:prstGeom prst="downArrowCallou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a:extLst>
              <a:ext uri="{FF2B5EF4-FFF2-40B4-BE49-F238E27FC236}">
                <a16:creationId xmlns:a16="http://schemas.microsoft.com/office/drawing/2014/main" id="{C614D62C-1209-7F95-BDDD-3AF50BA467C7}"/>
              </a:ext>
            </a:extLst>
          </p:cNvPr>
          <p:cNvSpPr txBox="1"/>
          <p:nvPr/>
        </p:nvSpPr>
        <p:spPr>
          <a:xfrm>
            <a:off x="4259942" y="4067510"/>
            <a:ext cx="4051109" cy="400110"/>
          </a:xfrm>
          <a:prstGeom prst="rect">
            <a:avLst/>
          </a:prstGeom>
          <a:noFill/>
        </p:spPr>
        <p:txBody>
          <a:bodyPr wrap="none" rtlCol="0">
            <a:spAutoFit/>
          </a:bodyPr>
          <a:lstStyle/>
          <a:p>
            <a:r>
              <a:rPr lang="en-US" sz="2000" dirty="0">
                <a:solidFill>
                  <a:schemeClr val="bg1"/>
                </a:solidFill>
                <a:latin typeface="NikoshBAN" panose="02000000000000000000" pitchFamily="2" charset="0"/>
                <a:cs typeface="NikoshBAN" panose="02000000000000000000" pitchFamily="2" charset="0"/>
              </a:rPr>
              <a:t>Voices are two types they are..</a:t>
            </a:r>
          </a:p>
        </p:txBody>
      </p:sp>
      <p:sp>
        <p:nvSpPr>
          <p:cNvPr id="9" name="TextBox 8">
            <a:extLst>
              <a:ext uri="{FF2B5EF4-FFF2-40B4-BE49-F238E27FC236}">
                <a16:creationId xmlns:a16="http://schemas.microsoft.com/office/drawing/2014/main" id="{C62C492C-EA15-D0E1-003A-F9B199AC68EE}"/>
              </a:ext>
            </a:extLst>
          </p:cNvPr>
          <p:cNvSpPr txBox="1"/>
          <p:nvPr/>
        </p:nvSpPr>
        <p:spPr>
          <a:xfrm>
            <a:off x="2664063" y="4887700"/>
            <a:ext cx="2645276" cy="830997"/>
          </a:xfrm>
          <a:prstGeom prst="rect">
            <a:avLst/>
          </a:prstGeom>
          <a:noFill/>
        </p:spPr>
        <p:txBody>
          <a:bodyPr wrap="none" rtlCol="0">
            <a:spAutoFit/>
          </a:bodyPr>
          <a:lstStyle/>
          <a:p>
            <a:r>
              <a:rPr lang="en-US" sz="4800" b="1" dirty="0">
                <a:solidFill>
                  <a:schemeClr val="bg1"/>
                </a:solidFill>
                <a:latin typeface="NikoshBAN" panose="02000000000000000000" pitchFamily="2" charset="0"/>
                <a:cs typeface="NikoshBAN" panose="02000000000000000000" pitchFamily="2" charset="0"/>
              </a:rPr>
              <a:t>ACTIVE</a:t>
            </a:r>
          </a:p>
        </p:txBody>
      </p:sp>
      <p:sp>
        <p:nvSpPr>
          <p:cNvPr id="10" name="TextBox 9">
            <a:extLst>
              <a:ext uri="{FF2B5EF4-FFF2-40B4-BE49-F238E27FC236}">
                <a16:creationId xmlns:a16="http://schemas.microsoft.com/office/drawing/2014/main" id="{3B6EA930-6A49-2FC8-7E48-FDE438E70F7E}"/>
              </a:ext>
            </a:extLst>
          </p:cNvPr>
          <p:cNvSpPr txBox="1"/>
          <p:nvPr/>
        </p:nvSpPr>
        <p:spPr>
          <a:xfrm>
            <a:off x="6841911" y="4925051"/>
            <a:ext cx="3034805" cy="830997"/>
          </a:xfrm>
          <a:prstGeom prst="rect">
            <a:avLst/>
          </a:prstGeom>
          <a:noFill/>
        </p:spPr>
        <p:txBody>
          <a:bodyPr wrap="none" rtlCol="0">
            <a:spAutoFit/>
          </a:bodyPr>
          <a:lstStyle/>
          <a:p>
            <a:r>
              <a:rPr lang="en-US" sz="4800" b="1" dirty="0">
                <a:solidFill>
                  <a:schemeClr val="bg1"/>
                </a:solidFill>
                <a:latin typeface="NikoshBAN" panose="02000000000000000000" pitchFamily="2" charset="0"/>
                <a:cs typeface="NikoshBAN" panose="02000000000000000000" pitchFamily="2" charset="0"/>
              </a:rPr>
              <a:t>PASSIVE</a:t>
            </a:r>
          </a:p>
        </p:txBody>
      </p:sp>
    </p:spTree>
    <p:extLst>
      <p:ext uri="{BB962C8B-B14F-4D97-AF65-F5344CB8AC3E}">
        <p14:creationId xmlns:p14="http://schemas.microsoft.com/office/powerpoint/2010/main" val="258743082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lowchart: Decision 3">
            <a:extLst>
              <a:ext uri="{FF2B5EF4-FFF2-40B4-BE49-F238E27FC236}">
                <a16:creationId xmlns:a16="http://schemas.microsoft.com/office/drawing/2014/main" id="{448D0020-F5DF-AE3F-4CE7-147A6725772C}"/>
              </a:ext>
            </a:extLst>
          </p:cNvPr>
          <p:cNvSpPr/>
          <p:nvPr/>
        </p:nvSpPr>
        <p:spPr>
          <a:xfrm>
            <a:off x="1876092" y="547274"/>
            <a:ext cx="5439104" cy="1513490"/>
          </a:xfrm>
          <a:prstGeom prst="flowChartDecision">
            <a:avLst/>
          </a:prstGeom>
          <a:solidFill>
            <a:srgbClr val="0C82B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82232629-34FD-F313-05C8-29C342793C42}"/>
              </a:ext>
            </a:extLst>
          </p:cNvPr>
          <p:cNvSpPr txBox="1"/>
          <p:nvPr/>
        </p:nvSpPr>
        <p:spPr>
          <a:xfrm>
            <a:off x="2621016" y="918926"/>
            <a:ext cx="4110859" cy="830997"/>
          </a:xfrm>
          <a:prstGeom prst="rect">
            <a:avLst/>
          </a:prstGeom>
          <a:noFill/>
        </p:spPr>
        <p:txBody>
          <a:bodyPr wrap="square">
            <a:spAutoFit/>
          </a:bodyPr>
          <a:lstStyle/>
          <a:p>
            <a:r>
              <a:rPr lang="en-US" sz="4800" b="1" dirty="0">
                <a:solidFill>
                  <a:schemeClr val="bg1"/>
                </a:solidFill>
                <a:latin typeface="NikoshBAN" panose="02000000000000000000" pitchFamily="2" charset="0"/>
                <a:cs typeface="NikoshBAN" panose="02000000000000000000" pitchFamily="2" charset="0"/>
              </a:rPr>
              <a:t>Active voice:</a:t>
            </a:r>
          </a:p>
        </p:txBody>
      </p:sp>
      <p:sp>
        <p:nvSpPr>
          <p:cNvPr id="6" name="TextBox 5">
            <a:extLst>
              <a:ext uri="{FF2B5EF4-FFF2-40B4-BE49-F238E27FC236}">
                <a16:creationId xmlns:a16="http://schemas.microsoft.com/office/drawing/2014/main" id="{E38DCA77-38D0-154D-600D-BD4C593977FF}"/>
              </a:ext>
            </a:extLst>
          </p:cNvPr>
          <p:cNvSpPr txBox="1"/>
          <p:nvPr/>
        </p:nvSpPr>
        <p:spPr>
          <a:xfrm>
            <a:off x="1833398" y="2121575"/>
            <a:ext cx="8525204" cy="3046988"/>
          </a:xfrm>
          <a:prstGeom prst="rect">
            <a:avLst/>
          </a:prstGeom>
          <a:noFill/>
        </p:spPr>
        <p:txBody>
          <a:bodyPr wrap="square">
            <a:spAutoFit/>
          </a:bodyPr>
          <a:lstStyle/>
          <a:p>
            <a:pPr algn="just"/>
            <a:r>
              <a:rPr lang="en-US" sz="3200" b="1" dirty="0" err="1">
                <a:latin typeface="NikoshBAN" panose="02000000000000000000" pitchFamily="2" charset="0"/>
                <a:cs typeface="NikoshBAN" panose="02000000000000000000" pitchFamily="2" charset="0"/>
              </a:rPr>
              <a:t>যে</a:t>
            </a:r>
            <a:r>
              <a:rPr lang="en-US" sz="3200" b="1" dirty="0">
                <a:latin typeface="NikoshBAN" panose="02000000000000000000" pitchFamily="2" charset="0"/>
                <a:cs typeface="NikoshBAN" panose="02000000000000000000" pitchFamily="2" charset="0"/>
              </a:rPr>
              <a:t> sentence-এ ‍ subject </a:t>
            </a:r>
            <a:r>
              <a:rPr lang="en-US" sz="3200" b="1" dirty="0" err="1">
                <a:latin typeface="NikoshBAN" panose="02000000000000000000" pitchFamily="2" charset="0"/>
                <a:cs typeface="NikoshBAN" panose="02000000000000000000" pitchFamily="2" charset="0"/>
              </a:rPr>
              <a:t>নিজে</a:t>
            </a:r>
            <a:r>
              <a:rPr lang="en-US" sz="3200" b="1" dirty="0">
                <a:latin typeface="NikoshBAN" panose="02000000000000000000" pitchFamily="2" charset="0"/>
                <a:cs typeface="NikoshBAN" panose="02000000000000000000" pitchFamily="2" charset="0"/>
              </a:rPr>
              <a:t> </a:t>
            </a:r>
            <a:r>
              <a:rPr lang="en-US" sz="3200" b="1" dirty="0" err="1">
                <a:latin typeface="NikoshBAN" panose="02000000000000000000" pitchFamily="2" charset="0"/>
                <a:cs typeface="NikoshBAN" panose="02000000000000000000" pitchFamily="2" charset="0"/>
              </a:rPr>
              <a:t>সক্রিয়ভাবে</a:t>
            </a:r>
            <a:r>
              <a:rPr lang="en-US" sz="3200" b="1" dirty="0">
                <a:latin typeface="NikoshBAN" panose="02000000000000000000" pitchFamily="2" charset="0"/>
                <a:cs typeface="NikoshBAN" panose="02000000000000000000" pitchFamily="2" charset="0"/>
              </a:rPr>
              <a:t> </a:t>
            </a:r>
            <a:r>
              <a:rPr lang="en-US" sz="3200" b="1" dirty="0" err="1">
                <a:latin typeface="NikoshBAN" panose="02000000000000000000" pitchFamily="2" charset="0"/>
                <a:cs typeface="NikoshBAN" panose="02000000000000000000" pitchFamily="2" charset="0"/>
              </a:rPr>
              <a:t>কাজটি</a:t>
            </a:r>
            <a:r>
              <a:rPr lang="en-US" sz="3200" b="1" dirty="0">
                <a:latin typeface="NikoshBAN" panose="02000000000000000000" pitchFamily="2" charset="0"/>
                <a:cs typeface="NikoshBAN" panose="02000000000000000000" pitchFamily="2" charset="0"/>
              </a:rPr>
              <a:t> </a:t>
            </a:r>
            <a:r>
              <a:rPr lang="en-US" sz="3200" b="1" dirty="0" err="1">
                <a:latin typeface="NikoshBAN" panose="02000000000000000000" pitchFamily="2" charset="0"/>
                <a:cs typeface="NikoshBAN" panose="02000000000000000000" pitchFamily="2" charset="0"/>
              </a:rPr>
              <a:t>করে</a:t>
            </a:r>
            <a:r>
              <a:rPr lang="en-US" sz="3200" b="1" dirty="0">
                <a:latin typeface="NikoshBAN" panose="02000000000000000000" pitchFamily="2" charset="0"/>
                <a:cs typeface="NikoshBAN" panose="02000000000000000000" pitchFamily="2" charset="0"/>
              </a:rPr>
              <a:t> </a:t>
            </a:r>
            <a:r>
              <a:rPr lang="en-US" sz="3200" b="1" dirty="0" err="1">
                <a:latin typeface="NikoshBAN" panose="02000000000000000000" pitchFamily="2" charset="0"/>
                <a:cs typeface="NikoshBAN" panose="02000000000000000000" pitchFamily="2" charset="0"/>
              </a:rPr>
              <a:t>সেই</a:t>
            </a:r>
            <a:r>
              <a:rPr lang="en-US" sz="3200" b="1" dirty="0">
                <a:latin typeface="NikoshBAN" panose="02000000000000000000" pitchFamily="2" charset="0"/>
                <a:cs typeface="NikoshBAN" panose="02000000000000000000" pitchFamily="2" charset="0"/>
              </a:rPr>
              <a:t> sentence-এ verb-</a:t>
            </a:r>
            <a:r>
              <a:rPr lang="en-US" sz="3200" b="1" dirty="0" err="1">
                <a:latin typeface="NikoshBAN" panose="02000000000000000000" pitchFamily="2" charset="0"/>
                <a:cs typeface="NikoshBAN" panose="02000000000000000000" pitchFamily="2" charset="0"/>
              </a:rPr>
              <a:t>এর</a:t>
            </a:r>
            <a:r>
              <a:rPr lang="en-US" sz="3200" b="1" dirty="0">
                <a:latin typeface="NikoshBAN" panose="02000000000000000000" pitchFamily="2" charset="0"/>
                <a:cs typeface="NikoshBAN" panose="02000000000000000000" pitchFamily="2" charset="0"/>
              </a:rPr>
              <a:t> active voice </a:t>
            </a:r>
            <a:r>
              <a:rPr lang="en-US" sz="3200" b="1" dirty="0" err="1">
                <a:latin typeface="NikoshBAN" panose="02000000000000000000" pitchFamily="2" charset="0"/>
                <a:cs typeface="NikoshBAN" panose="02000000000000000000" pitchFamily="2" charset="0"/>
              </a:rPr>
              <a:t>হয়</a:t>
            </a:r>
            <a:r>
              <a:rPr lang="en-US" sz="3200" b="1" dirty="0">
                <a:latin typeface="NikoshBAN" panose="02000000000000000000" pitchFamily="2" charset="0"/>
                <a:cs typeface="NikoshBAN" panose="02000000000000000000" pitchFamily="2" charset="0"/>
              </a:rPr>
              <a:t>।</a:t>
            </a:r>
          </a:p>
          <a:p>
            <a:pPr algn="just"/>
            <a:endParaRPr lang="en-US" sz="3200" b="1" dirty="0">
              <a:latin typeface="NikoshBAN" panose="02000000000000000000" pitchFamily="2" charset="0"/>
              <a:cs typeface="NikoshBAN" panose="02000000000000000000" pitchFamily="2" charset="0"/>
            </a:endParaRPr>
          </a:p>
          <a:p>
            <a:pPr algn="just"/>
            <a:r>
              <a:rPr lang="en-US" sz="3200" b="1" dirty="0">
                <a:latin typeface="NikoshBAN" panose="02000000000000000000" pitchFamily="2" charset="0"/>
                <a:cs typeface="NikoshBAN" panose="02000000000000000000" pitchFamily="2" charset="0"/>
              </a:rPr>
              <a:t>The sentence in which the subject does the work by himself actively in that sentence the verb has an active voice.</a:t>
            </a:r>
          </a:p>
        </p:txBody>
      </p:sp>
      <p:sp>
        <p:nvSpPr>
          <p:cNvPr id="8" name="TextBox 7">
            <a:extLst>
              <a:ext uri="{FF2B5EF4-FFF2-40B4-BE49-F238E27FC236}">
                <a16:creationId xmlns:a16="http://schemas.microsoft.com/office/drawing/2014/main" id="{9453FB41-1FE9-D06E-FE1C-924B22A84198}"/>
              </a:ext>
            </a:extLst>
          </p:cNvPr>
          <p:cNvSpPr txBox="1"/>
          <p:nvPr/>
        </p:nvSpPr>
        <p:spPr>
          <a:xfrm>
            <a:off x="4233037" y="5308201"/>
            <a:ext cx="3996563" cy="1938992"/>
          </a:xfrm>
          <a:prstGeom prst="rect">
            <a:avLst/>
          </a:prstGeom>
          <a:noFill/>
        </p:spPr>
        <p:txBody>
          <a:bodyPr wrap="square">
            <a:spAutoFit/>
          </a:bodyPr>
          <a:lstStyle/>
          <a:p>
            <a:r>
              <a:rPr lang="en-US" sz="2400" b="1" dirty="0">
                <a:latin typeface="NikoshBAN" panose="02000000000000000000" pitchFamily="2" charset="0"/>
                <a:cs typeface="NikoshBAN" panose="02000000000000000000" pitchFamily="2" charset="0"/>
              </a:rPr>
              <a:t>Sentence Structure:</a:t>
            </a:r>
          </a:p>
          <a:p>
            <a:r>
              <a:rPr lang="en-US" sz="2400" b="1" dirty="0">
                <a:latin typeface="NikoshBAN" panose="02000000000000000000" pitchFamily="2" charset="0"/>
                <a:cs typeface="NikoshBAN" panose="02000000000000000000" pitchFamily="2" charset="0"/>
              </a:rPr>
              <a:t>Subject + Verb + Object</a:t>
            </a:r>
          </a:p>
          <a:p>
            <a:endParaRPr lang="en-US" sz="2400" b="1" dirty="0">
              <a:latin typeface="NikoshBAN" panose="02000000000000000000" pitchFamily="2" charset="0"/>
              <a:cs typeface="NikoshBAN" panose="02000000000000000000" pitchFamily="2" charset="0"/>
            </a:endParaRPr>
          </a:p>
          <a:p>
            <a:r>
              <a:rPr lang="en-US" sz="2400" b="1" dirty="0">
                <a:latin typeface="NikoshBAN" panose="02000000000000000000" pitchFamily="2" charset="0"/>
                <a:cs typeface="NikoshBAN" panose="02000000000000000000" pitchFamily="2" charset="0"/>
              </a:rPr>
              <a:t>Example:</a:t>
            </a:r>
          </a:p>
          <a:p>
            <a:r>
              <a:rPr lang="en-US" sz="2400" b="1" dirty="0">
                <a:latin typeface="NikoshBAN" panose="02000000000000000000" pitchFamily="2" charset="0"/>
                <a:cs typeface="NikoshBAN" panose="02000000000000000000" pitchFamily="2" charset="0"/>
              </a:rPr>
              <a:t>I write articles.</a:t>
            </a:r>
          </a:p>
        </p:txBody>
      </p:sp>
    </p:spTree>
    <p:extLst>
      <p:ext uri="{BB962C8B-B14F-4D97-AF65-F5344CB8AC3E}">
        <p14:creationId xmlns:p14="http://schemas.microsoft.com/office/powerpoint/2010/main" val="161826318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lowchart: Decision 1">
            <a:extLst>
              <a:ext uri="{FF2B5EF4-FFF2-40B4-BE49-F238E27FC236}">
                <a16:creationId xmlns:a16="http://schemas.microsoft.com/office/drawing/2014/main" id="{CE13649C-ABF5-7955-5DD3-7005117A89EE}"/>
              </a:ext>
            </a:extLst>
          </p:cNvPr>
          <p:cNvSpPr/>
          <p:nvPr/>
        </p:nvSpPr>
        <p:spPr>
          <a:xfrm>
            <a:off x="1876092" y="547274"/>
            <a:ext cx="5439104" cy="1513490"/>
          </a:xfrm>
          <a:prstGeom prst="flowChartDecision">
            <a:avLst/>
          </a:prstGeom>
          <a:solidFill>
            <a:srgbClr val="0C82B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CDBE0FE4-1E62-69F2-8968-B7678282BBCB}"/>
              </a:ext>
            </a:extLst>
          </p:cNvPr>
          <p:cNvSpPr txBox="1"/>
          <p:nvPr/>
        </p:nvSpPr>
        <p:spPr>
          <a:xfrm>
            <a:off x="2636782" y="950458"/>
            <a:ext cx="4110859" cy="769441"/>
          </a:xfrm>
          <a:prstGeom prst="rect">
            <a:avLst/>
          </a:prstGeom>
          <a:noFill/>
        </p:spPr>
        <p:txBody>
          <a:bodyPr wrap="square">
            <a:spAutoFit/>
          </a:bodyPr>
          <a:lstStyle/>
          <a:p>
            <a:r>
              <a:rPr lang="en-US" sz="4400" b="1" dirty="0">
                <a:solidFill>
                  <a:schemeClr val="bg1"/>
                </a:solidFill>
                <a:latin typeface="NikoshBAN" panose="02000000000000000000" pitchFamily="2" charset="0"/>
                <a:cs typeface="NikoshBAN" panose="02000000000000000000" pitchFamily="2" charset="0"/>
              </a:rPr>
              <a:t>Passive voice:</a:t>
            </a:r>
          </a:p>
        </p:txBody>
      </p:sp>
      <p:sp>
        <p:nvSpPr>
          <p:cNvPr id="5" name="TextBox 4">
            <a:extLst>
              <a:ext uri="{FF2B5EF4-FFF2-40B4-BE49-F238E27FC236}">
                <a16:creationId xmlns:a16="http://schemas.microsoft.com/office/drawing/2014/main" id="{B88B315C-54F6-261B-C08A-121E0743A93B}"/>
              </a:ext>
            </a:extLst>
          </p:cNvPr>
          <p:cNvSpPr txBox="1"/>
          <p:nvPr/>
        </p:nvSpPr>
        <p:spPr>
          <a:xfrm>
            <a:off x="1627788" y="2060764"/>
            <a:ext cx="9297715" cy="3108543"/>
          </a:xfrm>
          <a:prstGeom prst="rect">
            <a:avLst/>
          </a:prstGeom>
          <a:noFill/>
        </p:spPr>
        <p:txBody>
          <a:bodyPr wrap="square">
            <a:spAutoFit/>
          </a:bodyPr>
          <a:lstStyle/>
          <a:p>
            <a:pPr algn="just"/>
            <a:r>
              <a:rPr lang="as-IN" sz="2800" b="1" dirty="0">
                <a:latin typeface="NikoshBAN" panose="02000000000000000000" pitchFamily="2" charset="0"/>
                <a:cs typeface="NikoshBAN" panose="02000000000000000000" pitchFamily="2" charset="0"/>
              </a:rPr>
              <a:t>যে </a:t>
            </a:r>
            <a:r>
              <a:rPr lang="en-US" sz="2800" b="1" dirty="0">
                <a:latin typeface="NikoshBAN" panose="02000000000000000000" pitchFamily="2" charset="0"/>
                <a:cs typeface="NikoshBAN" panose="02000000000000000000" pitchFamily="2" charset="0"/>
              </a:rPr>
              <a:t>sentence-</a:t>
            </a:r>
            <a:r>
              <a:rPr lang="as-IN" sz="2800" b="1" dirty="0">
                <a:latin typeface="NikoshBAN" panose="02000000000000000000" pitchFamily="2" charset="0"/>
                <a:cs typeface="NikoshBAN" panose="02000000000000000000" pitchFamily="2" charset="0"/>
              </a:rPr>
              <a:t>এ </a:t>
            </a:r>
            <a:r>
              <a:rPr lang="en-US" sz="2800" b="1" dirty="0">
                <a:latin typeface="NikoshBAN" panose="02000000000000000000" pitchFamily="2" charset="0"/>
                <a:cs typeface="NikoshBAN" panose="02000000000000000000" pitchFamily="2" charset="0"/>
              </a:rPr>
              <a:t>subject </a:t>
            </a:r>
            <a:r>
              <a:rPr lang="as-IN" sz="2800" b="1" dirty="0">
                <a:latin typeface="NikoshBAN" panose="02000000000000000000" pitchFamily="2" charset="0"/>
                <a:cs typeface="NikoshBAN" panose="02000000000000000000" pitchFamily="2" charset="0"/>
              </a:rPr>
              <a:t>নিজে সক্রিয়ভাবে কাজটি করে না বরং </a:t>
            </a:r>
            <a:r>
              <a:rPr lang="en-US" sz="2800" b="1" dirty="0">
                <a:latin typeface="NikoshBAN" panose="02000000000000000000" pitchFamily="2" charset="0"/>
                <a:cs typeface="NikoshBAN" panose="02000000000000000000" pitchFamily="2" charset="0"/>
              </a:rPr>
              <a:t>object-</a:t>
            </a:r>
            <a:r>
              <a:rPr lang="as-IN" sz="2800" b="1" dirty="0">
                <a:latin typeface="NikoshBAN" panose="02000000000000000000" pitchFamily="2" charset="0"/>
                <a:cs typeface="NikoshBAN" panose="02000000000000000000" pitchFamily="2" charset="0"/>
              </a:rPr>
              <a:t>এর কাজটি তার দ্বারা করা হয় সেই </a:t>
            </a:r>
            <a:r>
              <a:rPr lang="en-US" sz="2800" b="1" dirty="0">
                <a:latin typeface="NikoshBAN" panose="02000000000000000000" pitchFamily="2" charset="0"/>
                <a:cs typeface="NikoshBAN" panose="02000000000000000000" pitchFamily="2" charset="0"/>
              </a:rPr>
              <a:t>sentence-</a:t>
            </a:r>
            <a:r>
              <a:rPr lang="as-IN" sz="2800" b="1" dirty="0">
                <a:latin typeface="NikoshBAN" panose="02000000000000000000" pitchFamily="2" charset="0"/>
                <a:cs typeface="NikoshBAN" panose="02000000000000000000" pitchFamily="2" charset="0"/>
              </a:rPr>
              <a:t>এ </a:t>
            </a:r>
            <a:r>
              <a:rPr lang="en-US" sz="2800" b="1" dirty="0">
                <a:latin typeface="NikoshBAN" panose="02000000000000000000" pitchFamily="2" charset="0"/>
                <a:cs typeface="NikoshBAN" panose="02000000000000000000" pitchFamily="2" charset="0"/>
              </a:rPr>
              <a:t>verb-</a:t>
            </a:r>
            <a:r>
              <a:rPr lang="as-IN" sz="2800" b="1" dirty="0">
                <a:latin typeface="NikoshBAN" panose="02000000000000000000" pitchFamily="2" charset="0"/>
                <a:cs typeface="NikoshBAN" panose="02000000000000000000" pitchFamily="2" charset="0"/>
              </a:rPr>
              <a:t>এর </a:t>
            </a:r>
            <a:r>
              <a:rPr lang="en-US" sz="2800" b="1" dirty="0">
                <a:latin typeface="NikoshBAN" panose="02000000000000000000" pitchFamily="2" charset="0"/>
                <a:cs typeface="NikoshBAN" panose="02000000000000000000" pitchFamily="2" charset="0"/>
              </a:rPr>
              <a:t>passive voice </a:t>
            </a:r>
            <a:r>
              <a:rPr lang="as-IN" sz="2800" b="1" dirty="0">
                <a:latin typeface="NikoshBAN" panose="02000000000000000000" pitchFamily="2" charset="0"/>
                <a:cs typeface="NikoshBAN" panose="02000000000000000000" pitchFamily="2" charset="0"/>
              </a:rPr>
              <a:t>হয়।</a:t>
            </a:r>
          </a:p>
          <a:p>
            <a:pPr algn="just"/>
            <a:r>
              <a:rPr lang="en-US" sz="2800" b="1" dirty="0">
                <a:latin typeface="NikoshBAN" panose="02000000000000000000" pitchFamily="2" charset="0"/>
                <a:cs typeface="NikoshBAN" panose="02000000000000000000" pitchFamily="2" charset="0"/>
              </a:rPr>
              <a:t>The sentence in which the subject does not do the work by himself actively rather the object’s work is done by the subject in that sentence the verb has passive voice.</a:t>
            </a:r>
          </a:p>
        </p:txBody>
      </p:sp>
      <p:sp>
        <p:nvSpPr>
          <p:cNvPr id="7" name="TextBox 6">
            <a:extLst>
              <a:ext uri="{FF2B5EF4-FFF2-40B4-BE49-F238E27FC236}">
                <a16:creationId xmlns:a16="http://schemas.microsoft.com/office/drawing/2014/main" id="{EEDD329A-AECF-9B9E-4135-46858FB685A7}"/>
              </a:ext>
            </a:extLst>
          </p:cNvPr>
          <p:cNvSpPr txBox="1"/>
          <p:nvPr/>
        </p:nvSpPr>
        <p:spPr>
          <a:xfrm>
            <a:off x="4109548" y="4753380"/>
            <a:ext cx="6454664" cy="2308324"/>
          </a:xfrm>
          <a:prstGeom prst="rect">
            <a:avLst/>
          </a:prstGeom>
        </p:spPr>
        <p:style>
          <a:lnRef idx="2">
            <a:schemeClr val="accent2"/>
          </a:lnRef>
          <a:fillRef idx="1">
            <a:schemeClr val="lt1"/>
          </a:fillRef>
          <a:effectRef idx="0">
            <a:schemeClr val="accent2"/>
          </a:effectRef>
          <a:fontRef idx="minor">
            <a:schemeClr val="dk1"/>
          </a:fontRef>
        </p:style>
        <p:txBody>
          <a:bodyPr wrap="square">
            <a:spAutoFit/>
          </a:bodyPr>
          <a:lstStyle/>
          <a:p>
            <a:r>
              <a:rPr lang="en-US" sz="2400" b="1" dirty="0">
                <a:latin typeface="NikoshBAN" panose="02000000000000000000" pitchFamily="2" charset="0"/>
                <a:cs typeface="NikoshBAN" panose="02000000000000000000" pitchFamily="2" charset="0"/>
              </a:rPr>
              <a:t>Sentence Structure:</a:t>
            </a:r>
          </a:p>
          <a:p>
            <a:endParaRPr lang="en-US" sz="2400" b="1" dirty="0">
              <a:latin typeface="NikoshBAN" panose="02000000000000000000" pitchFamily="2" charset="0"/>
              <a:cs typeface="NikoshBAN" panose="02000000000000000000" pitchFamily="2" charset="0"/>
            </a:endParaRPr>
          </a:p>
          <a:p>
            <a:r>
              <a:rPr lang="en-US" sz="2400" b="1" dirty="0">
                <a:latin typeface="NikoshBAN" panose="02000000000000000000" pitchFamily="2" charset="0"/>
                <a:cs typeface="NikoshBAN" panose="02000000000000000000" pitchFamily="2" charset="0"/>
              </a:rPr>
              <a:t>Object + be verb+ verb’s past participle + by+ subject</a:t>
            </a:r>
          </a:p>
          <a:p>
            <a:r>
              <a:rPr lang="en-US" sz="2400" b="1" dirty="0">
                <a:latin typeface="NikoshBAN" panose="02000000000000000000" pitchFamily="2" charset="0"/>
                <a:cs typeface="NikoshBAN" panose="02000000000000000000" pitchFamily="2" charset="0"/>
              </a:rPr>
              <a:t>Example:</a:t>
            </a:r>
          </a:p>
          <a:p>
            <a:r>
              <a:rPr lang="en-US" sz="2400" b="1" dirty="0">
                <a:latin typeface="NikoshBAN" panose="02000000000000000000" pitchFamily="2" charset="0"/>
                <a:cs typeface="NikoshBAN" panose="02000000000000000000" pitchFamily="2" charset="0"/>
              </a:rPr>
              <a:t>Articles are written by me.</a:t>
            </a:r>
          </a:p>
        </p:txBody>
      </p:sp>
    </p:spTree>
    <p:extLst>
      <p:ext uri="{BB962C8B-B14F-4D97-AF65-F5344CB8AC3E}">
        <p14:creationId xmlns:p14="http://schemas.microsoft.com/office/powerpoint/2010/main" val="296835674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7739E780-42C6-783A-139E-87917257B55F}"/>
              </a:ext>
            </a:extLst>
          </p:cNvPr>
          <p:cNvSpPr txBox="1"/>
          <p:nvPr/>
        </p:nvSpPr>
        <p:spPr>
          <a:xfrm>
            <a:off x="2209800" y="495568"/>
            <a:ext cx="8172450" cy="5262979"/>
          </a:xfrm>
          <a:prstGeom prst="rect">
            <a:avLst/>
          </a:prstGeom>
          <a:noFill/>
        </p:spPr>
        <p:txBody>
          <a:bodyPr wrap="square">
            <a:spAutoFit/>
          </a:bodyPr>
          <a:lstStyle/>
          <a:p>
            <a:pPr algn="just"/>
            <a:r>
              <a:rPr lang="en-US" sz="2400" b="1" dirty="0">
                <a:solidFill>
                  <a:srgbClr val="FF0000"/>
                </a:solidFill>
                <a:latin typeface="NikoshBAN" panose="02000000000000000000" pitchFamily="2" charset="0"/>
                <a:cs typeface="NikoshBAN" panose="02000000000000000000" pitchFamily="2" charset="0"/>
              </a:rPr>
              <a:t>Rule 5:</a:t>
            </a:r>
          </a:p>
          <a:p>
            <a:pPr algn="just"/>
            <a:r>
              <a:rPr lang="en-US" sz="2400" b="1" dirty="0">
                <a:solidFill>
                  <a:srgbClr val="C00000"/>
                </a:solidFill>
                <a:latin typeface="NikoshBAN" panose="02000000000000000000" pitchFamily="2" charset="0"/>
                <a:cs typeface="NikoshBAN" panose="02000000000000000000" pitchFamily="2" charset="0"/>
              </a:rPr>
              <a:t>Interrogative Sentence-</a:t>
            </a:r>
            <a:r>
              <a:rPr lang="as-IN" sz="2400" b="1" dirty="0">
                <a:solidFill>
                  <a:srgbClr val="C00000"/>
                </a:solidFill>
                <a:latin typeface="NikoshBAN" panose="02000000000000000000" pitchFamily="2" charset="0"/>
                <a:cs typeface="NikoshBAN" panose="02000000000000000000" pitchFamily="2" charset="0"/>
              </a:rPr>
              <a:t>এর ক্ষেত্রে </a:t>
            </a:r>
            <a:r>
              <a:rPr lang="en-US" sz="2400" b="1" dirty="0">
                <a:solidFill>
                  <a:srgbClr val="C00000"/>
                </a:solidFill>
                <a:latin typeface="NikoshBAN" panose="02000000000000000000" pitchFamily="2" charset="0"/>
                <a:cs typeface="NikoshBAN" panose="02000000000000000000" pitchFamily="2" charset="0"/>
              </a:rPr>
              <a:t>passive voice-</a:t>
            </a:r>
            <a:r>
              <a:rPr lang="as-IN" sz="2400" b="1" dirty="0">
                <a:solidFill>
                  <a:srgbClr val="C00000"/>
                </a:solidFill>
                <a:latin typeface="NikoshBAN" panose="02000000000000000000" pitchFamily="2" charset="0"/>
                <a:cs typeface="NikoshBAN" panose="02000000000000000000" pitchFamily="2" charset="0"/>
              </a:rPr>
              <a:t>এর </a:t>
            </a:r>
            <a:r>
              <a:rPr lang="en-US" sz="2400" b="1" dirty="0">
                <a:solidFill>
                  <a:srgbClr val="C00000"/>
                </a:solidFill>
                <a:latin typeface="NikoshBAN" panose="02000000000000000000" pitchFamily="2" charset="0"/>
                <a:cs typeface="NikoshBAN" panose="02000000000000000000" pitchFamily="2" charset="0"/>
              </a:rPr>
              <a:t>structure:</a:t>
            </a:r>
          </a:p>
          <a:p>
            <a:pPr algn="just"/>
            <a:r>
              <a:rPr lang="en-US" sz="2400" b="1" dirty="0">
                <a:solidFill>
                  <a:srgbClr val="00B050"/>
                </a:solidFill>
                <a:latin typeface="NikoshBAN" panose="02000000000000000000" pitchFamily="2" charset="0"/>
                <a:cs typeface="NikoshBAN" panose="02000000000000000000" pitchFamily="2" charset="0"/>
              </a:rPr>
              <a:t>a. Interrogative Sentence-</a:t>
            </a:r>
            <a:r>
              <a:rPr lang="as-IN" sz="2400" b="1" dirty="0">
                <a:solidFill>
                  <a:srgbClr val="00B050"/>
                </a:solidFill>
                <a:latin typeface="NikoshBAN" panose="02000000000000000000" pitchFamily="2" charset="0"/>
                <a:cs typeface="NikoshBAN" panose="02000000000000000000" pitchFamily="2" charset="0"/>
              </a:rPr>
              <a:t>কে </a:t>
            </a:r>
            <a:r>
              <a:rPr lang="en-US" sz="2400" b="1" dirty="0">
                <a:solidFill>
                  <a:srgbClr val="00B050"/>
                </a:solidFill>
                <a:latin typeface="NikoshBAN" panose="02000000000000000000" pitchFamily="2" charset="0"/>
                <a:cs typeface="NikoshBAN" panose="02000000000000000000" pitchFamily="2" charset="0"/>
              </a:rPr>
              <a:t>Assertive Sentence-</a:t>
            </a:r>
            <a:r>
              <a:rPr lang="as-IN" sz="2400" b="1" dirty="0">
                <a:solidFill>
                  <a:srgbClr val="00B050"/>
                </a:solidFill>
                <a:latin typeface="NikoshBAN" panose="02000000000000000000" pitchFamily="2" charset="0"/>
                <a:cs typeface="NikoshBAN" panose="02000000000000000000" pitchFamily="2" charset="0"/>
              </a:rPr>
              <a:t>এ রূপান্তরিত করা হয়+ পরিবর্তিত </a:t>
            </a:r>
            <a:r>
              <a:rPr lang="en-US" sz="2400" b="1" dirty="0">
                <a:solidFill>
                  <a:srgbClr val="00B050"/>
                </a:solidFill>
                <a:latin typeface="NikoshBAN" panose="02000000000000000000" pitchFamily="2" charset="0"/>
                <a:cs typeface="NikoshBAN" panose="02000000000000000000" pitchFamily="2" charset="0"/>
              </a:rPr>
              <a:t>Assertive sentence-</a:t>
            </a:r>
            <a:r>
              <a:rPr lang="as-IN" sz="2400" b="1" dirty="0">
                <a:solidFill>
                  <a:srgbClr val="00B050"/>
                </a:solidFill>
                <a:latin typeface="NikoshBAN" panose="02000000000000000000" pitchFamily="2" charset="0"/>
                <a:cs typeface="NikoshBAN" panose="02000000000000000000" pitchFamily="2" charset="0"/>
              </a:rPr>
              <a:t>কে </a:t>
            </a:r>
            <a:r>
              <a:rPr lang="en-US" sz="2400" b="1" dirty="0">
                <a:solidFill>
                  <a:srgbClr val="00B050"/>
                </a:solidFill>
                <a:latin typeface="NikoshBAN" panose="02000000000000000000" pitchFamily="2" charset="0"/>
                <a:cs typeface="NikoshBAN" panose="02000000000000000000" pitchFamily="2" charset="0"/>
              </a:rPr>
              <a:t>passive form-</a:t>
            </a:r>
            <a:r>
              <a:rPr lang="as-IN" sz="2400" b="1" dirty="0">
                <a:solidFill>
                  <a:srgbClr val="00B050"/>
                </a:solidFill>
                <a:latin typeface="NikoshBAN" panose="02000000000000000000" pitchFamily="2" charset="0"/>
                <a:cs typeface="NikoshBAN" panose="02000000000000000000" pitchFamily="2" charset="0"/>
              </a:rPr>
              <a:t>এ নেয়া হয়+ পরিবর্তিত </a:t>
            </a:r>
            <a:r>
              <a:rPr lang="en-US" sz="2400" b="1" dirty="0">
                <a:solidFill>
                  <a:srgbClr val="00B050"/>
                </a:solidFill>
                <a:latin typeface="NikoshBAN" panose="02000000000000000000" pitchFamily="2" charset="0"/>
                <a:cs typeface="NikoshBAN" panose="02000000000000000000" pitchFamily="2" charset="0"/>
              </a:rPr>
              <a:t>passive voice-</a:t>
            </a:r>
            <a:r>
              <a:rPr lang="as-IN" sz="2400" b="1" dirty="0">
                <a:solidFill>
                  <a:srgbClr val="00B050"/>
                </a:solidFill>
                <a:latin typeface="NikoshBAN" panose="02000000000000000000" pitchFamily="2" charset="0"/>
                <a:cs typeface="NikoshBAN" panose="02000000000000000000" pitchFamily="2" charset="0"/>
              </a:rPr>
              <a:t>এর </a:t>
            </a:r>
            <a:r>
              <a:rPr lang="en-US" sz="2400" b="1" dirty="0">
                <a:solidFill>
                  <a:srgbClr val="00B050"/>
                </a:solidFill>
                <a:latin typeface="NikoshBAN" panose="02000000000000000000" pitchFamily="2" charset="0"/>
                <a:cs typeface="NikoshBAN" panose="02000000000000000000" pitchFamily="2" charset="0"/>
              </a:rPr>
              <a:t>auxiliary verb-</a:t>
            </a:r>
            <a:r>
              <a:rPr lang="as-IN" sz="2400" b="1" dirty="0">
                <a:solidFill>
                  <a:srgbClr val="00B050"/>
                </a:solidFill>
                <a:latin typeface="NikoshBAN" panose="02000000000000000000" pitchFamily="2" charset="0"/>
                <a:cs typeface="NikoshBAN" panose="02000000000000000000" pitchFamily="2" charset="0"/>
              </a:rPr>
              <a:t>কে </a:t>
            </a:r>
            <a:r>
              <a:rPr lang="en-US" sz="2400" b="1" dirty="0">
                <a:solidFill>
                  <a:srgbClr val="00B050"/>
                </a:solidFill>
                <a:latin typeface="NikoshBAN" panose="02000000000000000000" pitchFamily="2" charset="0"/>
                <a:cs typeface="NikoshBAN" panose="02000000000000000000" pitchFamily="2" charset="0"/>
              </a:rPr>
              <a:t>sentence-</a:t>
            </a:r>
            <a:r>
              <a:rPr lang="as-IN" sz="2400" b="1" dirty="0">
                <a:solidFill>
                  <a:srgbClr val="00B050"/>
                </a:solidFill>
                <a:latin typeface="NikoshBAN" panose="02000000000000000000" pitchFamily="2" charset="0"/>
                <a:cs typeface="NikoshBAN" panose="02000000000000000000" pitchFamily="2" charset="0"/>
              </a:rPr>
              <a:t>এর শুরুতে বসান হয়+ </a:t>
            </a:r>
            <a:r>
              <a:rPr lang="en-US" sz="2400" b="1" dirty="0">
                <a:solidFill>
                  <a:srgbClr val="00B050"/>
                </a:solidFill>
                <a:latin typeface="NikoshBAN" panose="02000000000000000000" pitchFamily="2" charset="0"/>
                <a:cs typeface="NikoshBAN" panose="02000000000000000000" pitchFamily="2" charset="0"/>
              </a:rPr>
              <a:t>Object-</a:t>
            </a:r>
            <a:r>
              <a:rPr lang="as-IN" sz="2400" b="1" dirty="0">
                <a:solidFill>
                  <a:srgbClr val="00B050"/>
                </a:solidFill>
                <a:latin typeface="NikoshBAN" panose="02000000000000000000" pitchFamily="2" charset="0"/>
                <a:cs typeface="NikoshBAN" panose="02000000000000000000" pitchFamily="2" charset="0"/>
              </a:rPr>
              <a:t>এর </a:t>
            </a:r>
            <a:r>
              <a:rPr lang="en-US" sz="2400" b="1" dirty="0">
                <a:solidFill>
                  <a:srgbClr val="00B050"/>
                </a:solidFill>
                <a:latin typeface="NikoshBAN" panose="02000000000000000000" pitchFamily="2" charset="0"/>
                <a:cs typeface="NikoshBAN" panose="02000000000000000000" pitchFamily="2" charset="0"/>
              </a:rPr>
              <a:t>subject+ ……..+ by+ Subject-</a:t>
            </a:r>
            <a:r>
              <a:rPr lang="as-IN" sz="2400" b="1" dirty="0">
                <a:solidFill>
                  <a:srgbClr val="00B050"/>
                </a:solidFill>
                <a:latin typeface="NikoshBAN" panose="02000000000000000000" pitchFamily="2" charset="0"/>
                <a:cs typeface="NikoshBAN" panose="02000000000000000000" pitchFamily="2" charset="0"/>
              </a:rPr>
              <a:t>এর </a:t>
            </a:r>
            <a:r>
              <a:rPr lang="en-US" sz="2400" b="1" dirty="0">
                <a:solidFill>
                  <a:srgbClr val="00B050"/>
                </a:solidFill>
                <a:latin typeface="NikoshBAN" panose="02000000000000000000" pitchFamily="2" charset="0"/>
                <a:cs typeface="NikoshBAN" panose="02000000000000000000" pitchFamily="2" charset="0"/>
              </a:rPr>
              <a:t>object+ </a:t>
            </a:r>
            <a:r>
              <a:rPr lang="as-IN" sz="2400" b="1" dirty="0">
                <a:solidFill>
                  <a:srgbClr val="00B050"/>
                </a:solidFill>
                <a:latin typeface="NikoshBAN" panose="02000000000000000000" pitchFamily="2" charset="0"/>
                <a:cs typeface="NikoshBAN" panose="02000000000000000000" pitchFamily="2" charset="0"/>
              </a:rPr>
              <a:t>প্রশ্নবোধক চিহ্ন (</a:t>
            </a:r>
            <a:r>
              <a:rPr lang="en-US" sz="2400" b="1" dirty="0">
                <a:solidFill>
                  <a:srgbClr val="00B050"/>
                </a:solidFill>
                <a:latin typeface="NikoshBAN" panose="02000000000000000000" pitchFamily="2" charset="0"/>
                <a:cs typeface="NikoshBAN" panose="02000000000000000000" pitchFamily="2" charset="0"/>
              </a:rPr>
              <a:t>Tense </a:t>
            </a:r>
            <a:r>
              <a:rPr lang="as-IN" sz="2400" b="1" dirty="0">
                <a:solidFill>
                  <a:srgbClr val="00B050"/>
                </a:solidFill>
                <a:latin typeface="NikoshBAN" panose="02000000000000000000" pitchFamily="2" charset="0"/>
                <a:cs typeface="NikoshBAN" panose="02000000000000000000" pitchFamily="2" charset="0"/>
              </a:rPr>
              <a:t>অনুসারে করা হয়)।</a:t>
            </a:r>
          </a:p>
          <a:p>
            <a:pPr algn="just"/>
            <a:r>
              <a:rPr lang="en-US" sz="2400" b="1" dirty="0">
                <a:latin typeface="NikoshBAN" panose="02000000000000000000" pitchFamily="2" charset="0"/>
                <a:cs typeface="NikoshBAN" panose="02000000000000000000" pitchFamily="2" charset="0"/>
              </a:rPr>
              <a:t>Interrogative Sentence is changed to Assertive Sentence+ Changed Assertive sentence is taken to passive form+ Changed passive voice’s auxiliary verb is put at the starting of sentence+ Object’s subject+…. ……..+ by+ subject’s object+ note of interrogation (Done according to Tense)</a:t>
            </a:r>
          </a:p>
        </p:txBody>
      </p:sp>
    </p:spTree>
    <p:extLst>
      <p:ext uri="{BB962C8B-B14F-4D97-AF65-F5344CB8AC3E}">
        <p14:creationId xmlns:p14="http://schemas.microsoft.com/office/powerpoint/2010/main" val="402809413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03AD5BB4-B2F6-E721-E540-3EB18CB75763}"/>
              </a:ext>
            </a:extLst>
          </p:cNvPr>
          <p:cNvSpPr txBox="1"/>
          <p:nvPr/>
        </p:nvSpPr>
        <p:spPr>
          <a:xfrm>
            <a:off x="2190750" y="613113"/>
            <a:ext cx="9429750" cy="2800767"/>
          </a:xfrm>
          <a:prstGeom prst="rect">
            <a:avLst/>
          </a:prstGeom>
          <a:noFill/>
        </p:spPr>
        <p:txBody>
          <a:bodyPr wrap="square">
            <a:spAutoFit/>
          </a:bodyPr>
          <a:lstStyle/>
          <a:p>
            <a:pPr algn="just"/>
            <a:r>
              <a:rPr lang="en-US" sz="2400" b="1" dirty="0">
                <a:solidFill>
                  <a:srgbClr val="00B050"/>
                </a:solidFill>
                <a:latin typeface="NikoshBAN" panose="02000000000000000000" pitchFamily="2" charset="0"/>
                <a:cs typeface="NikoshBAN" panose="02000000000000000000" pitchFamily="2" charset="0"/>
              </a:rPr>
              <a:t>Example: (</a:t>
            </a:r>
            <a:r>
              <a:rPr lang="en-US" sz="3200" b="1" dirty="0" err="1">
                <a:solidFill>
                  <a:srgbClr val="00B050"/>
                </a:solidFill>
                <a:latin typeface="NikoshBAN" panose="02000000000000000000" pitchFamily="2" charset="0"/>
                <a:cs typeface="NikoshBAN" panose="02000000000000000000" pitchFamily="2" charset="0"/>
              </a:rPr>
              <a:t>রুল</a:t>
            </a:r>
            <a:r>
              <a:rPr lang="en-US" sz="3200" b="1" dirty="0">
                <a:solidFill>
                  <a:srgbClr val="00B050"/>
                </a:solidFill>
                <a:latin typeface="NikoshBAN" panose="02000000000000000000" pitchFamily="2" charset="0"/>
                <a:cs typeface="NikoshBAN" panose="02000000000000000000" pitchFamily="2" charset="0"/>
              </a:rPr>
              <a:t> </a:t>
            </a:r>
            <a:r>
              <a:rPr lang="en-US" sz="3200" b="1" dirty="0" err="1">
                <a:solidFill>
                  <a:srgbClr val="00B050"/>
                </a:solidFill>
                <a:latin typeface="NikoshBAN" panose="02000000000000000000" pitchFamily="2" charset="0"/>
                <a:cs typeface="NikoshBAN" panose="02000000000000000000" pitchFamily="2" charset="0"/>
              </a:rPr>
              <a:t>নং</a:t>
            </a:r>
            <a:r>
              <a:rPr lang="en-US" sz="3200" b="1" dirty="0">
                <a:solidFill>
                  <a:srgbClr val="00B050"/>
                </a:solidFill>
                <a:latin typeface="NikoshBAN" panose="02000000000000000000" pitchFamily="2" charset="0"/>
                <a:cs typeface="NikoshBAN" panose="02000000000000000000" pitchFamily="2" charset="0"/>
              </a:rPr>
              <a:t> ৫ </a:t>
            </a:r>
            <a:r>
              <a:rPr lang="en-US" sz="3200" b="1" dirty="0" err="1">
                <a:solidFill>
                  <a:srgbClr val="00B050"/>
                </a:solidFill>
                <a:latin typeface="NikoshBAN" panose="02000000000000000000" pitchFamily="2" charset="0"/>
                <a:cs typeface="NikoshBAN" panose="02000000000000000000" pitchFamily="2" charset="0"/>
              </a:rPr>
              <a:t>এর</a:t>
            </a:r>
            <a:r>
              <a:rPr lang="en-US" sz="3200" b="1" dirty="0">
                <a:solidFill>
                  <a:srgbClr val="00B050"/>
                </a:solidFill>
                <a:latin typeface="NikoshBAN" panose="02000000000000000000" pitchFamily="2" charset="0"/>
                <a:cs typeface="NikoshBAN" panose="02000000000000000000" pitchFamily="2" charset="0"/>
              </a:rPr>
              <a:t> </a:t>
            </a:r>
            <a:r>
              <a:rPr lang="en-US" sz="3200" b="1" dirty="0" err="1">
                <a:solidFill>
                  <a:srgbClr val="00B050"/>
                </a:solidFill>
                <a:latin typeface="NikoshBAN" panose="02000000000000000000" pitchFamily="2" charset="0"/>
                <a:cs typeface="NikoshBAN" panose="02000000000000000000" pitchFamily="2" charset="0"/>
              </a:rPr>
              <a:t>উদাহরণ</a:t>
            </a:r>
            <a:r>
              <a:rPr lang="en-US" sz="3200" b="1" dirty="0">
                <a:solidFill>
                  <a:srgbClr val="00B050"/>
                </a:solidFill>
                <a:latin typeface="NikoshBAN" panose="02000000000000000000" pitchFamily="2" charset="0"/>
                <a:cs typeface="NikoshBAN" panose="02000000000000000000" pitchFamily="2" charset="0"/>
              </a:rPr>
              <a:t>)</a:t>
            </a:r>
          </a:p>
          <a:p>
            <a:pPr algn="just"/>
            <a:endParaRPr lang="en-US" sz="2400" b="1" dirty="0">
              <a:solidFill>
                <a:srgbClr val="00B050"/>
              </a:solidFill>
              <a:latin typeface="NikoshBAN" panose="02000000000000000000" pitchFamily="2" charset="0"/>
              <a:cs typeface="NikoshBAN" panose="02000000000000000000" pitchFamily="2" charset="0"/>
            </a:endParaRPr>
          </a:p>
          <a:p>
            <a:pPr algn="just"/>
            <a:r>
              <a:rPr lang="en-US" sz="2400" b="1" dirty="0">
                <a:latin typeface="NikoshBAN" panose="02000000000000000000" pitchFamily="2" charset="0"/>
                <a:cs typeface="NikoshBAN" panose="02000000000000000000" pitchFamily="2" charset="0"/>
              </a:rPr>
              <a:t>1. Have you written the article? (Active)</a:t>
            </a:r>
          </a:p>
          <a:p>
            <a:pPr algn="just"/>
            <a:r>
              <a:rPr lang="en-US" sz="2400" b="1" dirty="0">
                <a:latin typeface="NikoshBAN" panose="02000000000000000000" pitchFamily="2" charset="0"/>
                <a:cs typeface="NikoshBAN" panose="02000000000000000000" pitchFamily="2" charset="0"/>
              </a:rPr>
              <a:t>You have written the article. (Assertive)</a:t>
            </a:r>
          </a:p>
          <a:p>
            <a:pPr algn="just"/>
            <a:r>
              <a:rPr lang="en-US" sz="2400" b="1" dirty="0">
                <a:latin typeface="NikoshBAN" panose="02000000000000000000" pitchFamily="2" charset="0"/>
                <a:cs typeface="NikoshBAN" panose="02000000000000000000" pitchFamily="2" charset="0"/>
              </a:rPr>
              <a:t>The article has been written by you. (Passive of Assertive)</a:t>
            </a:r>
          </a:p>
          <a:p>
            <a:pPr algn="just"/>
            <a:r>
              <a:rPr lang="en-US" sz="2400" b="1" dirty="0">
                <a:latin typeface="NikoshBAN" panose="02000000000000000000" pitchFamily="2" charset="0"/>
                <a:cs typeface="NikoshBAN" panose="02000000000000000000" pitchFamily="2" charset="0"/>
              </a:rPr>
              <a:t>Has the article been written by you? (Passive of the main sentence)</a:t>
            </a:r>
            <a:endParaRPr lang="en-US" sz="2400" dirty="0"/>
          </a:p>
        </p:txBody>
      </p:sp>
      <p:sp>
        <p:nvSpPr>
          <p:cNvPr id="7" name="TextBox 6">
            <a:extLst>
              <a:ext uri="{FF2B5EF4-FFF2-40B4-BE49-F238E27FC236}">
                <a16:creationId xmlns:a16="http://schemas.microsoft.com/office/drawing/2014/main" id="{51C92276-C612-2D9E-9568-98BD24CF5BAA}"/>
              </a:ext>
            </a:extLst>
          </p:cNvPr>
          <p:cNvSpPr txBox="1"/>
          <p:nvPr/>
        </p:nvSpPr>
        <p:spPr>
          <a:xfrm>
            <a:off x="2190750" y="3429000"/>
            <a:ext cx="8191500" cy="2308324"/>
          </a:xfrm>
          <a:prstGeom prst="rect">
            <a:avLst/>
          </a:prstGeom>
          <a:noFill/>
        </p:spPr>
        <p:txBody>
          <a:bodyPr wrap="square">
            <a:spAutoFit/>
          </a:bodyPr>
          <a:lstStyle/>
          <a:p>
            <a:pPr algn="just"/>
            <a:r>
              <a:rPr lang="en-US" sz="2400" b="1" dirty="0">
                <a:latin typeface="NikoshBAN" panose="02000000000000000000" pitchFamily="2" charset="0"/>
                <a:cs typeface="NikoshBAN" panose="02000000000000000000" pitchFamily="2" charset="0"/>
              </a:rPr>
              <a:t>2. Are you writing the article? (Active)</a:t>
            </a:r>
          </a:p>
          <a:p>
            <a:pPr algn="just"/>
            <a:r>
              <a:rPr lang="en-US" sz="2400" b="1" dirty="0">
                <a:latin typeface="NikoshBAN" panose="02000000000000000000" pitchFamily="2" charset="0"/>
                <a:cs typeface="NikoshBAN" panose="02000000000000000000" pitchFamily="2" charset="0"/>
              </a:rPr>
              <a:t>You are writing the article. (Assertive)</a:t>
            </a:r>
          </a:p>
          <a:p>
            <a:pPr algn="just"/>
            <a:r>
              <a:rPr lang="en-US" sz="2400" b="1" dirty="0">
                <a:latin typeface="NikoshBAN" panose="02000000000000000000" pitchFamily="2" charset="0"/>
                <a:cs typeface="NikoshBAN" panose="02000000000000000000" pitchFamily="2" charset="0"/>
              </a:rPr>
              <a:t>The article is being written by you. (Passive of Assertive)</a:t>
            </a:r>
          </a:p>
          <a:p>
            <a:pPr algn="just"/>
            <a:r>
              <a:rPr lang="en-US" sz="2400" b="1" dirty="0">
                <a:latin typeface="NikoshBAN" panose="02000000000000000000" pitchFamily="2" charset="0"/>
                <a:cs typeface="NikoshBAN" panose="02000000000000000000" pitchFamily="2" charset="0"/>
              </a:rPr>
              <a:t>Is the article being written by you? (Passive of the main sentence)</a:t>
            </a:r>
          </a:p>
        </p:txBody>
      </p:sp>
    </p:spTree>
    <p:extLst>
      <p:ext uri="{BB962C8B-B14F-4D97-AF65-F5344CB8AC3E}">
        <p14:creationId xmlns:p14="http://schemas.microsoft.com/office/powerpoint/2010/main" val="381069242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E12804F1-3A0F-5A17-1A82-B8199D4CA21E}"/>
              </a:ext>
            </a:extLst>
          </p:cNvPr>
          <p:cNvSpPr txBox="1"/>
          <p:nvPr/>
        </p:nvSpPr>
        <p:spPr>
          <a:xfrm>
            <a:off x="2438400" y="294828"/>
            <a:ext cx="8362950" cy="6063198"/>
          </a:xfrm>
          <a:prstGeom prst="rect">
            <a:avLst/>
          </a:prstGeom>
          <a:noFill/>
        </p:spPr>
        <p:txBody>
          <a:bodyPr wrap="square">
            <a:spAutoFit/>
          </a:bodyPr>
          <a:lstStyle/>
          <a:p>
            <a:pPr algn="just"/>
            <a:r>
              <a:rPr lang="en-US" sz="2800" b="1" dirty="0">
                <a:solidFill>
                  <a:srgbClr val="00B050"/>
                </a:solidFill>
                <a:latin typeface="NikoshBAN" panose="02000000000000000000" pitchFamily="2" charset="0"/>
                <a:cs typeface="NikoshBAN" panose="02000000000000000000" pitchFamily="2" charset="0"/>
              </a:rPr>
              <a:t>b. “Who” </a:t>
            </a:r>
            <a:r>
              <a:rPr lang="as-IN" sz="2800" b="1" dirty="0">
                <a:solidFill>
                  <a:srgbClr val="00B050"/>
                </a:solidFill>
                <a:latin typeface="NikoshBAN" panose="02000000000000000000" pitchFamily="2" charset="0"/>
                <a:cs typeface="NikoshBAN" panose="02000000000000000000" pitchFamily="2" charset="0"/>
              </a:rPr>
              <a:t>দিয়ে শুরু হওয়া </a:t>
            </a:r>
            <a:r>
              <a:rPr lang="en-US" sz="2800" b="1" dirty="0">
                <a:solidFill>
                  <a:srgbClr val="00B050"/>
                </a:solidFill>
                <a:latin typeface="NikoshBAN" panose="02000000000000000000" pitchFamily="2" charset="0"/>
                <a:cs typeface="NikoshBAN" panose="02000000000000000000" pitchFamily="2" charset="0"/>
              </a:rPr>
              <a:t>Sentence-</a:t>
            </a:r>
            <a:r>
              <a:rPr lang="as-IN" sz="2800" b="1" dirty="0">
                <a:solidFill>
                  <a:srgbClr val="00B050"/>
                </a:solidFill>
                <a:latin typeface="NikoshBAN" panose="02000000000000000000" pitchFamily="2" charset="0"/>
                <a:cs typeface="NikoshBAN" panose="02000000000000000000" pitchFamily="2" charset="0"/>
              </a:rPr>
              <a:t>এর ক্ষেত্রে-</a:t>
            </a:r>
          </a:p>
          <a:p>
            <a:pPr algn="just"/>
            <a:endParaRPr lang="as-IN" sz="2400" b="1" dirty="0">
              <a:latin typeface="NikoshBAN" panose="02000000000000000000" pitchFamily="2" charset="0"/>
              <a:cs typeface="NikoshBAN" panose="02000000000000000000" pitchFamily="2" charset="0"/>
            </a:endParaRPr>
          </a:p>
          <a:p>
            <a:pPr algn="just"/>
            <a:r>
              <a:rPr lang="en-US" sz="2400" b="1" dirty="0">
                <a:solidFill>
                  <a:srgbClr val="002060"/>
                </a:solidFill>
                <a:latin typeface="NikoshBAN" panose="02000000000000000000" pitchFamily="2" charset="0"/>
                <a:cs typeface="NikoshBAN" panose="02000000000000000000" pitchFamily="2" charset="0"/>
              </a:rPr>
              <a:t>Who-</a:t>
            </a:r>
            <a:r>
              <a:rPr lang="as-IN" sz="2400" b="1" dirty="0">
                <a:solidFill>
                  <a:srgbClr val="002060"/>
                </a:solidFill>
                <a:latin typeface="NikoshBAN" panose="02000000000000000000" pitchFamily="2" charset="0"/>
                <a:cs typeface="NikoshBAN" panose="02000000000000000000" pitchFamily="2" charset="0"/>
              </a:rPr>
              <a:t>এর পরিবর্তে </a:t>
            </a:r>
            <a:r>
              <a:rPr lang="en-US" sz="2400" b="1" dirty="0">
                <a:solidFill>
                  <a:srgbClr val="002060"/>
                </a:solidFill>
                <a:latin typeface="NikoshBAN" panose="02000000000000000000" pitchFamily="2" charset="0"/>
                <a:cs typeface="NikoshBAN" panose="02000000000000000000" pitchFamily="2" charset="0"/>
              </a:rPr>
              <a:t>By whom+ Tense </a:t>
            </a:r>
            <a:r>
              <a:rPr lang="as-IN" sz="2400" b="1" dirty="0">
                <a:solidFill>
                  <a:srgbClr val="002060"/>
                </a:solidFill>
                <a:latin typeface="NikoshBAN" panose="02000000000000000000" pitchFamily="2" charset="0"/>
                <a:cs typeface="NikoshBAN" panose="02000000000000000000" pitchFamily="2" charset="0"/>
              </a:rPr>
              <a:t>এবং </a:t>
            </a:r>
            <a:r>
              <a:rPr lang="en-US" sz="2400" b="1" dirty="0">
                <a:solidFill>
                  <a:srgbClr val="002060"/>
                </a:solidFill>
                <a:latin typeface="NikoshBAN" panose="02000000000000000000" pitchFamily="2" charset="0"/>
                <a:cs typeface="NikoshBAN" panose="02000000000000000000" pitchFamily="2" charset="0"/>
              </a:rPr>
              <a:t>person-</a:t>
            </a:r>
            <a:r>
              <a:rPr lang="as-IN" sz="2400" b="1" dirty="0">
                <a:solidFill>
                  <a:srgbClr val="002060"/>
                </a:solidFill>
                <a:latin typeface="NikoshBAN" panose="02000000000000000000" pitchFamily="2" charset="0"/>
                <a:cs typeface="NikoshBAN" panose="02000000000000000000" pitchFamily="2" charset="0"/>
              </a:rPr>
              <a:t>অনুসারে </a:t>
            </a:r>
            <a:r>
              <a:rPr lang="en-US" sz="2400" b="1" dirty="0">
                <a:solidFill>
                  <a:srgbClr val="002060"/>
                </a:solidFill>
                <a:latin typeface="NikoshBAN" panose="02000000000000000000" pitchFamily="2" charset="0"/>
                <a:cs typeface="NikoshBAN" panose="02000000000000000000" pitchFamily="2" charset="0"/>
              </a:rPr>
              <a:t>Auxiliary verb+ object-</a:t>
            </a:r>
            <a:r>
              <a:rPr lang="as-IN" sz="2400" b="1" dirty="0">
                <a:solidFill>
                  <a:srgbClr val="002060"/>
                </a:solidFill>
                <a:latin typeface="NikoshBAN" panose="02000000000000000000" pitchFamily="2" charset="0"/>
                <a:cs typeface="NikoshBAN" panose="02000000000000000000" pitchFamily="2" charset="0"/>
              </a:rPr>
              <a:t>এর      </a:t>
            </a:r>
            <a:r>
              <a:rPr lang="en-US" sz="2400" b="1" dirty="0">
                <a:solidFill>
                  <a:srgbClr val="002060"/>
                </a:solidFill>
                <a:latin typeface="NikoshBAN" panose="02000000000000000000" pitchFamily="2" charset="0"/>
                <a:cs typeface="NikoshBAN" panose="02000000000000000000" pitchFamily="2" charset="0"/>
              </a:rPr>
              <a:t>subject+ </a:t>
            </a:r>
            <a:r>
              <a:rPr lang="as-IN" sz="2400" b="1" dirty="0">
                <a:solidFill>
                  <a:srgbClr val="002060"/>
                </a:solidFill>
                <a:latin typeface="NikoshBAN" panose="02000000000000000000" pitchFamily="2" charset="0"/>
                <a:cs typeface="NikoshBAN" panose="02000000000000000000" pitchFamily="2" charset="0"/>
              </a:rPr>
              <a:t>কোন কোনসময় </a:t>
            </a:r>
            <a:r>
              <a:rPr lang="en-US" sz="2400" b="1" dirty="0">
                <a:solidFill>
                  <a:srgbClr val="002060"/>
                </a:solidFill>
                <a:latin typeface="NikoshBAN" panose="02000000000000000000" pitchFamily="2" charset="0"/>
                <a:cs typeface="NikoshBAN" panose="02000000000000000000" pitchFamily="2" charset="0"/>
              </a:rPr>
              <a:t>tense </a:t>
            </a:r>
            <a:r>
              <a:rPr lang="as-IN" sz="2400" b="1" dirty="0">
                <a:solidFill>
                  <a:srgbClr val="002060"/>
                </a:solidFill>
                <a:latin typeface="NikoshBAN" panose="02000000000000000000" pitchFamily="2" charset="0"/>
                <a:cs typeface="NikoshBAN" panose="02000000000000000000" pitchFamily="2" charset="0"/>
              </a:rPr>
              <a:t>অনুযায়ী “</a:t>
            </a:r>
            <a:r>
              <a:rPr lang="en-US" sz="2400" b="1" dirty="0">
                <a:solidFill>
                  <a:srgbClr val="002060"/>
                </a:solidFill>
                <a:latin typeface="NikoshBAN" panose="02000000000000000000" pitchFamily="2" charset="0"/>
                <a:cs typeface="NikoshBAN" panose="02000000000000000000" pitchFamily="2" charset="0"/>
              </a:rPr>
              <a:t>be/being/been” </a:t>
            </a:r>
            <a:r>
              <a:rPr lang="as-IN" sz="2400" b="1" dirty="0">
                <a:solidFill>
                  <a:srgbClr val="002060"/>
                </a:solidFill>
                <a:latin typeface="NikoshBAN" panose="02000000000000000000" pitchFamily="2" charset="0"/>
                <a:cs typeface="NikoshBAN" panose="02000000000000000000" pitchFamily="2" charset="0"/>
              </a:rPr>
              <a:t>ব্যবহৃত হয়+ </a:t>
            </a:r>
            <a:r>
              <a:rPr lang="en-US" sz="2400" b="1" dirty="0">
                <a:solidFill>
                  <a:srgbClr val="002060"/>
                </a:solidFill>
                <a:latin typeface="NikoshBAN" panose="02000000000000000000" pitchFamily="2" charset="0"/>
                <a:cs typeface="NikoshBAN" panose="02000000000000000000" pitchFamily="2" charset="0"/>
              </a:rPr>
              <a:t>Verb-</a:t>
            </a:r>
            <a:r>
              <a:rPr lang="as-IN" sz="2400" b="1" dirty="0">
                <a:solidFill>
                  <a:srgbClr val="002060"/>
                </a:solidFill>
                <a:latin typeface="NikoshBAN" panose="02000000000000000000" pitchFamily="2" charset="0"/>
                <a:cs typeface="NikoshBAN" panose="02000000000000000000" pitchFamily="2" charset="0"/>
              </a:rPr>
              <a:t>এর </a:t>
            </a:r>
            <a:r>
              <a:rPr lang="en-US" sz="2400" b="1" dirty="0">
                <a:solidFill>
                  <a:srgbClr val="002060"/>
                </a:solidFill>
                <a:latin typeface="NikoshBAN" panose="02000000000000000000" pitchFamily="2" charset="0"/>
                <a:cs typeface="NikoshBAN" panose="02000000000000000000" pitchFamily="2" charset="0"/>
              </a:rPr>
              <a:t>past participle+?</a:t>
            </a:r>
          </a:p>
          <a:p>
            <a:pPr algn="just"/>
            <a:endParaRPr lang="en-US" sz="2400" b="1" dirty="0">
              <a:latin typeface="NikoshBAN" panose="02000000000000000000" pitchFamily="2" charset="0"/>
              <a:cs typeface="NikoshBAN" panose="02000000000000000000" pitchFamily="2" charset="0"/>
            </a:endParaRPr>
          </a:p>
          <a:p>
            <a:pPr algn="just"/>
            <a:r>
              <a:rPr lang="en-US" sz="2400" b="1" dirty="0">
                <a:latin typeface="NikoshBAN" panose="02000000000000000000" pitchFamily="2" charset="0"/>
                <a:cs typeface="NikoshBAN" panose="02000000000000000000" pitchFamily="2" charset="0"/>
              </a:rPr>
              <a:t>By whom instead of a who+ Auxiliary verb according to tense and person+ object’s subject+ sometimes “be/being/been” is used according to tense+ Verb’s past participle+?</a:t>
            </a:r>
          </a:p>
          <a:p>
            <a:pPr algn="just"/>
            <a:endParaRPr lang="en-US" sz="2400" b="1" dirty="0">
              <a:latin typeface="NikoshBAN" panose="02000000000000000000" pitchFamily="2" charset="0"/>
              <a:cs typeface="NikoshBAN" panose="02000000000000000000" pitchFamily="2" charset="0"/>
            </a:endParaRPr>
          </a:p>
          <a:p>
            <a:pPr algn="just"/>
            <a:r>
              <a:rPr lang="en-US" sz="2400" b="1" dirty="0">
                <a:latin typeface="NikoshBAN" panose="02000000000000000000" pitchFamily="2" charset="0"/>
                <a:cs typeface="NikoshBAN" panose="02000000000000000000" pitchFamily="2" charset="0"/>
              </a:rPr>
              <a:t>    Example:</a:t>
            </a:r>
          </a:p>
          <a:p>
            <a:pPr algn="just"/>
            <a:endParaRPr lang="en-US" sz="2400" b="1" dirty="0">
              <a:latin typeface="NikoshBAN" panose="02000000000000000000" pitchFamily="2" charset="0"/>
              <a:cs typeface="NikoshBAN" panose="02000000000000000000" pitchFamily="2" charset="0"/>
            </a:endParaRPr>
          </a:p>
          <a:p>
            <a:pPr algn="just"/>
            <a:r>
              <a:rPr lang="en-US" sz="2400" b="1" dirty="0">
                <a:latin typeface="NikoshBAN" panose="02000000000000000000" pitchFamily="2" charset="0"/>
                <a:cs typeface="NikoshBAN" panose="02000000000000000000" pitchFamily="2" charset="0"/>
              </a:rPr>
              <a:t>Who is writing the poem? (Active)</a:t>
            </a:r>
          </a:p>
          <a:p>
            <a:pPr algn="just"/>
            <a:r>
              <a:rPr lang="en-US" sz="2400" b="1" dirty="0">
                <a:latin typeface="NikoshBAN" panose="02000000000000000000" pitchFamily="2" charset="0"/>
                <a:cs typeface="NikoshBAN" panose="02000000000000000000" pitchFamily="2" charset="0"/>
              </a:rPr>
              <a:t>By whom is the poem being written? (Passive)</a:t>
            </a:r>
          </a:p>
        </p:txBody>
      </p:sp>
    </p:spTree>
    <p:extLst>
      <p:ext uri="{BB962C8B-B14F-4D97-AF65-F5344CB8AC3E}">
        <p14:creationId xmlns:p14="http://schemas.microsoft.com/office/powerpoint/2010/main" val="165535515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D64342E2-5A5C-227C-33A3-D0A0DB5C73C9}"/>
              </a:ext>
            </a:extLst>
          </p:cNvPr>
          <p:cNvSpPr txBox="1"/>
          <p:nvPr/>
        </p:nvSpPr>
        <p:spPr>
          <a:xfrm>
            <a:off x="2686050" y="797510"/>
            <a:ext cx="7924800" cy="5324535"/>
          </a:xfrm>
          <a:prstGeom prst="rect">
            <a:avLst/>
          </a:prstGeom>
          <a:noFill/>
        </p:spPr>
        <p:txBody>
          <a:bodyPr wrap="square">
            <a:spAutoFit/>
          </a:bodyPr>
          <a:lstStyle/>
          <a:p>
            <a:pPr algn="just"/>
            <a:r>
              <a:rPr lang="en-US" sz="2800" b="1" dirty="0">
                <a:solidFill>
                  <a:srgbClr val="00B050"/>
                </a:solidFill>
                <a:latin typeface="NikoshBAN" panose="02000000000000000000" pitchFamily="2" charset="0"/>
                <a:cs typeface="NikoshBAN" panose="02000000000000000000" pitchFamily="2" charset="0"/>
              </a:rPr>
              <a:t>c. “Whom”- </a:t>
            </a:r>
            <a:r>
              <a:rPr lang="as-IN" sz="2800" b="1" dirty="0">
                <a:solidFill>
                  <a:srgbClr val="00B050"/>
                </a:solidFill>
                <a:latin typeface="NikoshBAN" panose="02000000000000000000" pitchFamily="2" charset="0"/>
                <a:cs typeface="NikoshBAN" panose="02000000000000000000" pitchFamily="2" charset="0"/>
              </a:rPr>
              <a:t>দিয়ে শুরু হওয়া </a:t>
            </a:r>
            <a:r>
              <a:rPr lang="en-US" sz="2800" b="1" dirty="0">
                <a:solidFill>
                  <a:srgbClr val="00B050"/>
                </a:solidFill>
                <a:latin typeface="NikoshBAN" panose="02000000000000000000" pitchFamily="2" charset="0"/>
                <a:cs typeface="NikoshBAN" panose="02000000000000000000" pitchFamily="2" charset="0"/>
              </a:rPr>
              <a:t>Sentence-</a:t>
            </a:r>
            <a:r>
              <a:rPr lang="as-IN" sz="2800" b="1" dirty="0">
                <a:solidFill>
                  <a:srgbClr val="00B050"/>
                </a:solidFill>
                <a:latin typeface="NikoshBAN" panose="02000000000000000000" pitchFamily="2" charset="0"/>
                <a:cs typeface="NikoshBAN" panose="02000000000000000000" pitchFamily="2" charset="0"/>
              </a:rPr>
              <a:t>এর ক্ষেত্রে-</a:t>
            </a:r>
          </a:p>
          <a:p>
            <a:pPr algn="just"/>
            <a:endParaRPr lang="as-IN" sz="2400" b="1" dirty="0">
              <a:latin typeface="NikoshBAN" panose="02000000000000000000" pitchFamily="2" charset="0"/>
              <a:cs typeface="NikoshBAN" panose="02000000000000000000" pitchFamily="2" charset="0"/>
            </a:endParaRPr>
          </a:p>
          <a:p>
            <a:pPr algn="just"/>
            <a:r>
              <a:rPr lang="en-US" sz="2400" b="1" dirty="0">
                <a:solidFill>
                  <a:srgbClr val="0070C0"/>
                </a:solidFill>
                <a:latin typeface="NikoshBAN" panose="02000000000000000000" pitchFamily="2" charset="0"/>
                <a:cs typeface="NikoshBAN" panose="02000000000000000000" pitchFamily="2" charset="0"/>
              </a:rPr>
              <a:t>Whom </a:t>
            </a:r>
            <a:r>
              <a:rPr lang="as-IN" sz="2400" b="1" dirty="0">
                <a:solidFill>
                  <a:srgbClr val="0070C0"/>
                </a:solidFill>
                <a:latin typeface="NikoshBAN" panose="02000000000000000000" pitchFamily="2" charset="0"/>
                <a:cs typeface="NikoshBAN" panose="02000000000000000000" pitchFamily="2" charset="0"/>
              </a:rPr>
              <a:t>এর পরিবর্তে </a:t>
            </a:r>
            <a:r>
              <a:rPr lang="en-US" sz="2400" b="1" dirty="0">
                <a:solidFill>
                  <a:srgbClr val="0070C0"/>
                </a:solidFill>
                <a:latin typeface="NikoshBAN" panose="02000000000000000000" pitchFamily="2" charset="0"/>
                <a:cs typeface="NikoshBAN" panose="02000000000000000000" pitchFamily="2" charset="0"/>
              </a:rPr>
              <a:t>Who+ Tense </a:t>
            </a:r>
            <a:r>
              <a:rPr lang="as-IN" sz="2400" b="1" dirty="0">
                <a:solidFill>
                  <a:srgbClr val="0070C0"/>
                </a:solidFill>
                <a:latin typeface="NikoshBAN" panose="02000000000000000000" pitchFamily="2" charset="0"/>
                <a:cs typeface="NikoshBAN" panose="02000000000000000000" pitchFamily="2" charset="0"/>
              </a:rPr>
              <a:t>এবং </a:t>
            </a:r>
            <a:r>
              <a:rPr lang="en-US" sz="2400" b="1" dirty="0">
                <a:solidFill>
                  <a:srgbClr val="0070C0"/>
                </a:solidFill>
                <a:latin typeface="NikoshBAN" panose="02000000000000000000" pitchFamily="2" charset="0"/>
                <a:cs typeface="NikoshBAN" panose="02000000000000000000" pitchFamily="2" charset="0"/>
              </a:rPr>
              <a:t>person-</a:t>
            </a:r>
            <a:r>
              <a:rPr lang="as-IN" sz="2400" b="1" dirty="0">
                <a:solidFill>
                  <a:srgbClr val="0070C0"/>
                </a:solidFill>
                <a:latin typeface="NikoshBAN" panose="02000000000000000000" pitchFamily="2" charset="0"/>
                <a:cs typeface="NikoshBAN" panose="02000000000000000000" pitchFamily="2" charset="0"/>
              </a:rPr>
              <a:t>অনুসারে </a:t>
            </a:r>
            <a:r>
              <a:rPr lang="en-US" sz="2400" b="1" dirty="0">
                <a:solidFill>
                  <a:srgbClr val="0070C0"/>
                </a:solidFill>
                <a:latin typeface="NikoshBAN" panose="02000000000000000000" pitchFamily="2" charset="0"/>
                <a:cs typeface="NikoshBAN" panose="02000000000000000000" pitchFamily="2" charset="0"/>
              </a:rPr>
              <a:t>Auxiliary verb+ Verb-</a:t>
            </a:r>
            <a:r>
              <a:rPr lang="as-IN" sz="2400" b="1" dirty="0">
                <a:solidFill>
                  <a:srgbClr val="0070C0"/>
                </a:solidFill>
                <a:latin typeface="NikoshBAN" panose="02000000000000000000" pitchFamily="2" charset="0"/>
                <a:cs typeface="NikoshBAN" panose="02000000000000000000" pitchFamily="2" charset="0"/>
              </a:rPr>
              <a:t>এর </a:t>
            </a:r>
            <a:r>
              <a:rPr lang="en-US" sz="2400" b="1" dirty="0">
                <a:solidFill>
                  <a:srgbClr val="0070C0"/>
                </a:solidFill>
                <a:latin typeface="NikoshBAN" panose="02000000000000000000" pitchFamily="2" charset="0"/>
                <a:cs typeface="NikoshBAN" panose="02000000000000000000" pitchFamily="2" charset="0"/>
              </a:rPr>
              <a:t>past participle+ by+ subject-</a:t>
            </a:r>
            <a:r>
              <a:rPr lang="as-IN" sz="2400" b="1" dirty="0">
                <a:solidFill>
                  <a:srgbClr val="0070C0"/>
                </a:solidFill>
                <a:latin typeface="NikoshBAN" panose="02000000000000000000" pitchFamily="2" charset="0"/>
                <a:cs typeface="NikoshBAN" panose="02000000000000000000" pitchFamily="2" charset="0"/>
              </a:rPr>
              <a:t>এর </a:t>
            </a:r>
            <a:r>
              <a:rPr lang="en-US" sz="2400" b="1" dirty="0">
                <a:solidFill>
                  <a:srgbClr val="0070C0"/>
                </a:solidFill>
                <a:latin typeface="NikoshBAN" panose="02000000000000000000" pitchFamily="2" charset="0"/>
                <a:cs typeface="NikoshBAN" panose="02000000000000000000" pitchFamily="2" charset="0"/>
              </a:rPr>
              <a:t>object+?</a:t>
            </a:r>
          </a:p>
          <a:p>
            <a:pPr algn="just"/>
            <a:endParaRPr lang="en-US" sz="2400" b="1" dirty="0">
              <a:latin typeface="NikoshBAN" panose="02000000000000000000" pitchFamily="2" charset="0"/>
              <a:cs typeface="NikoshBAN" panose="02000000000000000000" pitchFamily="2" charset="0"/>
            </a:endParaRPr>
          </a:p>
          <a:p>
            <a:pPr algn="just"/>
            <a:r>
              <a:rPr lang="en-US" sz="2400" b="1" dirty="0">
                <a:latin typeface="NikoshBAN" panose="02000000000000000000" pitchFamily="2" charset="0"/>
                <a:cs typeface="NikoshBAN" panose="02000000000000000000" pitchFamily="2" charset="0"/>
              </a:rPr>
              <a:t>Who instead of a whom+ Auxiliary verb according to tense and person+ Verb’s past participle+ by+ subject’s object+?</a:t>
            </a:r>
          </a:p>
          <a:p>
            <a:pPr algn="just"/>
            <a:endParaRPr lang="en-US" sz="2400" b="1" dirty="0">
              <a:latin typeface="NikoshBAN" panose="02000000000000000000" pitchFamily="2" charset="0"/>
              <a:cs typeface="NikoshBAN" panose="02000000000000000000" pitchFamily="2" charset="0"/>
            </a:endParaRPr>
          </a:p>
          <a:p>
            <a:pPr algn="just"/>
            <a:r>
              <a:rPr lang="en-US" sz="2400" b="1" dirty="0">
                <a:latin typeface="NikoshBAN" panose="02000000000000000000" pitchFamily="2" charset="0"/>
                <a:cs typeface="NikoshBAN" panose="02000000000000000000" pitchFamily="2" charset="0"/>
              </a:rPr>
              <a:t>Example:</a:t>
            </a:r>
          </a:p>
          <a:p>
            <a:pPr algn="just"/>
            <a:endParaRPr lang="en-US" sz="2400" b="1" dirty="0">
              <a:latin typeface="NikoshBAN" panose="02000000000000000000" pitchFamily="2" charset="0"/>
              <a:cs typeface="NikoshBAN" panose="02000000000000000000" pitchFamily="2" charset="0"/>
            </a:endParaRPr>
          </a:p>
          <a:p>
            <a:pPr algn="just"/>
            <a:r>
              <a:rPr lang="en-US" sz="2400" b="1" dirty="0">
                <a:latin typeface="NikoshBAN" panose="02000000000000000000" pitchFamily="2" charset="0"/>
                <a:cs typeface="NikoshBAN" panose="02000000000000000000" pitchFamily="2" charset="0"/>
              </a:rPr>
              <a:t>Whom did you recommend? (Active)</a:t>
            </a:r>
          </a:p>
          <a:p>
            <a:pPr algn="just"/>
            <a:r>
              <a:rPr lang="en-US" sz="2400" b="1" dirty="0">
                <a:latin typeface="NikoshBAN" panose="02000000000000000000" pitchFamily="2" charset="0"/>
                <a:cs typeface="NikoshBAN" panose="02000000000000000000" pitchFamily="2" charset="0"/>
              </a:rPr>
              <a:t>Who was recommended by you? (Passive)</a:t>
            </a:r>
          </a:p>
        </p:txBody>
      </p:sp>
    </p:spTree>
    <p:extLst>
      <p:ext uri="{BB962C8B-B14F-4D97-AF65-F5344CB8AC3E}">
        <p14:creationId xmlns:p14="http://schemas.microsoft.com/office/powerpoint/2010/main" val="376402265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71328FC6-46E1-4A6C-CCA6-52AD7988DFB4}"/>
              </a:ext>
            </a:extLst>
          </p:cNvPr>
          <p:cNvSpPr txBox="1"/>
          <p:nvPr/>
        </p:nvSpPr>
        <p:spPr>
          <a:xfrm>
            <a:off x="2400300" y="604868"/>
            <a:ext cx="8115300" cy="6063198"/>
          </a:xfrm>
          <a:prstGeom prst="rect">
            <a:avLst/>
          </a:prstGeom>
          <a:noFill/>
        </p:spPr>
        <p:txBody>
          <a:bodyPr wrap="square">
            <a:spAutoFit/>
          </a:bodyPr>
          <a:lstStyle/>
          <a:p>
            <a:pPr algn="just"/>
            <a:r>
              <a:rPr lang="en-US" sz="2800" b="1" dirty="0">
                <a:solidFill>
                  <a:srgbClr val="00B050"/>
                </a:solidFill>
                <a:latin typeface="NikoshBAN" panose="02000000000000000000" pitchFamily="2" charset="0"/>
                <a:cs typeface="NikoshBAN" panose="02000000000000000000" pitchFamily="2" charset="0"/>
              </a:rPr>
              <a:t>d. “What”- </a:t>
            </a:r>
            <a:r>
              <a:rPr lang="en-US" sz="2800" b="1" dirty="0" err="1">
                <a:solidFill>
                  <a:srgbClr val="00B050"/>
                </a:solidFill>
                <a:latin typeface="NikoshBAN" panose="02000000000000000000" pitchFamily="2" charset="0"/>
                <a:cs typeface="NikoshBAN" panose="02000000000000000000" pitchFamily="2" charset="0"/>
              </a:rPr>
              <a:t>দিয়ে</a:t>
            </a:r>
            <a:r>
              <a:rPr lang="en-US" sz="2800" b="1" dirty="0">
                <a:solidFill>
                  <a:srgbClr val="00B050"/>
                </a:solidFill>
                <a:latin typeface="NikoshBAN" panose="02000000000000000000" pitchFamily="2" charset="0"/>
                <a:cs typeface="NikoshBAN" panose="02000000000000000000" pitchFamily="2" charset="0"/>
              </a:rPr>
              <a:t> </a:t>
            </a:r>
            <a:r>
              <a:rPr lang="en-US" sz="2800" b="1" dirty="0" err="1">
                <a:solidFill>
                  <a:srgbClr val="00B050"/>
                </a:solidFill>
                <a:latin typeface="NikoshBAN" panose="02000000000000000000" pitchFamily="2" charset="0"/>
                <a:cs typeface="NikoshBAN" panose="02000000000000000000" pitchFamily="2" charset="0"/>
              </a:rPr>
              <a:t>শুরু</a:t>
            </a:r>
            <a:r>
              <a:rPr lang="en-US" sz="2800" b="1" dirty="0">
                <a:solidFill>
                  <a:srgbClr val="00B050"/>
                </a:solidFill>
                <a:latin typeface="NikoshBAN" panose="02000000000000000000" pitchFamily="2" charset="0"/>
                <a:cs typeface="NikoshBAN" panose="02000000000000000000" pitchFamily="2" charset="0"/>
              </a:rPr>
              <a:t> </a:t>
            </a:r>
            <a:r>
              <a:rPr lang="en-US" sz="2800" b="1" dirty="0" err="1">
                <a:solidFill>
                  <a:srgbClr val="00B050"/>
                </a:solidFill>
                <a:latin typeface="NikoshBAN" panose="02000000000000000000" pitchFamily="2" charset="0"/>
                <a:cs typeface="NikoshBAN" panose="02000000000000000000" pitchFamily="2" charset="0"/>
              </a:rPr>
              <a:t>হওয়া</a:t>
            </a:r>
            <a:r>
              <a:rPr lang="en-US" sz="2800" b="1" dirty="0">
                <a:solidFill>
                  <a:srgbClr val="00B050"/>
                </a:solidFill>
                <a:latin typeface="NikoshBAN" panose="02000000000000000000" pitchFamily="2" charset="0"/>
                <a:cs typeface="NikoshBAN" panose="02000000000000000000" pitchFamily="2" charset="0"/>
              </a:rPr>
              <a:t> Sentence-</a:t>
            </a:r>
            <a:r>
              <a:rPr lang="en-US" sz="2800" b="1" dirty="0" err="1">
                <a:solidFill>
                  <a:srgbClr val="00B050"/>
                </a:solidFill>
                <a:latin typeface="NikoshBAN" panose="02000000000000000000" pitchFamily="2" charset="0"/>
                <a:cs typeface="NikoshBAN" panose="02000000000000000000" pitchFamily="2" charset="0"/>
              </a:rPr>
              <a:t>এর</a:t>
            </a:r>
            <a:r>
              <a:rPr lang="en-US" sz="2800" b="1" dirty="0">
                <a:solidFill>
                  <a:srgbClr val="00B050"/>
                </a:solidFill>
                <a:latin typeface="NikoshBAN" panose="02000000000000000000" pitchFamily="2" charset="0"/>
                <a:cs typeface="NikoshBAN" panose="02000000000000000000" pitchFamily="2" charset="0"/>
              </a:rPr>
              <a:t> </a:t>
            </a:r>
            <a:r>
              <a:rPr lang="en-US" sz="2800" b="1" dirty="0" err="1">
                <a:solidFill>
                  <a:srgbClr val="00B050"/>
                </a:solidFill>
                <a:latin typeface="NikoshBAN" panose="02000000000000000000" pitchFamily="2" charset="0"/>
                <a:cs typeface="NikoshBAN" panose="02000000000000000000" pitchFamily="2" charset="0"/>
              </a:rPr>
              <a:t>ক্ষেত্রে</a:t>
            </a:r>
            <a:r>
              <a:rPr lang="en-US" sz="2800" b="1" dirty="0">
                <a:solidFill>
                  <a:srgbClr val="00B050"/>
                </a:solidFill>
                <a:latin typeface="NikoshBAN" panose="02000000000000000000" pitchFamily="2" charset="0"/>
                <a:cs typeface="NikoshBAN" panose="02000000000000000000" pitchFamily="2" charset="0"/>
              </a:rPr>
              <a:t>-</a:t>
            </a:r>
          </a:p>
          <a:p>
            <a:pPr algn="just"/>
            <a:endParaRPr lang="en-US" sz="2400" b="1" dirty="0">
              <a:latin typeface="NikoshBAN" panose="02000000000000000000" pitchFamily="2" charset="0"/>
              <a:cs typeface="NikoshBAN" panose="02000000000000000000" pitchFamily="2" charset="0"/>
            </a:endParaRPr>
          </a:p>
          <a:p>
            <a:pPr algn="just"/>
            <a:r>
              <a:rPr lang="en-US" sz="2400" b="1" dirty="0">
                <a:solidFill>
                  <a:srgbClr val="FF0000"/>
                </a:solidFill>
                <a:latin typeface="NikoshBAN" panose="02000000000000000000" pitchFamily="2" charset="0"/>
                <a:cs typeface="NikoshBAN" panose="02000000000000000000" pitchFamily="2" charset="0"/>
              </a:rPr>
              <a:t>What+ Tense </a:t>
            </a:r>
            <a:r>
              <a:rPr lang="en-US" sz="2400" b="1" dirty="0" err="1">
                <a:solidFill>
                  <a:srgbClr val="FF0000"/>
                </a:solidFill>
                <a:latin typeface="NikoshBAN" panose="02000000000000000000" pitchFamily="2" charset="0"/>
                <a:cs typeface="NikoshBAN" panose="02000000000000000000" pitchFamily="2" charset="0"/>
              </a:rPr>
              <a:t>এবং</a:t>
            </a:r>
            <a:r>
              <a:rPr lang="en-US" sz="2400" b="1" dirty="0">
                <a:solidFill>
                  <a:srgbClr val="FF0000"/>
                </a:solidFill>
                <a:latin typeface="NikoshBAN" panose="02000000000000000000" pitchFamily="2" charset="0"/>
                <a:cs typeface="NikoshBAN" panose="02000000000000000000" pitchFamily="2" charset="0"/>
              </a:rPr>
              <a:t> person-</a:t>
            </a:r>
            <a:r>
              <a:rPr lang="en-US" sz="2400" b="1" dirty="0" err="1">
                <a:solidFill>
                  <a:srgbClr val="FF0000"/>
                </a:solidFill>
                <a:latin typeface="NikoshBAN" panose="02000000000000000000" pitchFamily="2" charset="0"/>
                <a:cs typeface="NikoshBAN" panose="02000000000000000000" pitchFamily="2" charset="0"/>
              </a:rPr>
              <a:t>অনুসারে</a:t>
            </a:r>
            <a:r>
              <a:rPr lang="en-US" sz="2400" b="1" dirty="0">
                <a:solidFill>
                  <a:srgbClr val="FF0000"/>
                </a:solidFill>
                <a:latin typeface="NikoshBAN" panose="02000000000000000000" pitchFamily="2" charset="0"/>
                <a:cs typeface="NikoshBAN" panose="02000000000000000000" pitchFamily="2" charset="0"/>
              </a:rPr>
              <a:t> Auxiliary verb+ Verb-</a:t>
            </a:r>
            <a:r>
              <a:rPr lang="en-US" sz="2400" b="1" dirty="0" err="1">
                <a:solidFill>
                  <a:srgbClr val="FF0000"/>
                </a:solidFill>
                <a:latin typeface="NikoshBAN" panose="02000000000000000000" pitchFamily="2" charset="0"/>
                <a:cs typeface="NikoshBAN" panose="02000000000000000000" pitchFamily="2" charset="0"/>
              </a:rPr>
              <a:t>এর</a:t>
            </a:r>
            <a:r>
              <a:rPr lang="en-US" sz="2400" b="1" dirty="0">
                <a:solidFill>
                  <a:srgbClr val="FF0000"/>
                </a:solidFill>
                <a:latin typeface="NikoshBAN" panose="02000000000000000000" pitchFamily="2" charset="0"/>
                <a:cs typeface="NikoshBAN" panose="02000000000000000000" pitchFamily="2" charset="0"/>
              </a:rPr>
              <a:t> past participle+ by+ subject-</a:t>
            </a:r>
            <a:r>
              <a:rPr lang="en-US" sz="2400" b="1" dirty="0" err="1">
                <a:solidFill>
                  <a:srgbClr val="FF0000"/>
                </a:solidFill>
                <a:latin typeface="NikoshBAN" panose="02000000000000000000" pitchFamily="2" charset="0"/>
                <a:cs typeface="NikoshBAN" panose="02000000000000000000" pitchFamily="2" charset="0"/>
              </a:rPr>
              <a:t>এর</a:t>
            </a:r>
            <a:r>
              <a:rPr lang="en-US" sz="2400" b="1" dirty="0">
                <a:solidFill>
                  <a:srgbClr val="FF0000"/>
                </a:solidFill>
                <a:latin typeface="NikoshBAN" panose="02000000000000000000" pitchFamily="2" charset="0"/>
                <a:cs typeface="NikoshBAN" panose="02000000000000000000" pitchFamily="2" charset="0"/>
              </a:rPr>
              <a:t> object+? (Tense </a:t>
            </a:r>
            <a:r>
              <a:rPr lang="en-US" sz="2400" b="1" dirty="0" err="1">
                <a:solidFill>
                  <a:srgbClr val="FF0000"/>
                </a:solidFill>
                <a:latin typeface="NikoshBAN" panose="02000000000000000000" pitchFamily="2" charset="0"/>
                <a:cs typeface="NikoshBAN" panose="02000000000000000000" pitchFamily="2" charset="0"/>
              </a:rPr>
              <a:t>অনুসারে</a:t>
            </a:r>
            <a:r>
              <a:rPr lang="en-US" sz="2400" b="1" dirty="0">
                <a:solidFill>
                  <a:srgbClr val="FF0000"/>
                </a:solidFill>
                <a:latin typeface="NikoshBAN" panose="02000000000000000000" pitchFamily="2" charset="0"/>
                <a:cs typeface="NikoshBAN" panose="02000000000000000000" pitchFamily="2" charset="0"/>
              </a:rPr>
              <a:t> </a:t>
            </a:r>
            <a:r>
              <a:rPr lang="en-US" sz="2400" b="1" dirty="0" err="1">
                <a:solidFill>
                  <a:srgbClr val="FF0000"/>
                </a:solidFill>
                <a:latin typeface="NikoshBAN" panose="02000000000000000000" pitchFamily="2" charset="0"/>
                <a:cs typeface="NikoshBAN" panose="02000000000000000000" pitchFamily="2" charset="0"/>
              </a:rPr>
              <a:t>করা</a:t>
            </a:r>
            <a:r>
              <a:rPr lang="en-US" sz="2400" b="1" dirty="0">
                <a:solidFill>
                  <a:srgbClr val="FF0000"/>
                </a:solidFill>
                <a:latin typeface="NikoshBAN" panose="02000000000000000000" pitchFamily="2" charset="0"/>
                <a:cs typeface="NikoshBAN" panose="02000000000000000000" pitchFamily="2" charset="0"/>
              </a:rPr>
              <a:t> </a:t>
            </a:r>
            <a:r>
              <a:rPr lang="en-US" sz="2400" b="1" dirty="0" err="1">
                <a:solidFill>
                  <a:srgbClr val="FF0000"/>
                </a:solidFill>
                <a:latin typeface="NikoshBAN" panose="02000000000000000000" pitchFamily="2" charset="0"/>
                <a:cs typeface="NikoshBAN" panose="02000000000000000000" pitchFamily="2" charset="0"/>
              </a:rPr>
              <a:t>হয়</a:t>
            </a:r>
            <a:r>
              <a:rPr lang="en-US" sz="2400" b="1" dirty="0">
                <a:solidFill>
                  <a:srgbClr val="FF0000"/>
                </a:solidFill>
                <a:latin typeface="NikoshBAN" panose="02000000000000000000" pitchFamily="2" charset="0"/>
                <a:cs typeface="NikoshBAN" panose="02000000000000000000" pitchFamily="2" charset="0"/>
              </a:rPr>
              <a:t>) ।</a:t>
            </a:r>
          </a:p>
          <a:p>
            <a:pPr algn="just"/>
            <a:endParaRPr lang="en-US" sz="2400" b="1" dirty="0">
              <a:latin typeface="NikoshBAN" panose="02000000000000000000" pitchFamily="2" charset="0"/>
              <a:cs typeface="NikoshBAN" panose="02000000000000000000" pitchFamily="2" charset="0"/>
            </a:endParaRPr>
          </a:p>
          <a:p>
            <a:pPr algn="just"/>
            <a:r>
              <a:rPr lang="en-US" sz="2400" b="1" dirty="0">
                <a:latin typeface="NikoshBAN" panose="02000000000000000000" pitchFamily="2" charset="0"/>
                <a:cs typeface="NikoshBAN" panose="02000000000000000000" pitchFamily="2" charset="0"/>
              </a:rPr>
              <a:t>What+ Auxiliary verb according to tense and person+ Verb’s past participle+ by+ subject’s object+? (Done according to Tense)</a:t>
            </a:r>
          </a:p>
          <a:p>
            <a:pPr algn="just"/>
            <a:endParaRPr lang="en-US" sz="2400" b="1" dirty="0">
              <a:latin typeface="NikoshBAN" panose="02000000000000000000" pitchFamily="2" charset="0"/>
              <a:cs typeface="NikoshBAN" panose="02000000000000000000" pitchFamily="2" charset="0"/>
            </a:endParaRPr>
          </a:p>
          <a:p>
            <a:pPr algn="just"/>
            <a:r>
              <a:rPr lang="en-US" sz="2400" b="1" dirty="0">
                <a:latin typeface="NikoshBAN" panose="02000000000000000000" pitchFamily="2" charset="0"/>
                <a:cs typeface="NikoshBAN" panose="02000000000000000000" pitchFamily="2" charset="0"/>
              </a:rPr>
              <a:t>Example:</a:t>
            </a:r>
          </a:p>
          <a:p>
            <a:pPr algn="just"/>
            <a:endParaRPr lang="en-US" sz="2400" b="1" dirty="0">
              <a:latin typeface="NikoshBAN" panose="02000000000000000000" pitchFamily="2" charset="0"/>
              <a:cs typeface="NikoshBAN" panose="02000000000000000000" pitchFamily="2" charset="0"/>
            </a:endParaRPr>
          </a:p>
          <a:p>
            <a:pPr algn="just"/>
            <a:r>
              <a:rPr lang="en-US" sz="2400" b="1" dirty="0">
                <a:latin typeface="NikoshBAN" panose="02000000000000000000" pitchFamily="2" charset="0"/>
                <a:cs typeface="NikoshBAN" panose="02000000000000000000" pitchFamily="2" charset="0"/>
              </a:rPr>
              <a:t>What is he doing? (Active)</a:t>
            </a:r>
          </a:p>
          <a:p>
            <a:pPr algn="just"/>
            <a:r>
              <a:rPr lang="en-US" sz="2400" b="1" dirty="0">
                <a:latin typeface="NikoshBAN" panose="02000000000000000000" pitchFamily="2" charset="0"/>
                <a:cs typeface="NikoshBAN" panose="02000000000000000000" pitchFamily="2" charset="0"/>
              </a:rPr>
              <a:t>What is being done by him? (Passive)</a:t>
            </a:r>
          </a:p>
          <a:p>
            <a:pPr algn="just"/>
            <a:r>
              <a:rPr lang="en-US" sz="2400" b="1" dirty="0">
                <a:latin typeface="NikoshBAN" panose="02000000000000000000" pitchFamily="2" charset="0"/>
                <a:cs typeface="NikoshBAN" panose="02000000000000000000" pitchFamily="2" charset="0"/>
              </a:rPr>
              <a:t>What does he need? (Active)</a:t>
            </a:r>
          </a:p>
          <a:p>
            <a:pPr algn="just"/>
            <a:r>
              <a:rPr lang="en-US" sz="2400" b="1" dirty="0">
                <a:latin typeface="NikoshBAN" panose="02000000000000000000" pitchFamily="2" charset="0"/>
                <a:cs typeface="NikoshBAN" panose="02000000000000000000" pitchFamily="2" charset="0"/>
              </a:rPr>
              <a:t>What is needed by him? (Passive)</a:t>
            </a:r>
          </a:p>
        </p:txBody>
      </p:sp>
    </p:spTree>
    <p:extLst>
      <p:ext uri="{BB962C8B-B14F-4D97-AF65-F5344CB8AC3E}">
        <p14:creationId xmlns:p14="http://schemas.microsoft.com/office/powerpoint/2010/main" val="123161787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74F74A38-9803-D019-06EF-C1A83A85ACEF}"/>
              </a:ext>
            </a:extLst>
          </p:cNvPr>
          <p:cNvSpPr txBox="1"/>
          <p:nvPr/>
        </p:nvSpPr>
        <p:spPr>
          <a:xfrm>
            <a:off x="2362200" y="317064"/>
            <a:ext cx="7867650" cy="2677656"/>
          </a:xfrm>
          <a:prstGeom prst="rect">
            <a:avLst/>
          </a:prstGeom>
          <a:noFill/>
        </p:spPr>
        <p:txBody>
          <a:bodyPr wrap="square">
            <a:spAutoFit/>
          </a:bodyPr>
          <a:lstStyle/>
          <a:p>
            <a:pPr algn="just"/>
            <a:r>
              <a:rPr lang="en-US" sz="2400" b="1" dirty="0">
                <a:solidFill>
                  <a:srgbClr val="FF0000"/>
                </a:solidFill>
                <a:latin typeface="NikoshBAN" panose="02000000000000000000" pitchFamily="2" charset="0"/>
                <a:cs typeface="NikoshBAN" panose="02000000000000000000" pitchFamily="2" charset="0"/>
              </a:rPr>
              <a:t>Rule 6:</a:t>
            </a:r>
          </a:p>
          <a:p>
            <a:pPr algn="just"/>
            <a:r>
              <a:rPr lang="en-US" sz="2400" b="1" dirty="0">
                <a:solidFill>
                  <a:srgbClr val="00B050"/>
                </a:solidFill>
                <a:latin typeface="NikoshBAN" panose="02000000000000000000" pitchFamily="2" charset="0"/>
                <a:cs typeface="NikoshBAN" panose="02000000000000000000" pitchFamily="2" charset="0"/>
              </a:rPr>
              <a:t>Active sentence </a:t>
            </a:r>
            <a:r>
              <a:rPr lang="as-IN" sz="2400" b="1" dirty="0">
                <a:solidFill>
                  <a:srgbClr val="00B050"/>
                </a:solidFill>
                <a:latin typeface="NikoshBAN" panose="02000000000000000000" pitchFamily="2" charset="0"/>
                <a:cs typeface="NikoshBAN" panose="02000000000000000000" pitchFamily="2" charset="0"/>
              </a:rPr>
              <a:t>যার নিম্নরূপ কাঠামো:</a:t>
            </a:r>
          </a:p>
          <a:p>
            <a:pPr algn="just"/>
            <a:r>
              <a:rPr lang="en-US" sz="2400" b="1" dirty="0">
                <a:solidFill>
                  <a:srgbClr val="0070C0"/>
                </a:solidFill>
                <a:latin typeface="NikoshBAN" panose="02000000000000000000" pitchFamily="2" charset="0"/>
                <a:cs typeface="NikoshBAN" panose="02000000000000000000" pitchFamily="2" charset="0"/>
              </a:rPr>
              <a:t>Subject + verb + object +present participle-</a:t>
            </a:r>
            <a:r>
              <a:rPr lang="as-IN" sz="2400" b="1" dirty="0">
                <a:solidFill>
                  <a:srgbClr val="0070C0"/>
                </a:solidFill>
                <a:latin typeface="NikoshBAN" panose="02000000000000000000" pitchFamily="2" charset="0"/>
                <a:cs typeface="NikoshBAN" panose="02000000000000000000" pitchFamily="2" charset="0"/>
              </a:rPr>
              <a:t>একে নিম্নরূপে </a:t>
            </a:r>
            <a:r>
              <a:rPr lang="en-US" sz="2400" b="1" dirty="0">
                <a:solidFill>
                  <a:srgbClr val="0070C0"/>
                </a:solidFill>
                <a:latin typeface="NikoshBAN" panose="02000000000000000000" pitchFamily="2" charset="0"/>
                <a:cs typeface="NikoshBAN" panose="02000000000000000000" pitchFamily="2" charset="0"/>
              </a:rPr>
              <a:t>passive </a:t>
            </a:r>
            <a:r>
              <a:rPr lang="as-IN" sz="2400" b="1" dirty="0">
                <a:solidFill>
                  <a:srgbClr val="0070C0"/>
                </a:solidFill>
                <a:latin typeface="NikoshBAN" panose="02000000000000000000" pitchFamily="2" charset="0"/>
                <a:cs typeface="NikoshBAN" panose="02000000000000000000" pitchFamily="2" charset="0"/>
              </a:rPr>
              <a:t>করা হয়:</a:t>
            </a:r>
          </a:p>
          <a:p>
            <a:pPr algn="just"/>
            <a:r>
              <a:rPr lang="en-US" sz="2400" b="1" dirty="0">
                <a:solidFill>
                  <a:srgbClr val="0070C0"/>
                </a:solidFill>
                <a:latin typeface="NikoshBAN" panose="02000000000000000000" pitchFamily="2" charset="0"/>
                <a:cs typeface="NikoshBAN" panose="02000000000000000000" pitchFamily="2" charset="0"/>
              </a:rPr>
              <a:t>Object-</a:t>
            </a:r>
            <a:r>
              <a:rPr lang="as-IN" sz="2400" b="1" dirty="0">
                <a:solidFill>
                  <a:srgbClr val="0070C0"/>
                </a:solidFill>
                <a:latin typeface="NikoshBAN" panose="02000000000000000000" pitchFamily="2" charset="0"/>
                <a:cs typeface="NikoshBAN" panose="02000000000000000000" pitchFamily="2" charset="0"/>
              </a:rPr>
              <a:t>এর </a:t>
            </a:r>
            <a:r>
              <a:rPr lang="en-US" sz="2400" b="1" dirty="0">
                <a:solidFill>
                  <a:srgbClr val="0070C0"/>
                </a:solidFill>
                <a:latin typeface="NikoshBAN" panose="02000000000000000000" pitchFamily="2" charset="0"/>
                <a:cs typeface="NikoshBAN" panose="02000000000000000000" pitchFamily="2" charset="0"/>
              </a:rPr>
              <a:t>subject+ Tense </a:t>
            </a:r>
            <a:r>
              <a:rPr lang="as-IN" sz="2400" b="1" dirty="0">
                <a:solidFill>
                  <a:srgbClr val="0070C0"/>
                </a:solidFill>
                <a:latin typeface="NikoshBAN" panose="02000000000000000000" pitchFamily="2" charset="0"/>
                <a:cs typeface="NikoshBAN" panose="02000000000000000000" pitchFamily="2" charset="0"/>
              </a:rPr>
              <a:t>এবং </a:t>
            </a:r>
            <a:r>
              <a:rPr lang="en-US" sz="2400" b="1" dirty="0">
                <a:solidFill>
                  <a:srgbClr val="0070C0"/>
                </a:solidFill>
                <a:latin typeface="NikoshBAN" panose="02000000000000000000" pitchFamily="2" charset="0"/>
                <a:cs typeface="NikoshBAN" panose="02000000000000000000" pitchFamily="2" charset="0"/>
              </a:rPr>
              <a:t>person-</a:t>
            </a:r>
            <a:r>
              <a:rPr lang="as-IN" sz="2400" b="1" dirty="0">
                <a:solidFill>
                  <a:srgbClr val="0070C0"/>
                </a:solidFill>
                <a:latin typeface="NikoshBAN" panose="02000000000000000000" pitchFamily="2" charset="0"/>
                <a:cs typeface="NikoshBAN" panose="02000000000000000000" pitchFamily="2" charset="0"/>
              </a:rPr>
              <a:t>অনুসারে </a:t>
            </a:r>
            <a:r>
              <a:rPr lang="en-US" sz="2400" b="1" dirty="0">
                <a:solidFill>
                  <a:srgbClr val="0070C0"/>
                </a:solidFill>
                <a:latin typeface="NikoshBAN" panose="02000000000000000000" pitchFamily="2" charset="0"/>
                <a:cs typeface="NikoshBAN" panose="02000000000000000000" pitchFamily="2" charset="0"/>
              </a:rPr>
              <a:t>Auxiliary verb + Verb-</a:t>
            </a:r>
            <a:r>
              <a:rPr lang="as-IN" sz="2400" b="1" dirty="0">
                <a:solidFill>
                  <a:srgbClr val="0070C0"/>
                </a:solidFill>
                <a:latin typeface="NikoshBAN" panose="02000000000000000000" pitchFamily="2" charset="0"/>
                <a:cs typeface="NikoshBAN" panose="02000000000000000000" pitchFamily="2" charset="0"/>
              </a:rPr>
              <a:t>এর </a:t>
            </a:r>
            <a:r>
              <a:rPr lang="en-US" sz="2400" b="1" dirty="0">
                <a:solidFill>
                  <a:srgbClr val="0070C0"/>
                </a:solidFill>
                <a:latin typeface="NikoshBAN" panose="02000000000000000000" pitchFamily="2" charset="0"/>
                <a:cs typeface="NikoshBAN" panose="02000000000000000000" pitchFamily="2" charset="0"/>
              </a:rPr>
              <a:t>past participle+ present participle-</a:t>
            </a:r>
            <a:r>
              <a:rPr lang="as-IN" sz="2400" b="1" dirty="0">
                <a:solidFill>
                  <a:srgbClr val="0070C0"/>
                </a:solidFill>
                <a:latin typeface="NikoshBAN" panose="02000000000000000000" pitchFamily="2" charset="0"/>
                <a:cs typeface="NikoshBAN" panose="02000000000000000000" pitchFamily="2" charset="0"/>
              </a:rPr>
              <a:t>যুক্ত অংশ+ </a:t>
            </a:r>
            <a:r>
              <a:rPr lang="en-US" sz="2400" b="1" dirty="0">
                <a:solidFill>
                  <a:srgbClr val="0070C0"/>
                </a:solidFill>
                <a:latin typeface="NikoshBAN" panose="02000000000000000000" pitchFamily="2" charset="0"/>
                <a:cs typeface="NikoshBAN" panose="02000000000000000000" pitchFamily="2" charset="0"/>
              </a:rPr>
              <a:t>by + subject-</a:t>
            </a:r>
            <a:r>
              <a:rPr lang="as-IN" sz="2400" b="1" dirty="0">
                <a:solidFill>
                  <a:srgbClr val="0070C0"/>
                </a:solidFill>
                <a:latin typeface="NikoshBAN" panose="02000000000000000000" pitchFamily="2" charset="0"/>
                <a:cs typeface="NikoshBAN" panose="02000000000000000000" pitchFamily="2" charset="0"/>
              </a:rPr>
              <a:t>এর </a:t>
            </a:r>
            <a:r>
              <a:rPr lang="en-US" sz="2400" b="1" dirty="0">
                <a:solidFill>
                  <a:srgbClr val="0070C0"/>
                </a:solidFill>
                <a:latin typeface="NikoshBAN" panose="02000000000000000000" pitchFamily="2" charset="0"/>
                <a:cs typeface="NikoshBAN" panose="02000000000000000000" pitchFamily="2" charset="0"/>
              </a:rPr>
              <a:t>object।</a:t>
            </a:r>
          </a:p>
        </p:txBody>
      </p:sp>
      <p:sp>
        <p:nvSpPr>
          <p:cNvPr id="11" name="TextBox 10">
            <a:extLst>
              <a:ext uri="{FF2B5EF4-FFF2-40B4-BE49-F238E27FC236}">
                <a16:creationId xmlns:a16="http://schemas.microsoft.com/office/drawing/2014/main" id="{33EC6001-A99A-FF1C-2149-B55D769E458C}"/>
              </a:ext>
            </a:extLst>
          </p:cNvPr>
          <p:cNvSpPr txBox="1"/>
          <p:nvPr/>
        </p:nvSpPr>
        <p:spPr>
          <a:xfrm>
            <a:off x="4285593" y="4919008"/>
            <a:ext cx="5772807" cy="1938992"/>
          </a:xfrm>
          <a:prstGeom prst="rect">
            <a:avLst/>
          </a:prstGeom>
          <a:noFill/>
        </p:spPr>
        <p:txBody>
          <a:bodyPr wrap="square">
            <a:spAutoFit/>
          </a:bodyPr>
          <a:lstStyle/>
          <a:p>
            <a:pPr algn="just"/>
            <a:r>
              <a:rPr lang="en-US" sz="2400" b="1" dirty="0">
                <a:latin typeface="NikoshBAN" panose="02000000000000000000" pitchFamily="2" charset="0"/>
                <a:cs typeface="NikoshBAN" panose="02000000000000000000" pitchFamily="2" charset="0"/>
              </a:rPr>
              <a:t>Example:</a:t>
            </a:r>
          </a:p>
          <a:p>
            <a:pPr algn="just"/>
            <a:r>
              <a:rPr lang="en-US" sz="2400" b="1" dirty="0">
                <a:latin typeface="NikoshBAN" panose="02000000000000000000" pitchFamily="2" charset="0"/>
                <a:cs typeface="NikoshBAN" panose="02000000000000000000" pitchFamily="2" charset="0"/>
              </a:rPr>
              <a:t>I saw him performing the dance. (Active)</a:t>
            </a:r>
          </a:p>
          <a:p>
            <a:pPr algn="just"/>
            <a:r>
              <a:rPr lang="en-US" sz="2400" b="1" dirty="0">
                <a:latin typeface="NikoshBAN" panose="02000000000000000000" pitchFamily="2" charset="0"/>
                <a:cs typeface="NikoshBAN" panose="02000000000000000000" pitchFamily="2" charset="0"/>
              </a:rPr>
              <a:t>He was seen performing the dance by me. (Passive)</a:t>
            </a:r>
          </a:p>
        </p:txBody>
      </p:sp>
      <p:sp>
        <p:nvSpPr>
          <p:cNvPr id="13" name="TextBox 12">
            <a:extLst>
              <a:ext uri="{FF2B5EF4-FFF2-40B4-BE49-F238E27FC236}">
                <a16:creationId xmlns:a16="http://schemas.microsoft.com/office/drawing/2014/main" id="{95316C69-B658-25E4-5078-59D01CE2A9DE}"/>
              </a:ext>
            </a:extLst>
          </p:cNvPr>
          <p:cNvSpPr txBox="1"/>
          <p:nvPr/>
        </p:nvSpPr>
        <p:spPr>
          <a:xfrm>
            <a:off x="2377966" y="3017202"/>
            <a:ext cx="7867650" cy="1754326"/>
          </a:xfrm>
          <a:prstGeom prst="rect">
            <a:avLst/>
          </a:prstGeom>
          <a:noFill/>
        </p:spPr>
        <p:txBody>
          <a:bodyPr wrap="square">
            <a:spAutoFit/>
          </a:bodyPr>
          <a:lstStyle/>
          <a:p>
            <a:pPr algn="just"/>
            <a:r>
              <a:rPr lang="en-US" dirty="0">
                <a:latin typeface="NikoshBAN" panose="02000000000000000000" pitchFamily="2" charset="0"/>
                <a:cs typeface="NikoshBAN" panose="02000000000000000000" pitchFamily="2" charset="0"/>
              </a:rPr>
              <a:t>The active sentence having structure like this-</a:t>
            </a:r>
          </a:p>
          <a:p>
            <a:pPr algn="just"/>
            <a:endParaRPr lang="en-US" dirty="0">
              <a:latin typeface="NikoshBAN" panose="02000000000000000000" pitchFamily="2" charset="0"/>
              <a:cs typeface="NikoshBAN" panose="02000000000000000000" pitchFamily="2" charset="0"/>
            </a:endParaRPr>
          </a:p>
          <a:p>
            <a:pPr algn="just"/>
            <a:r>
              <a:rPr lang="en-US" dirty="0">
                <a:latin typeface="NikoshBAN" panose="02000000000000000000" pitchFamily="2" charset="0"/>
                <a:cs typeface="NikoshBAN" panose="02000000000000000000" pitchFamily="2" charset="0"/>
              </a:rPr>
              <a:t>Subject + verb + object +present participle is changed into passive in the following way: Object’s subject+ Auxiliary verb according to tense and person+ Verb’s past participle+ the part having present participle+ by + subject’s object.</a:t>
            </a:r>
          </a:p>
        </p:txBody>
      </p:sp>
    </p:spTree>
    <p:extLst>
      <p:ext uri="{BB962C8B-B14F-4D97-AF65-F5344CB8AC3E}">
        <p14:creationId xmlns:p14="http://schemas.microsoft.com/office/powerpoint/2010/main" val="115550561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80405852-0F27-3588-C9AA-4C549166B1FC}"/>
              </a:ext>
            </a:extLst>
          </p:cNvPr>
          <p:cNvSpPr txBox="1"/>
          <p:nvPr/>
        </p:nvSpPr>
        <p:spPr>
          <a:xfrm>
            <a:off x="2479126" y="482228"/>
            <a:ext cx="8036473" cy="5632311"/>
          </a:xfrm>
          <a:prstGeom prst="rect">
            <a:avLst/>
          </a:prstGeom>
          <a:noFill/>
        </p:spPr>
        <p:txBody>
          <a:bodyPr wrap="square">
            <a:spAutoFit/>
          </a:bodyPr>
          <a:lstStyle/>
          <a:p>
            <a:pPr algn="just"/>
            <a:r>
              <a:rPr lang="en-US" sz="2000" b="1" dirty="0">
                <a:solidFill>
                  <a:srgbClr val="FF0000"/>
                </a:solidFill>
                <a:latin typeface="NikoshBAN" panose="02000000000000000000" pitchFamily="2" charset="0"/>
                <a:cs typeface="NikoshBAN" panose="02000000000000000000" pitchFamily="2" charset="0"/>
              </a:rPr>
              <a:t>Rule 7:</a:t>
            </a:r>
          </a:p>
          <a:p>
            <a:pPr algn="just"/>
            <a:r>
              <a:rPr lang="en-US" sz="2000" b="1" dirty="0">
                <a:solidFill>
                  <a:srgbClr val="00B050"/>
                </a:solidFill>
                <a:latin typeface="NikoshBAN" panose="02000000000000000000" pitchFamily="2" charset="0"/>
                <a:cs typeface="NikoshBAN" panose="02000000000000000000" pitchFamily="2" charset="0"/>
              </a:rPr>
              <a:t>Active voice-</a:t>
            </a:r>
            <a:r>
              <a:rPr lang="as-IN" sz="2000" b="1" dirty="0">
                <a:solidFill>
                  <a:srgbClr val="00B050"/>
                </a:solidFill>
                <a:latin typeface="NikoshBAN" panose="02000000000000000000" pitchFamily="2" charset="0"/>
                <a:cs typeface="NikoshBAN" panose="02000000000000000000" pitchFamily="2" charset="0"/>
              </a:rPr>
              <a:t>এর </a:t>
            </a:r>
            <a:r>
              <a:rPr lang="en-US" sz="2000" b="1" dirty="0">
                <a:solidFill>
                  <a:srgbClr val="00B050"/>
                </a:solidFill>
                <a:latin typeface="NikoshBAN" panose="02000000000000000000" pitchFamily="2" charset="0"/>
                <a:cs typeface="NikoshBAN" panose="02000000000000000000" pitchFamily="2" charset="0"/>
              </a:rPr>
              <a:t>double object </a:t>
            </a:r>
            <a:r>
              <a:rPr lang="as-IN" sz="2000" b="1" dirty="0">
                <a:solidFill>
                  <a:srgbClr val="00B050"/>
                </a:solidFill>
                <a:latin typeface="NikoshBAN" panose="02000000000000000000" pitchFamily="2" charset="0"/>
                <a:cs typeface="NikoshBAN" panose="02000000000000000000" pitchFamily="2" charset="0"/>
              </a:rPr>
              <a:t>থাকলে </a:t>
            </a:r>
            <a:r>
              <a:rPr lang="en-US" sz="2000" b="1" dirty="0">
                <a:solidFill>
                  <a:srgbClr val="00B050"/>
                </a:solidFill>
                <a:latin typeface="NikoshBAN" panose="02000000000000000000" pitchFamily="2" charset="0"/>
                <a:cs typeface="NikoshBAN" panose="02000000000000000000" pitchFamily="2" charset="0"/>
              </a:rPr>
              <a:t>Passive voice-</a:t>
            </a:r>
            <a:r>
              <a:rPr lang="as-IN" sz="2000" b="1" dirty="0">
                <a:solidFill>
                  <a:srgbClr val="00B050"/>
                </a:solidFill>
                <a:latin typeface="NikoshBAN" panose="02000000000000000000" pitchFamily="2" charset="0"/>
                <a:cs typeface="NikoshBAN" panose="02000000000000000000" pitchFamily="2" charset="0"/>
              </a:rPr>
              <a:t>এর কাঠামো:</a:t>
            </a:r>
          </a:p>
          <a:p>
            <a:pPr algn="just"/>
            <a:endParaRPr lang="as-IN" sz="2000" b="1" dirty="0">
              <a:latin typeface="NikoshBAN" panose="02000000000000000000" pitchFamily="2" charset="0"/>
              <a:cs typeface="NikoshBAN" panose="02000000000000000000" pitchFamily="2" charset="0"/>
            </a:endParaRPr>
          </a:p>
          <a:p>
            <a:pPr algn="just"/>
            <a:r>
              <a:rPr lang="as-IN" sz="2000" b="1" dirty="0">
                <a:solidFill>
                  <a:schemeClr val="accent2">
                    <a:lumMod val="50000"/>
                  </a:schemeClr>
                </a:solidFill>
                <a:latin typeface="NikoshBAN" panose="02000000000000000000" pitchFamily="2" charset="0"/>
                <a:cs typeface="NikoshBAN" panose="02000000000000000000" pitchFamily="2" charset="0"/>
              </a:rPr>
              <a:t>দুটি </a:t>
            </a:r>
            <a:r>
              <a:rPr lang="en-US" sz="2000" b="1" dirty="0">
                <a:solidFill>
                  <a:schemeClr val="accent2">
                    <a:lumMod val="50000"/>
                  </a:schemeClr>
                </a:solidFill>
                <a:latin typeface="NikoshBAN" panose="02000000000000000000" pitchFamily="2" charset="0"/>
                <a:cs typeface="NikoshBAN" panose="02000000000000000000" pitchFamily="2" charset="0"/>
              </a:rPr>
              <a:t>object-</a:t>
            </a:r>
            <a:r>
              <a:rPr lang="as-IN" sz="2000" b="1" dirty="0">
                <a:solidFill>
                  <a:schemeClr val="accent2">
                    <a:lumMod val="50000"/>
                  </a:schemeClr>
                </a:solidFill>
                <a:latin typeface="NikoshBAN" panose="02000000000000000000" pitchFamily="2" charset="0"/>
                <a:cs typeface="NikoshBAN" panose="02000000000000000000" pitchFamily="2" charset="0"/>
              </a:rPr>
              <a:t>এর যেকোনটি </a:t>
            </a:r>
            <a:r>
              <a:rPr lang="en-US" sz="2000" b="1" dirty="0">
                <a:solidFill>
                  <a:schemeClr val="accent2">
                    <a:lumMod val="50000"/>
                  </a:schemeClr>
                </a:solidFill>
                <a:latin typeface="NikoshBAN" panose="02000000000000000000" pitchFamily="2" charset="0"/>
                <a:cs typeface="NikoshBAN" panose="02000000000000000000" pitchFamily="2" charset="0"/>
              </a:rPr>
              <a:t>subject </a:t>
            </a:r>
            <a:r>
              <a:rPr lang="as-IN" sz="2000" b="1" dirty="0">
                <a:solidFill>
                  <a:schemeClr val="accent2">
                    <a:lumMod val="50000"/>
                  </a:schemeClr>
                </a:solidFill>
                <a:latin typeface="NikoshBAN" panose="02000000000000000000" pitchFamily="2" charset="0"/>
                <a:cs typeface="NikoshBAN" panose="02000000000000000000" pitchFamily="2" charset="0"/>
              </a:rPr>
              <a:t>হিসেবে নেয়া হয় (ব্যক্তিবাচক </a:t>
            </a:r>
            <a:r>
              <a:rPr lang="en-US" sz="2000" b="1" dirty="0">
                <a:solidFill>
                  <a:schemeClr val="accent2">
                    <a:lumMod val="50000"/>
                  </a:schemeClr>
                </a:solidFill>
                <a:latin typeface="NikoshBAN" panose="02000000000000000000" pitchFamily="2" charset="0"/>
                <a:cs typeface="NikoshBAN" panose="02000000000000000000" pitchFamily="2" charset="0"/>
              </a:rPr>
              <a:t>object-</a:t>
            </a:r>
            <a:r>
              <a:rPr lang="as-IN" sz="2000" b="1" dirty="0">
                <a:solidFill>
                  <a:schemeClr val="accent2">
                    <a:lumMod val="50000"/>
                  </a:schemeClr>
                </a:solidFill>
                <a:latin typeface="NikoshBAN" panose="02000000000000000000" pitchFamily="2" charset="0"/>
                <a:cs typeface="NikoshBAN" panose="02000000000000000000" pitchFamily="2" charset="0"/>
              </a:rPr>
              <a:t>টি পরিবর্তন করা ভাল) +</a:t>
            </a:r>
            <a:r>
              <a:rPr lang="en-US" sz="2000" b="1" dirty="0">
                <a:solidFill>
                  <a:schemeClr val="accent2">
                    <a:lumMod val="50000"/>
                  </a:schemeClr>
                </a:solidFill>
                <a:latin typeface="NikoshBAN" panose="02000000000000000000" pitchFamily="2" charset="0"/>
                <a:cs typeface="NikoshBAN" panose="02000000000000000000" pitchFamily="2" charset="0"/>
              </a:rPr>
              <a:t>Tense </a:t>
            </a:r>
            <a:r>
              <a:rPr lang="as-IN" sz="2000" b="1" dirty="0">
                <a:solidFill>
                  <a:schemeClr val="accent2">
                    <a:lumMod val="50000"/>
                  </a:schemeClr>
                </a:solidFill>
                <a:latin typeface="NikoshBAN" panose="02000000000000000000" pitchFamily="2" charset="0"/>
                <a:cs typeface="NikoshBAN" panose="02000000000000000000" pitchFamily="2" charset="0"/>
              </a:rPr>
              <a:t>এবং </a:t>
            </a:r>
            <a:r>
              <a:rPr lang="en-US" sz="2000" b="1" dirty="0">
                <a:solidFill>
                  <a:schemeClr val="accent2">
                    <a:lumMod val="50000"/>
                  </a:schemeClr>
                </a:solidFill>
                <a:latin typeface="NikoshBAN" panose="02000000000000000000" pitchFamily="2" charset="0"/>
                <a:cs typeface="NikoshBAN" panose="02000000000000000000" pitchFamily="2" charset="0"/>
              </a:rPr>
              <a:t>person-</a:t>
            </a:r>
            <a:r>
              <a:rPr lang="as-IN" sz="2000" b="1" dirty="0">
                <a:solidFill>
                  <a:schemeClr val="accent2">
                    <a:lumMod val="50000"/>
                  </a:schemeClr>
                </a:solidFill>
                <a:latin typeface="NikoshBAN" panose="02000000000000000000" pitchFamily="2" charset="0"/>
                <a:cs typeface="NikoshBAN" panose="02000000000000000000" pitchFamily="2" charset="0"/>
              </a:rPr>
              <a:t>অনুসারে </a:t>
            </a:r>
            <a:r>
              <a:rPr lang="en-US" sz="2000" b="1" dirty="0">
                <a:solidFill>
                  <a:schemeClr val="accent2">
                    <a:lumMod val="50000"/>
                  </a:schemeClr>
                </a:solidFill>
                <a:latin typeface="NikoshBAN" panose="02000000000000000000" pitchFamily="2" charset="0"/>
                <a:cs typeface="NikoshBAN" panose="02000000000000000000" pitchFamily="2" charset="0"/>
              </a:rPr>
              <a:t>Auxiliary verb +Verb-</a:t>
            </a:r>
            <a:r>
              <a:rPr lang="as-IN" sz="2000" b="1" dirty="0">
                <a:solidFill>
                  <a:schemeClr val="accent2">
                    <a:lumMod val="50000"/>
                  </a:schemeClr>
                </a:solidFill>
                <a:latin typeface="NikoshBAN" panose="02000000000000000000" pitchFamily="2" charset="0"/>
                <a:cs typeface="NikoshBAN" panose="02000000000000000000" pitchFamily="2" charset="0"/>
              </a:rPr>
              <a:t>এর </a:t>
            </a:r>
            <a:r>
              <a:rPr lang="en-US" sz="2000" b="1" dirty="0">
                <a:solidFill>
                  <a:schemeClr val="accent2">
                    <a:lumMod val="50000"/>
                  </a:schemeClr>
                </a:solidFill>
                <a:latin typeface="NikoshBAN" panose="02000000000000000000" pitchFamily="2" charset="0"/>
                <a:cs typeface="NikoshBAN" panose="02000000000000000000" pitchFamily="2" charset="0"/>
              </a:rPr>
              <a:t>past participle+ </a:t>
            </a:r>
            <a:r>
              <a:rPr lang="as-IN" sz="2000" b="1" dirty="0">
                <a:solidFill>
                  <a:schemeClr val="accent2">
                    <a:lumMod val="50000"/>
                  </a:schemeClr>
                </a:solidFill>
                <a:latin typeface="NikoshBAN" panose="02000000000000000000" pitchFamily="2" charset="0"/>
                <a:cs typeface="NikoshBAN" panose="02000000000000000000" pitchFamily="2" charset="0"/>
              </a:rPr>
              <a:t>অন্য </a:t>
            </a:r>
            <a:r>
              <a:rPr lang="en-US" sz="2000" b="1" dirty="0">
                <a:solidFill>
                  <a:schemeClr val="accent2">
                    <a:lumMod val="50000"/>
                  </a:schemeClr>
                </a:solidFill>
                <a:latin typeface="NikoshBAN" panose="02000000000000000000" pitchFamily="2" charset="0"/>
                <a:cs typeface="NikoshBAN" panose="02000000000000000000" pitchFamily="2" charset="0"/>
              </a:rPr>
              <a:t>object+ by+ active voice-</a:t>
            </a:r>
            <a:r>
              <a:rPr lang="as-IN" sz="2000" b="1" dirty="0">
                <a:solidFill>
                  <a:schemeClr val="accent2">
                    <a:lumMod val="50000"/>
                  </a:schemeClr>
                </a:solidFill>
                <a:latin typeface="NikoshBAN" panose="02000000000000000000" pitchFamily="2" charset="0"/>
                <a:cs typeface="NikoshBAN" panose="02000000000000000000" pitchFamily="2" charset="0"/>
              </a:rPr>
              <a:t>এর </a:t>
            </a:r>
            <a:r>
              <a:rPr lang="en-US" sz="2000" b="1" dirty="0">
                <a:solidFill>
                  <a:schemeClr val="accent2">
                    <a:lumMod val="50000"/>
                  </a:schemeClr>
                </a:solidFill>
                <a:latin typeface="NikoshBAN" panose="02000000000000000000" pitchFamily="2" charset="0"/>
                <a:cs typeface="NikoshBAN" panose="02000000000000000000" pitchFamily="2" charset="0"/>
              </a:rPr>
              <a:t>subject-</a:t>
            </a:r>
            <a:r>
              <a:rPr lang="as-IN" sz="2000" b="1" dirty="0">
                <a:solidFill>
                  <a:schemeClr val="accent2">
                    <a:lumMod val="50000"/>
                  </a:schemeClr>
                </a:solidFill>
                <a:latin typeface="NikoshBAN" panose="02000000000000000000" pitchFamily="2" charset="0"/>
                <a:cs typeface="NikoshBAN" panose="02000000000000000000" pitchFamily="2" charset="0"/>
              </a:rPr>
              <a:t>টি </a:t>
            </a:r>
            <a:r>
              <a:rPr lang="en-US" sz="2000" b="1" dirty="0">
                <a:solidFill>
                  <a:schemeClr val="accent2">
                    <a:lumMod val="50000"/>
                  </a:schemeClr>
                </a:solidFill>
                <a:latin typeface="NikoshBAN" panose="02000000000000000000" pitchFamily="2" charset="0"/>
                <a:cs typeface="NikoshBAN" panose="02000000000000000000" pitchFamily="2" charset="0"/>
              </a:rPr>
              <a:t>object </a:t>
            </a:r>
            <a:r>
              <a:rPr lang="as-IN" sz="2000" b="1" dirty="0">
                <a:solidFill>
                  <a:schemeClr val="accent2">
                    <a:lumMod val="50000"/>
                  </a:schemeClr>
                </a:solidFill>
                <a:latin typeface="NikoshBAN" panose="02000000000000000000" pitchFamily="2" charset="0"/>
                <a:cs typeface="NikoshBAN" panose="02000000000000000000" pitchFamily="2" charset="0"/>
              </a:rPr>
              <a:t>হিসেবে লেখা হয়।</a:t>
            </a:r>
          </a:p>
          <a:p>
            <a:pPr algn="just"/>
            <a:r>
              <a:rPr lang="en-US" sz="2000" b="1" dirty="0">
                <a:solidFill>
                  <a:schemeClr val="accent2">
                    <a:lumMod val="50000"/>
                  </a:schemeClr>
                </a:solidFill>
                <a:latin typeface="NikoshBAN" panose="02000000000000000000" pitchFamily="2" charset="0"/>
                <a:cs typeface="NikoshBAN" panose="02000000000000000000" pitchFamily="2" charset="0"/>
              </a:rPr>
              <a:t>Passive voice’s structure in case of Active voice having double object-</a:t>
            </a:r>
          </a:p>
          <a:p>
            <a:pPr algn="just"/>
            <a:endParaRPr lang="en-US" sz="2000" b="1" dirty="0">
              <a:latin typeface="NikoshBAN" panose="02000000000000000000" pitchFamily="2" charset="0"/>
              <a:cs typeface="NikoshBAN" panose="02000000000000000000" pitchFamily="2" charset="0"/>
            </a:endParaRPr>
          </a:p>
          <a:p>
            <a:pPr algn="just"/>
            <a:r>
              <a:rPr lang="en-US" sz="2000" b="1" dirty="0">
                <a:latin typeface="NikoshBAN" panose="02000000000000000000" pitchFamily="2" charset="0"/>
                <a:cs typeface="NikoshBAN" panose="02000000000000000000" pitchFamily="2" charset="0"/>
              </a:rPr>
              <a:t>Anyone of the two object is taken as the subject (Changing the personal object is better) + Verb’s past participle+ Auxiliary verb according to tense and person+ the other object+ by+ active voice’s subject is written as the object.</a:t>
            </a:r>
          </a:p>
          <a:p>
            <a:pPr algn="just"/>
            <a:endParaRPr lang="en-US" sz="2000" b="1" dirty="0">
              <a:latin typeface="NikoshBAN" panose="02000000000000000000" pitchFamily="2" charset="0"/>
              <a:cs typeface="NikoshBAN" panose="02000000000000000000" pitchFamily="2" charset="0"/>
            </a:endParaRPr>
          </a:p>
          <a:p>
            <a:pPr algn="just"/>
            <a:r>
              <a:rPr lang="en-US" sz="2000" b="1" dirty="0">
                <a:latin typeface="NikoshBAN" panose="02000000000000000000" pitchFamily="2" charset="0"/>
                <a:cs typeface="NikoshBAN" panose="02000000000000000000" pitchFamily="2" charset="0"/>
              </a:rPr>
              <a:t>Example:</a:t>
            </a:r>
          </a:p>
          <a:p>
            <a:pPr algn="just"/>
            <a:r>
              <a:rPr lang="en-US" sz="2000" b="1" dirty="0">
                <a:latin typeface="NikoshBAN" panose="02000000000000000000" pitchFamily="2" charset="0"/>
                <a:cs typeface="NikoshBAN" panose="02000000000000000000" pitchFamily="2" charset="0"/>
              </a:rPr>
              <a:t>I gave her a dress. (Active)</a:t>
            </a:r>
          </a:p>
          <a:p>
            <a:pPr algn="just"/>
            <a:r>
              <a:rPr lang="en-US" sz="2000" b="1" dirty="0">
                <a:latin typeface="NikoshBAN" panose="02000000000000000000" pitchFamily="2" charset="0"/>
                <a:cs typeface="NikoshBAN" panose="02000000000000000000" pitchFamily="2" charset="0"/>
              </a:rPr>
              <a:t>She was given a dress by me. (Passive)</a:t>
            </a:r>
          </a:p>
        </p:txBody>
      </p:sp>
    </p:spTree>
    <p:extLst>
      <p:ext uri="{BB962C8B-B14F-4D97-AF65-F5344CB8AC3E}">
        <p14:creationId xmlns:p14="http://schemas.microsoft.com/office/powerpoint/2010/main" val="380082874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003EC039-D34C-9D09-DDCD-9E63ABA033FE}"/>
              </a:ext>
            </a:extLst>
          </p:cNvPr>
          <p:cNvSpPr txBox="1"/>
          <p:nvPr/>
        </p:nvSpPr>
        <p:spPr>
          <a:xfrm>
            <a:off x="2242643" y="797510"/>
            <a:ext cx="8036473" cy="5262979"/>
          </a:xfrm>
          <a:prstGeom prst="rect">
            <a:avLst/>
          </a:prstGeom>
          <a:noFill/>
        </p:spPr>
        <p:txBody>
          <a:bodyPr wrap="square">
            <a:spAutoFit/>
          </a:bodyPr>
          <a:lstStyle/>
          <a:p>
            <a:pPr algn="just"/>
            <a:r>
              <a:rPr lang="en-US" sz="2400" b="1" dirty="0">
                <a:solidFill>
                  <a:srgbClr val="C00000"/>
                </a:solidFill>
                <a:latin typeface="NikoshBAN" panose="02000000000000000000" pitchFamily="2" charset="0"/>
                <a:cs typeface="NikoshBAN" panose="02000000000000000000" pitchFamily="2" charset="0"/>
              </a:rPr>
              <a:t>Rule 8:</a:t>
            </a:r>
          </a:p>
          <a:p>
            <a:pPr algn="just"/>
            <a:r>
              <a:rPr lang="en-US" sz="2400" b="1" dirty="0">
                <a:solidFill>
                  <a:schemeClr val="accent5">
                    <a:lumMod val="50000"/>
                  </a:schemeClr>
                </a:solidFill>
                <a:latin typeface="NikoshBAN" panose="02000000000000000000" pitchFamily="2" charset="0"/>
                <a:cs typeface="NikoshBAN" panose="02000000000000000000" pitchFamily="2" charset="0"/>
              </a:rPr>
              <a:t>Complex </a:t>
            </a:r>
            <a:r>
              <a:rPr lang="en-US" sz="2400" b="1" dirty="0" err="1">
                <a:solidFill>
                  <a:schemeClr val="accent5">
                    <a:lumMod val="50000"/>
                  </a:schemeClr>
                </a:solidFill>
                <a:latin typeface="NikoshBAN" panose="02000000000000000000" pitchFamily="2" charset="0"/>
                <a:cs typeface="NikoshBAN" panose="02000000000000000000" pitchFamily="2" charset="0"/>
              </a:rPr>
              <a:t>এবং</a:t>
            </a:r>
            <a:r>
              <a:rPr lang="en-US" sz="2400" b="1" dirty="0">
                <a:solidFill>
                  <a:schemeClr val="accent5">
                    <a:lumMod val="50000"/>
                  </a:schemeClr>
                </a:solidFill>
                <a:latin typeface="NikoshBAN" panose="02000000000000000000" pitchFamily="2" charset="0"/>
                <a:cs typeface="NikoshBAN" panose="02000000000000000000" pitchFamily="2" charset="0"/>
              </a:rPr>
              <a:t> compound sentence-</a:t>
            </a:r>
            <a:r>
              <a:rPr lang="en-US" sz="2400" b="1" dirty="0" err="1">
                <a:solidFill>
                  <a:schemeClr val="accent5">
                    <a:lumMod val="50000"/>
                  </a:schemeClr>
                </a:solidFill>
                <a:latin typeface="NikoshBAN" panose="02000000000000000000" pitchFamily="2" charset="0"/>
                <a:cs typeface="NikoshBAN" panose="02000000000000000000" pitchFamily="2" charset="0"/>
              </a:rPr>
              <a:t>যুক্ত</a:t>
            </a:r>
            <a:r>
              <a:rPr lang="en-US" sz="2400" b="1" dirty="0">
                <a:solidFill>
                  <a:schemeClr val="accent5">
                    <a:lumMod val="50000"/>
                  </a:schemeClr>
                </a:solidFill>
                <a:latin typeface="NikoshBAN" panose="02000000000000000000" pitchFamily="2" charset="0"/>
                <a:cs typeface="NikoshBAN" panose="02000000000000000000" pitchFamily="2" charset="0"/>
              </a:rPr>
              <a:t> Active voice-</a:t>
            </a:r>
            <a:r>
              <a:rPr lang="en-US" sz="2400" b="1" dirty="0" err="1">
                <a:solidFill>
                  <a:schemeClr val="accent5">
                    <a:lumMod val="50000"/>
                  </a:schemeClr>
                </a:solidFill>
                <a:latin typeface="NikoshBAN" panose="02000000000000000000" pitchFamily="2" charset="0"/>
                <a:cs typeface="NikoshBAN" panose="02000000000000000000" pitchFamily="2" charset="0"/>
              </a:rPr>
              <a:t>কে</a:t>
            </a:r>
            <a:r>
              <a:rPr lang="en-US" sz="2400" b="1" dirty="0">
                <a:solidFill>
                  <a:schemeClr val="accent5">
                    <a:lumMod val="50000"/>
                  </a:schemeClr>
                </a:solidFill>
                <a:latin typeface="NikoshBAN" panose="02000000000000000000" pitchFamily="2" charset="0"/>
                <a:cs typeface="NikoshBAN" panose="02000000000000000000" pitchFamily="2" charset="0"/>
              </a:rPr>
              <a:t> passive-এ </a:t>
            </a:r>
            <a:r>
              <a:rPr lang="en-US" sz="2400" b="1" dirty="0" err="1">
                <a:solidFill>
                  <a:schemeClr val="accent5">
                    <a:lumMod val="50000"/>
                  </a:schemeClr>
                </a:solidFill>
                <a:latin typeface="NikoshBAN" panose="02000000000000000000" pitchFamily="2" charset="0"/>
                <a:cs typeface="NikoshBAN" panose="02000000000000000000" pitchFamily="2" charset="0"/>
              </a:rPr>
              <a:t>পরিণত</a:t>
            </a:r>
            <a:r>
              <a:rPr lang="en-US" sz="2400" b="1" dirty="0">
                <a:solidFill>
                  <a:schemeClr val="accent5">
                    <a:lumMod val="50000"/>
                  </a:schemeClr>
                </a:solidFill>
                <a:latin typeface="NikoshBAN" panose="02000000000000000000" pitchFamily="2" charset="0"/>
                <a:cs typeface="NikoshBAN" panose="02000000000000000000" pitchFamily="2" charset="0"/>
              </a:rPr>
              <a:t> </a:t>
            </a:r>
            <a:r>
              <a:rPr lang="en-US" sz="2400" b="1" dirty="0" err="1">
                <a:solidFill>
                  <a:schemeClr val="accent5">
                    <a:lumMod val="50000"/>
                  </a:schemeClr>
                </a:solidFill>
                <a:latin typeface="NikoshBAN" panose="02000000000000000000" pitchFamily="2" charset="0"/>
                <a:cs typeface="NikoshBAN" panose="02000000000000000000" pitchFamily="2" charset="0"/>
              </a:rPr>
              <a:t>করার</a:t>
            </a:r>
            <a:r>
              <a:rPr lang="en-US" sz="2400" b="1" dirty="0">
                <a:solidFill>
                  <a:schemeClr val="accent5">
                    <a:lumMod val="50000"/>
                  </a:schemeClr>
                </a:solidFill>
                <a:latin typeface="NikoshBAN" panose="02000000000000000000" pitchFamily="2" charset="0"/>
                <a:cs typeface="NikoshBAN" panose="02000000000000000000" pitchFamily="2" charset="0"/>
              </a:rPr>
              <a:t> </a:t>
            </a:r>
            <a:r>
              <a:rPr lang="en-US" sz="2400" b="1" dirty="0" err="1">
                <a:solidFill>
                  <a:schemeClr val="accent5">
                    <a:lumMod val="50000"/>
                  </a:schemeClr>
                </a:solidFill>
                <a:latin typeface="NikoshBAN" panose="02000000000000000000" pitchFamily="2" charset="0"/>
                <a:cs typeface="NikoshBAN" panose="02000000000000000000" pitchFamily="2" charset="0"/>
              </a:rPr>
              <a:t>সময়</a:t>
            </a:r>
            <a:r>
              <a:rPr lang="en-US" sz="2400" b="1" dirty="0">
                <a:solidFill>
                  <a:schemeClr val="accent5">
                    <a:lumMod val="50000"/>
                  </a:schemeClr>
                </a:solidFill>
                <a:latin typeface="NikoshBAN" panose="02000000000000000000" pitchFamily="2" charset="0"/>
                <a:cs typeface="NikoshBAN" panose="02000000000000000000" pitchFamily="2" charset="0"/>
              </a:rPr>
              <a:t> </a:t>
            </a:r>
            <a:r>
              <a:rPr lang="en-US" sz="2400" b="1" dirty="0" err="1">
                <a:solidFill>
                  <a:schemeClr val="accent5">
                    <a:lumMod val="50000"/>
                  </a:schemeClr>
                </a:solidFill>
                <a:latin typeface="NikoshBAN" panose="02000000000000000000" pitchFamily="2" charset="0"/>
                <a:cs typeface="NikoshBAN" panose="02000000000000000000" pitchFamily="2" charset="0"/>
              </a:rPr>
              <a:t>উভয়</a:t>
            </a:r>
            <a:r>
              <a:rPr lang="en-US" sz="2400" b="1" dirty="0">
                <a:solidFill>
                  <a:schemeClr val="accent5">
                    <a:lumMod val="50000"/>
                  </a:schemeClr>
                </a:solidFill>
                <a:latin typeface="NikoshBAN" panose="02000000000000000000" pitchFamily="2" charset="0"/>
                <a:cs typeface="NikoshBAN" panose="02000000000000000000" pitchFamily="2" charset="0"/>
              </a:rPr>
              <a:t> clause-</a:t>
            </a:r>
            <a:r>
              <a:rPr lang="en-US" sz="2400" b="1" dirty="0" err="1">
                <a:solidFill>
                  <a:schemeClr val="accent5">
                    <a:lumMod val="50000"/>
                  </a:schemeClr>
                </a:solidFill>
                <a:latin typeface="NikoshBAN" panose="02000000000000000000" pitchFamily="2" charset="0"/>
                <a:cs typeface="NikoshBAN" panose="02000000000000000000" pitchFamily="2" charset="0"/>
              </a:rPr>
              <a:t>এর</a:t>
            </a:r>
            <a:r>
              <a:rPr lang="en-US" sz="2400" b="1" dirty="0">
                <a:solidFill>
                  <a:schemeClr val="accent5">
                    <a:lumMod val="50000"/>
                  </a:schemeClr>
                </a:solidFill>
                <a:latin typeface="NikoshBAN" panose="02000000000000000000" pitchFamily="2" charset="0"/>
                <a:cs typeface="NikoshBAN" panose="02000000000000000000" pitchFamily="2" charset="0"/>
              </a:rPr>
              <a:t> voice </a:t>
            </a:r>
            <a:r>
              <a:rPr lang="en-US" sz="2400" b="1" dirty="0" err="1">
                <a:solidFill>
                  <a:schemeClr val="accent5">
                    <a:lumMod val="50000"/>
                  </a:schemeClr>
                </a:solidFill>
                <a:latin typeface="NikoshBAN" panose="02000000000000000000" pitchFamily="2" charset="0"/>
                <a:cs typeface="NikoshBAN" panose="02000000000000000000" pitchFamily="2" charset="0"/>
              </a:rPr>
              <a:t>পরিবর্তন</a:t>
            </a:r>
            <a:r>
              <a:rPr lang="en-US" sz="2400" b="1" dirty="0">
                <a:solidFill>
                  <a:schemeClr val="accent5">
                    <a:lumMod val="50000"/>
                  </a:schemeClr>
                </a:solidFill>
                <a:latin typeface="NikoshBAN" panose="02000000000000000000" pitchFamily="2" charset="0"/>
                <a:cs typeface="NikoshBAN" panose="02000000000000000000" pitchFamily="2" charset="0"/>
              </a:rPr>
              <a:t> </a:t>
            </a:r>
            <a:r>
              <a:rPr lang="en-US" sz="2400" b="1" dirty="0" err="1">
                <a:solidFill>
                  <a:schemeClr val="accent5">
                    <a:lumMod val="50000"/>
                  </a:schemeClr>
                </a:solidFill>
                <a:latin typeface="NikoshBAN" panose="02000000000000000000" pitchFamily="2" charset="0"/>
                <a:cs typeface="NikoshBAN" panose="02000000000000000000" pitchFamily="2" charset="0"/>
              </a:rPr>
              <a:t>করা</a:t>
            </a:r>
            <a:r>
              <a:rPr lang="en-US" sz="2400" b="1" dirty="0">
                <a:solidFill>
                  <a:schemeClr val="accent5">
                    <a:lumMod val="50000"/>
                  </a:schemeClr>
                </a:solidFill>
                <a:latin typeface="NikoshBAN" panose="02000000000000000000" pitchFamily="2" charset="0"/>
                <a:cs typeface="NikoshBAN" panose="02000000000000000000" pitchFamily="2" charset="0"/>
              </a:rPr>
              <a:t> </a:t>
            </a:r>
            <a:r>
              <a:rPr lang="en-US" sz="2400" b="1" dirty="0" err="1">
                <a:solidFill>
                  <a:schemeClr val="accent5">
                    <a:lumMod val="50000"/>
                  </a:schemeClr>
                </a:solidFill>
                <a:latin typeface="NikoshBAN" panose="02000000000000000000" pitchFamily="2" charset="0"/>
                <a:cs typeface="NikoshBAN" panose="02000000000000000000" pitchFamily="2" charset="0"/>
              </a:rPr>
              <a:t>হয়</a:t>
            </a:r>
            <a:r>
              <a:rPr lang="en-US" sz="2400" b="1" dirty="0">
                <a:solidFill>
                  <a:schemeClr val="accent5">
                    <a:lumMod val="50000"/>
                  </a:schemeClr>
                </a:solidFill>
                <a:latin typeface="NikoshBAN" panose="02000000000000000000" pitchFamily="2" charset="0"/>
                <a:cs typeface="NikoshBAN" panose="02000000000000000000" pitchFamily="2" charset="0"/>
              </a:rPr>
              <a:t>।</a:t>
            </a:r>
          </a:p>
          <a:p>
            <a:pPr algn="just"/>
            <a:endParaRPr lang="en-US" sz="2400" b="1" dirty="0">
              <a:latin typeface="NikoshBAN" panose="02000000000000000000" pitchFamily="2" charset="0"/>
              <a:cs typeface="NikoshBAN" panose="02000000000000000000" pitchFamily="2" charset="0"/>
            </a:endParaRPr>
          </a:p>
          <a:p>
            <a:pPr algn="just"/>
            <a:r>
              <a:rPr lang="en-US" sz="2400" b="1" dirty="0">
                <a:latin typeface="NikoshBAN" panose="02000000000000000000" pitchFamily="2" charset="0"/>
                <a:cs typeface="NikoshBAN" panose="02000000000000000000" pitchFamily="2" charset="0"/>
              </a:rPr>
              <a:t>In case of transforming active voice with the complex and compound sentence, into passive, the voices of both clauses are changed.</a:t>
            </a:r>
          </a:p>
          <a:p>
            <a:pPr algn="just"/>
            <a:endParaRPr lang="en-US" sz="2400" b="1" dirty="0">
              <a:latin typeface="NikoshBAN" panose="02000000000000000000" pitchFamily="2" charset="0"/>
              <a:cs typeface="NikoshBAN" panose="02000000000000000000" pitchFamily="2" charset="0"/>
            </a:endParaRPr>
          </a:p>
          <a:p>
            <a:pPr algn="just"/>
            <a:r>
              <a:rPr lang="en-US" sz="2400" b="1" dirty="0">
                <a:latin typeface="NikoshBAN" panose="02000000000000000000" pitchFamily="2" charset="0"/>
                <a:cs typeface="NikoshBAN" panose="02000000000000000000" pitchFamily="2" charset="0"/>
              </a:rPr>
              <a:t>Example:</a:t>
            </a:r>
          </a:p>
          <a:p>
            <a:pPr algn="just"/>
            <a:endParaRPr lang="en-US" sz="2400" b="1" dirty="0">
              <a:latin typeface="NikoshBAN" panose="02000000000000000000" pitchFamily="2" charset="0"/>
              <a:cs typeface="NikoshBAN" panose="02000000000000000000" pitchFamily="2" charset="0"/>
            </a:endParaRPr>
          </a:p>
          <a:p>
            <a:pPr algn="just"/>
            <a:r>
              <a:rPr lang="en-US" sz="2400" b="1" dirty="0">
                <a:latin typeface="NikoshBAN" panose="02000000000000000000" pitchFamily="2" charset="0"/>
                <a:cs typeface="NikoshBAN" panose="02000000000000000000" pitchFamily="2" charset="0"/>
              </a:rPr>
              <a:t>I know that he sang the song. (Active)</a:t>
            </a:r>
          </a:p>
          <a:p>
            <a:pPr algn="just"/>
            <a:r>
              <a:rPr lang="en-US" sz="2400" b="1" dirty="0">
                <a:latin typeface="NikoshBAN" panose="02000000000000000000" pitchFamily="2" charset="0"/>
                <a:cs typeface="NikoshBAN" panose="02000000000000000000" pitchFamily="2" charset="0"/>
              </a:rPr>
              <a:t>It is known to me that the song was sung by him. (Passive)</a:t>
            </a:r>
          </a:p>
        </p:txBody>
      </p:sp>
    </p:spTree>
    <p:extLst>
      <p:ext uri="{BB962C8B-B14F-4D97-AF65-F5344CB8AC3E}">
        <p14:creationId xmlns:p14="http://schemas.microsoft.com/office/powerpoint/2010/main" val="112772266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CE883472-593E-6599-8D10-061FD2737E2F}"/>
              </a:ext>
            </a:extLst>
          </p:cNvPr>
          <p:cNvSpPr txBox="1"/>
          <p:nvPr/>
        </p:nvSpPr>
        <p:spPr>
          <a:xfrm>
            <a:off x="1991053" y="801941"/>
            <a:ext cx="8209893" cy="4893647"/>
          </a:xfrm>
          <a:prstGeom prst="rect">
            <a:avLst/>
          </a:prstGeom>
          <a:noFill/>
        </p:spPr>
        <p:txBody>
          <a:bodyPr wrap="square">
            <a:spAutoFit/>
          </a:bodyPr>
          <a:lstStyle/>
          <a:p>
            <a:pPr algn="just"/>
            <a:r>
              <a:rPr lang="en-US" sz="2400" b="1" dirty="0">
                <a:solidFill>
                  <a:srgbClr val="FF0000"/>
                </a:solidFill>
                <a:latin typeface="NikoshBAN" panose="02000000000000000000" pitchFamily="2" charset="0"/>
                <a:cs typeface="NikoshBAN" panose="02000000000000000000" pitchFamily="2" charset="0"/>
              </a:rPr>
              <a:t>Note:</a:t>
            </a:r>
          </a:p>
          <a:p>
            <a:pPr algn="just"/>
            <a:endParaRPr lang="en-US" sz="2400" b="1" dirty="0">
              <a:latin typeface="NikoshBAN" panose="02000000000000000000" pitchFamily="2" charset="0"/>
              <a:cs typeface="NikoshBAN" panose="02000000000000000000" pitchFamily="2" charset="0"/>
            </a:endParaRPr>
          </a:p>
          <a:p>
            <a:pPr algn="just"/>
            <a:r>
              <a:rPr lang="en-US" sz="2400" b="1" dirty="0">
                <a:solidFill>
                  <a:srgbClr val="00B0F0"/>
                </a:solidFill>
                <a:latin typeface="NikoshBAN" panose="02000000000000000000" pitchFamily="2" charset="0"/>
                <a:cs typeface="NikoshBAN" panose="02000000000000000000" pitchFamily="2" charset="0"/>
              </a:rPr>
              <a:t>Active voice </a:t>
            </a:r>
            <a:r>
              <a:rPr lang="en-US" sz="2400" b="1" dirty="0" err="1">
                <a:solidFill>
                  <a:srgbClr val="00B0F0"/>
                </a:solidFill>
                <a:latin typeface="NikoshBAN" panose="02000000000000000000" pitchFamily="2" charset="0"/>
                <a:cs typeface="NikoshBAN" panose="02000000000000000000" pitchFamily="2" charset="0"/>
              </a:rPr>
              <a:t>যদি</a:t>
            </a:r>
            <a:r>
              <a:rPr lang="en-US" sz="2400" b="1" dirty="0">
                <a:solidFill>
                  <a:srgbClr val="00B0F0"/>
                </a:solidFill>
                <a:latin typeface="NikoshBAN" panose="02000000000000000000" pitchFamily="2" charset="0"/>
                <a:cs typeface="NikoshBAN" panose="02000000000000000000" pitchFamily="2" charset="0"/>
              </a:rPr>
              <a:t> “People say” </a:t>
            </a:r>
            <a:r>
              <a:rPr lang="en-US" sz="2400" b="1" dirty="0" err="1">
                <a:solidFill>
                  <a:srgbClr val="00B0F0"/>
                </a:solidFill>
                <a:latin typeface="NikoshBAN" panose="02000000000000000000" pitchFamily="2" charset="0"/>
                <a:cs typeface="NikoshBAN" panose="02000000000000000000" pitchFamily="2" charset="0"/>
              </a:rPr>
              <a:t>দিয়ে</a:t>
            </a:r>
            <a:r>
              <a:rPr lang="en-US" sz="2400" b="1" dirty="0">
                <a:solidFill>
                  <a:srgbClr val="00B0F0"/>
                </a:solidFill>
                <a:latin typeface="NikoshBAN" panose="02000000000000000000" pitchFamily="2" charset="0"/>
                <a:cs typeface="NikoshBAN" panose="02000000000000000000" pitchFamily="2" charset="0"/>
              </a:rPr>
              <a:t> </a:t>
            </a:r>
            <a:r>
              <a:rPr lang="en-US" sz="2400" b="1" dirty="0" err="1">
                <a:solidFill>
                  <a:srgbClr val="00B0F0"/>
                </a:solidFill>
                <a:latin typeface="NikoshBAN" panose="02000000000000000000" pitchFamily="2" charset="0"/>
                <a:cs typeface="NikoshBAN" panose="02000000000000000000" pitchFamily="2" charset="0"/>
              </a:rPr>
              <a:t>শুরু</a:t>
            </a:r>
            <a:r>
              <a:rPr lang="en-US" sz="2400" b="1" dirty="0">
                <a:solidFill>
                  <a:srgbClr val="00B0F0"/>
                </a:solidFill>
                <a:latin typeface="NikoshBAN" panose="02000000000000000000" pitchFamily="2" charset="0"/>
                <a:cs typeface="NikoshBAN" panose="02000000000000000000" pitchFamily="2" charset="0"/>
              </a:rPr>
              <a:t> </a:t>
            </a:r>
            <a:r>
              <a:rPr lang="en-US" sz="2400" b="1" dirty="0" err="1">
                <a:solidFill>
                  <a:srgbClr val="00B0F0"/>
                </a:solidFill>
                <a:latin typeface="NikoshBAN" panose="02000000000000000000" pitchFamily="2" charset="0"/>
                <a:cs typeface="NikoshBAN" panose="02000000000000000000" pitchFamily="2" charset="0"/>
              </a:rPr>
              <a:t>হয়</a:t>
            </a:r>
            <a:r>
              <a:rPr lang="en-US" sz="2400" b="1" dirty="0">
                <a:solidFill>
                  <a:srgbClr val="00B0F0"/>
                </a:solidFill>
                <a:latin typeface="NikoshBAN" panose="02000000000000000000" pitchFamily="2" charset="0"/>
                <a:cs typeface="NikoshBAN" panose="02000000000000000000" pitchFamily="2" charset="0"/>
              </a:rPr>
              <a:t>, </a:t>
            </a:r>
            <a:r>
              <a:rPr lang="en-US" sz="2400" b="1" dirty="0" err="1">
                <a:solidFill>
                  <a:srgbClr val="00B0F0"/>
                </a:solidFill>
                <a:latin typeface="NikoshBAN" panose="02000000000000000000" pitchFamily="2" charset="0"/>
                <a:cs typeface="NikoshBAN" panose="02000000000000000000" pitchFamily="2" charset="0"/>
              </a:rPr>
              <a:t>তবে</a:t>
            </a:r>
            <a:r>
              <a:rPr lang="en-US" sz="2400" b="1" dirty="0">
                <a:solidFill>
                  <a:srgbClr val="00B0F0"/>
                </a:solidFill>
                <a:latin typeface="NikoshBAN" panose="02000000000000000000" pitchFamily="2" charset="0"/>
                <a:cs typeface="NikoshBAN" panose="02000000000000000000" pitchFamily="2" charset="0"/>
              </a:rPr>
              <a:t> </a:t>
            </a:r>
            <a:r>
              <a:rPr lang="en-US" sz="2400" b="1" dirty="0" err="1">
                <a:solidFill>
                  <a:srgbClr val="00B0F0"/>
                </a:solidFill>
                <a:latin typeface="NikoshBAN" panose="02000000000000000000" pitchFamily="2" charset="0"/>
                <a:cs typeface="NikoshBAN" panose="02000000000000000000" pitchFamily="2" charset="0"/>
              </a:rPr>
              <a:t>একে</a:t>
            </a:r>
            <a:r>
              <a:rPr lang="en-US" sz="2400" b="1" dirty="0">
                <a:solidFill>
                  <a:srgbClr val="00B0F0"/>
                </a:solidFill>
                <a:latin typeface="NikoshBAN" panose="02000000000000000000" pitchFamily="2" charset="0"/>
                <a:cs typeface="NikoshBAN" panose="02000000000000000000" pitchFamily="2" charset="0"/>
              </a:rPr>
              <a:t> passive </a:t>
            </a:r>
            <a:r>
              <a:rPr lang="en-US" sz="2400" b="1" dirty="0" err="1">
                <a:solidFill>
                  <a:srgbClr val="00B0F0"/>
                </a:solidFill>
                <a:latin typeface="NikoshBAN" panose="02000000000000000000" pitchFamily="2" charset="0"/>
                <a:cs typeface="NikoshBAN" panose="02000000000000000000" pitchFamily="2" charset="0"/>
              </a:rPr>
              <a:t>করতে</a:t>
            </a:r>
            <a:r>
              <a:rPr lang="en-US" sz="2400" b="1" dirty="0">
                <a:solidFill>
                  <a:srgbClr val="00B0F0"/>
                </a:solidFill>
                <a:latin typeface="NikoshBAN" panose="02000000000000000000" pitchFamily="2" charset="0"/>
                <a:cs typeface="NikoshBAN" panose="02000000000000000000" pitchFamily="2" charset="0"/>
              </a:rPr>
              <a:t> </a:t>
            </a:r>
            <a:r>
              <a:rPr lang="en-US" sz="2400" b="1" dirty="0" err="1">
                <a:solidFill>
                  <a:srgbClr val="00B0F0"/>
                </a:solidFill>
                <a:latin typeface="NikoshBAN" panose="02000000000000000000" pitchFamily="2" charset="0"/>
                <a:cs typeface="NikoshBAN" panose="02000000000000000000" pitchFamily="2" charset="0"/>
              </a:rPr>
              <a:t>হলে</a:t>
            </a:r>
            <a:r>
              <a:rPr lang="en-US" sz="2400" b="1" dirty="0">
                <a:solidFill>
                  <a:srgbClr val="00B0F0"/>
                </a:solidFill>
                <a:latin typeface="NikoshBAN" panose="02000000000000000000" pitchFamily="2" charset="0"/>
                <a:cs typeface="NikoshBAN" panose="02000000000000000000" pitchFamily="2" charset="0"/>
              </a:rPr>
              <a:t>, </a:t>
            </a:r>
            <a:r>
              <a:rPr lang="en-US" sz="2400" b="1" dirty="0" err="1">
                <a:solidFill>
                  <a:srgbClr val="00B0F0"/>
                </a:solidFill>
                <a:latin typeface="NikoshBAN" panose="02000000000000000000" pitchFamily="2" charset="0"/>
                <a:cs typeface="NikoshBAN" panose="02000000000000000000" pitchFamily="2" charset="0"/>
              </a:rPr>
              <a:t>এর</a:t>
            </a:r>
            <a:r>
              <a:rPr lang="en-US" sz="2400" b="1" dirty="0">
                <a:solidFill>
                  <a:srgbClr val="00B0F0"/>
                </a:solidFill>
                <a:latin typeface="NikoshBAN" panose="02000000000000000000" pitchFamily="2" charset="0"/>
                <a:cs typeface="NikoshBAN" panose="02000000000000000000" pitchFamily="2" charset="0"/>
              </a:rPr>
              <a:t> </a:t>
            </a:r>
            <a:r>
              <a:rPr lang="en-US" sz="2400" b="1" dirty="0" err="1">
                <a:solidFill>
                  <a:srgbClr val="00B0F0"/>
                </a:solidFill>
                <a:latin typeface="NikoshBAN" panose="02000000000000000000" pitchFamily="2" charset="0"/>
                <a:cs typeface="NikoshBAN" panose="02000000000000000000" pitchFamily="2" charset="0"/>
              </a:rPr>
              <a:t>শুরুতে</a:t>
            </a:r>
            <a:r>
              <a:rPr lang="en-US" sz="2400" b="1" dirty="0">
                <a:solidFill>
                  <a:srgbClr val="00B0F0"/>
                </a:solidFill>
                <a:latin typeface="NikoshBAN" panose="02000000000000000000" pitchFamily="2" charset="0"/>
                <a:cs typeface="NikoshBAN" panose="02000000000000000000" pitchFamily="2" charset="0"/>
              </a:rPr>
              <a:t> “It is said that” </a:t>
            </a:r>
            <a:r>
              <a:rPr lang="en-US" sz="2400" b="1" dirty="0" err="1">
                <a:solidFill>
                  <a:srgbClr val="00B0F0"/>
                </a:solidFill>
                <a:latin typeface="NikoshBAN" panose="02000000000000000000" pitchFamily="2" charset="0"/>
                <a:cs typeface="NikoshBAN" panose="02000000000000000000" pitchFamily="2" charset="0"/>
              </a:rPr>
              <a:t>ব্যবহৃত</a:t>
            </a:r>
            <a:r>
              <a:rPr lang="en-US" sz="2400" b="1" dirty="0">
                <a:solidFill>
                  <a:srgbClr val="00B0F0"/>
                </a:solidFill>
                <a:latin typeface="NikoshBAN" panose="02000000000000000000" pitchFamily="2" charset="0"/>
                <a:cs typeface="NikoshBAN" panose="02000000000000000000" pitchFamily="2" charset="0"/>
              </a:rPr>
              <a:t> </a:t>
            </a:r>
            <a:r>
              <a:rPr lang="en-US" sz="2400" b="1" dirty="0" err="1">
                <a:solidFill>
                  <a:srgbClr val="00B0F0"/>
                </a:solidFill>
                <a:latin typeface="NikoshBAN" panose="02000000000000000000" pitchFamily="2" charset="0"/>
                <a:cs typeface="NikoshBAN" panose="02000000000000000000" pitchFamily="2" charset="0"/>
              </a:rPr>
              <a:t>হয়</a:t>
            </a:r>
            <a:r>
              <a:rPr lang="en-US" sz="2400" b="1" dirty="0">
                <a:solidFill>
                  <a:srgbClr val="00B0F0"/>
                </a:solidFill>
                <a:latin typeface="NikoshBAN" panose="02000000000000000000" pitchFamily="2" charset="0"/>
                <a:cs typeface="NikoshBAN" panose="02000000000000000000" pitchFamily="2" charset="0"/>
              </a:rPr>
              <a:t>।</a:t>
            </a:r>
          </a:p>
          <a:p>
            <a:pPr algn="just"/>
            <a:endParaRPr lang="en-US" sz="2400" b="1" dirty="0">
              <a:latin typeface="NikoshBAN" panose="02000000000000000000" pitchFamily="2" charset="0"/>
              <a:cs typeface="NikoshBAN" panose="02000000000000000000" pitchFamily="2" charset="0"/>
            </a:endParaRPr>
          </a:p>
          <a:p>
            <a:pPr algn="just"/>
            <a:r>
              <a:rPr lang="en-US" sz="2400" b="1" dirty="0">
                <a:latin typeface="NikoshBAN" panose="02000000000000000000" pitchFamily="2" charset="0"/>
                <a:cs typeface="NikoshBAN" panose="02000000000000000000" pitchFamily="2" charset="0"/>
              </a:rPr>
              <a:t>If the active voice is started with “People say” while transforming it into passive “It is said that” is used in the beginning.</a:t>
            </a:r>
          </a:p>
          <a:p>
            <a:pPr algn="just"/>
            <a:endParaRPr lang="en-US" sz="2400" b="1" dirty="0">
              <a:latin typeface="NikoshBAN" panose="02000000000000000000" pitchFamily="2" charset="0"/>
              <a:cs typeface="NikoshBAN" panose="02000000000000000000" pitchFamily="2" charset="0"/>
            </a:endParaRPr>
          </a:p>
          <a:p>
            <a:pPr algn="just"/>
            <a:r>
              <a:rPr lang="en-US" sz="2400" b="1" dirty="0">
                <a:latin typeface="NikoshBAN" panose="02000000000000000000" pitchFamily="2" charset="0"/>
                <a:cs typeface="NikoshBAN" panose="02000000000000000000" pitchFamily="2" charset="0"/>
              </a:rPr>
              <a:t>Example:</a:t>
            </a:r>
          </a:p>
          <a:p>
            <a:pPr algn="just"/>
            <a:endParaRPr lang="en-US" sz="2400" b="1" dirty="0">
              <a:latin typeface="NikoshBAN" panose="02000000000000000000" pitchFamily="2" charset="0"/>
              <a:cs typeface="NikoshBAN" panose="02000000000000000000" pitchFamily="2" charset="0"/>
            </a:endParaRPr>
          </a:p>
          <a:p>
            <a:pPr algn="just"/>
            <a:r>
              <a:rPr lang="en-US" sz="2400" b="1" dirty="0">
                <a:latin typeface="NikoshBAN" panose="02000000000000000000" pitchFamily="2" charset="0"/>
                <a:cs typeface="NikoshBAN" panose="02000000000000000000" pitchFamily="2" charset="0"/>
              </a:rPr>
              <a:t>People say that Dhaka is the city of mosques. (Active)</a:t>
            </a:r>
          </a:p>
          <a:p>
            <a:pPr algn="just"/>
            <a:r>
              <a:rPr lang="en-US" sz="2400" b="1" dirty="0">
                <a:latin typeface="NikoshBAN" panose="02000000000000000000" pitchFamily="2" charset="0"/>
                <a:cs typeface="NikoshBAN" panose="02000000000000000000" pitchFamily="2" charset="0"/>
              </a:rPr>
              <a:t>It is said that Dhaka is the city of mosques. (Passive)</a:t>
            </a:r>
          </a:p>
        </p:txBody>
      </p:sp>
    </p:spTree>
    <p:extLst>
      <p:ext uri="{BB962C8B-B14F-4D97-AF65-F5344CB8AC3E}">
        <p14:creationId xmlns:p14="http://schemas.microsoft.com/office/powerpoint/2010/main" val="298504617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42186FAB-34E3-7B62-5520-70CFEE321AA3}"/>
              </a:ext>
            </a:extLst>
          </p:cNvPr>
          <p:cNvSpPr txBox="1"/>
          <p:nvPr/>
        </p:nvSpPr>
        <p:spPr>
          <a:xfrm>
            <a:off x="2179586" y="307623"/>
            <a:ext cx="8320252" cy="6001643"/>
          </a:xfrm>
          <a:prstGeom prst="rect">
            <a:avLst/>
          </a:prstGeom>
          <a:noFill/>
        </p:spPr>
        <p:txBody>
          <a:bodyPr wrap="square">
            <a:spAutoFit/>
          </a:bodyPr>
          <a:lstStyle/>
          <a:p>
            <a:pPr algn="just"/>
            <a:r>
              <a:rPr lang="en-US" sz="2400" b="1" dirty="0">
                <a:solidFill>
                  <a:srgbClr val="FF0000"/>
                </a:solidFill>
                <a:latin typeface="NikoshBAN" panose="02000000000000000000" pitchFamily="2" charset="0"/>
                <a:cs typeface="NikoshBAN" panose="02000000000000000000" pitchFamily="2" charset="0"/>
              </a:rPr>
              <a:t>Rule 9:</a:t>
            </a:r>
          </a:p>
          <a:p>
            <a:pPr algn="just"/>
            <a:r>
              <a:rPr lang="as-IN" sz="2400" b="1" dirty="0">
                <a:solidFill>
                  <a:srgbClr val="002060"/>
                </a:solidFill>
                <a:latin typeface="NikoshBAN" panose="02000000000000000000" pitchFamily="2" charset="0"/>
                <a:cs typeface="NikoshBAN" panose="02000000000000000000" pitchFamily="2" charset="0"/>
              </a:rPr>
              <a:t>সাধারণত: </a:t>
            </a:r>
            <a:r>
              <a:rPr lang="en-US" sz="2400" b="1" dirty="0">
                <a:solidFill>
                  <a:srgbClr val="002060"/>
                </a:solidFill>
                <a:latin typeface="NikoshBAN" panose="02000000000000000000" pitchFamily="2" charset="0"/>
                <a:cs typeface="NikoshBAN" panose="02000000000000000000" pitchFamily="2" charset="0"/>
              </a:rPr>
              <a:t>intransitive verb-</a:t>
            </a:r>
            <a:r>
              <a:rPr lang="as-IN" sz="2400" b="1" dirty="0">
                <a:solidFill>
                  <a:srgbClr val="002060"/>
                </a:solidFill>
                <a:latin typeface="NikoshBAN" panose="02000000000000000000" pitchFamily="2" charset="0"/>
                <a:cs typeface="NikoshBAN" panose="02000000000000000000" pitchFamily="2" charset="0"/>
              </a:rPr>
              <a:t>এর </a:t>
            </a:r>
            <a:r>
              <a:rPr lang="en-US" sz="2400" b="1" dirty="0">
                <a:solidFill>
                  <a:srgbClr val="002060"/>
                </a:solidFill>
                <a:latin typeface="NikoshBAN" panose="02000000000000000000" pitchFamily="2" charset="0"/>
                <a:cs typeface="NikoshBAN" panose="02000000000000000000" pitchFamily="2" charset="0"/>
              </a:rPr>
              <a:t>passive voice </a:t>
            </a:r>
            <a:r>
              <a:rPr lang="as-IN" sz="2400" b="1" dirty="0">
                <a:solidFill>
                  <a:srgbClr val="002060"/>
                </a:solidFill>
                <a:latin typeface="NikoshBAN" panose="02000000000000000000" pitchFamily="2" charset="0"/>
                <a:cs typeface="NikoshBAN" panose="02000000000000000000" pitchFamily="2" charset="0"/>
              </a:rPr>
              <a:t>হয় না। কিন্তু যদি </a:t>
            </a:r>
            <a:r>
              <a:rPr lang="en-US" sz="2400" b="1" dirty="0">
                <a:solidFill>
                  <a:srgbClr val="002060"/>
                </a:solidFill>
                <a:latin typeface="NikoshBAN" panose="02000000000000000000" pitchFamily="2" charset="0"/>
                <a:cs typeface="NikoshBAN" panose="02000000000000000000" pitchFamily="2" charset="0"/>
              </a:rPr>
              <a:t>intransitive verb-</a:t>
            </a:r>
            <a:r>
              <a:rPr lang="as-IN" sz="2400" b="1" dirty="0">
                <a:solidFill>
                  <a:srgbClr val="002060"/>
                </a:solidFill>
                <a:latin typeface="NikoshBAN" panose="02000000000000000000" pitchFamily="2" charset="0"/>
                <a:cs typeface="NikoshBAN" panose="02000000000000000000" pitchFamily="2" charset="0"/>
              </a:rPr>
              <a:t>এর পরে </a:t>
            </a:r>
            <a:r>
              <a:rPr lang="en-US" sz="2400" b="1" dirty="0">
                <a:solidFill>
                  <a:srgbClr val="002060"/>
                </a:solidFill>
                <a:latin typeface="NikoshBAN" panose="02000000000000000000" pitchFamily="2" charset="0"/>
                <a:cs typeface="NikoshBAN" panose="02000000000000000000" pitchFamily="2" charset="0"/>
              </a:rPr>
              <a:t>preposition </a:t>
            </a:r>
            <a:r>
              <a:rPr lang="as-IN" sz="2400" b="1" dirty="0">
                <a:solidFill>
                  <a:srgbClr val="002060"/>
                </a:solidFill>
                <a:latin typeface="NikoshBAN" panose="02000000000000000000" pitchFamily="2" charset="0"/>
                <a:cs typeface="NikoshBAN" panose="02000000000000000000" pitchFamily="2" charset="0"/>
              </a:rPr>
              <a:t>যুক্ত হয়ে একটি </a:t>
            </a:r>
            <a:r>
              <a:rPr lang="en-US" sz="2400" b="1" dirty="0">
                <a:solidFill>
                  <a:srgbClr val="002060"/>
                </a:solidFill>
                <a:latin typeface="NikoshBAN" panose="02000000000000000000" pitchFamily="2" charset="0"/>
                <a:cs typeface="NikoshBAN" panose="02000000000000000000" pitchFamily="2" charset="0"/>
              </a:rPr>
              <a:t>group verb </a:t>
            </a:r>
            <a:r>
              <a:rPr lang="as-IN" sz="2400" b="1" dirty="0">
                <a:solidFill>
                  <a:srgbClr val="002060"/>
                </a:solidFill>
                <a:latin typeface="NikoshBAN" panose="02000000000000000000" pitchFamily="2" charset="0"/>
                <a:cs typeface="NikoshBAN" panose="02000000000000000000" pitchFamily="2" charset="0"/>
              </a:rPr>
              <a:t>তৈরী করে এবং এটি </a:t>
            </a:r>
            <a:r>
              <a:rPr lang="en-US" sz="2400" b="1" dirty="0">
                <a:solidFill>
                  <a:srgbClr val="002060"/>
                </a:solidFill>
                <a:latin typeface="NikoshBAN" panose="02000000000000000000" pitchFamily="2" charset="0"/>
                <a:cs typeface="NikoshBAN" panose="02000000000000000000" pitchFamily="2" charset="0"/>
              </a:rPr>
              <a:t>intransitive verb </a:t>
            </a:r>
            <a:r>
              <a:rPr lang="as-IN" sz="2400" b="1" dirty="0">
                <a:solidFill>
                  <a:srgbClr val="002060"/>
                </a:solidFill>
                <a:latin typeface="NikoshBAN" panose="02000000000000000000" pitchFamily="2" charset="0"/>
                <a:cs typeface="NikoshBAN" panose="02000000000000000000" pitchFamily="2" charset="0"/>
              </a:rPr>
              <a:t>হিসেবে ব্যবহৃত হয়, তবে </a:t>
            </a:r>
            <a:r>
              <a:rPr lang="en-US" sz="2400" b="1" dirty="0">
                <a:solidFill>
                  <a:srgbClr val="002060"/>
                </a:solidFill>
                <a:latin typeface="NikoshBAN" panose="02000000000000000000" pitchFamily="2" charset="0"/>
                <a:cs typeface="NikoshBAN" panose="02000000000000000000" pitchFamily="2" charset="0"/>
              </a:rPr>
              <a:t>passive </a:t>
            </a:r>
            <a:r>
              <a:rPr lang="as-IN" sz="2400" b="1" dirty="0">
                <a:solidFill>
                  <a:srgbClr val="002060"/>
                </a:solidFill>
                <a:latin typeface="NikoshBAN" panose="02000000000000000000" pitchFamily="2" charset="0"/>
                <a:cs typeface="NikoshBAN" panose="02000000000000000000" pitchFamily="2" charset="0"/>
              </a:rPr>
              <a:t>রূপের </a:t>
            </a:r>
            <a:r>
              <a:rPr lang="en-US" sz="2400" b="1" dirty="0">
                <a:solidFill>
                  <a:srgbClr val="002060"/>
                </a:solidFill>
                <a:latin typeface="NikoshBAN" panose="02000000000000000000" pitchFamily="2" charset="0"/>
                <a:cs typeface="NikoshBAN" panose="02000000000000000000" pitchFamily="2" charset="0"/>
              </a:rPr>
              <a:t>structure </a:t>
            </a:r>
            <a:r>
              <a:rPr lang="as-IN" sz="2400" b="1" dirty="0">
                <a:solidFill>
                  <a:srgbClr val="002060"/>
                </a:solidFill>
                <a:latin typeface="NikoshBAN" panose="02000000000000000000" pitchFamily="2" charset="0"/>
                <a:cs typeface="NikoshBAN" panose="02000000000000000000" pitchFamily="2" charset="0"/>
              </a:rPr>
              <a:t>হবে-</a:t>
            </a:r>
          </a:p>
          <a:p>
            <a:pPr algn="just"/>
            <a:r>
              <a:rPr lang="en-US" sz="2400" b="1" dirty="0">
                <a:solidFill>
                  <a:srgbClr val="FF0000"/>
                </a:solidFill>
                <a:latin typeface="NikoshBAN" panose="02000000000000000000" pitchFamily="2" charset="0"/>
                <a:cs typeface="NikoshBAN" panose="02000000000000000000" pitchFamily="2" charset="0"/>
              </a:rPr>
              <a:t>Object </a:t>
            </a:r>
            <a:r>
              <a:rPr lang="as-IN" sz="2400" b="1" dirty="0">
                <a:solidFill>
                  <a:srgbClr val="FF0000"/>
                </a:solidFill>
                <a:latin typeface="NikoshBAN" panose="02000000000000000000" pitchFamily="2" charset="0"/>
                <a:cs typeface="NikoshBAN" panose="02000000000000000000" pitchFamily="2" charset="0"/>
              </a:rPr>
              <a:t>হবে </a:t>
            </a:r>
            <a:r>
              <a:rPr lang="en-US" sz="2400" b="1" dirty="0">
                <a:solidFill>
                  <a:srgbClr val="FF0000"/>
                </a:solidFill>
                <a:latin typeface="NikoshBAN" panose="02000000000000000000" pitchFamily="2" charset="0"/>
                <a:cs typeface="NikoshBAN" panose="02000000000000000000" pitchFamily="2" charset="0"/>
              </a:rPr>
              <a:t>subject+ Tense </a:t>
            </a:r>
            <a:r>
              <a:rPr lang="as-IN" sz="2400" b="1" dirty="0">
                <a:solidFill>
                  <a:srgbClr val="FF0000"/>
                </a:solidFill>
                <a:latin typeface="NikoshBAN" panose="02000000000000000000" pitchFamily="2" charset="0"/>
                <a:cs typeface="NikoshBAN" panose="02000000000000000000" pitchFamily="2" charset="0"/>
              </a:rPr>
              <a:t>অনুসারে </a:t>
            </a:r>
            <a:r>
              <a:rPr lang="en-US" sz="2400" b="1" dirty="0">
                <a:solidFill>
                  <a:srgbClr val="FF0000"/>
                </a:solidFill>
                <a:latin typeface="NikoshBAN" panose="02000000000000000000" pitchFamily="2" charset="0"/>
                <a:cs typeface="NikoshBAN" panose="02000000000000000000" pitchFamily="2" charset="0"/>
              </a:rPr>
              <a:t>Auxiliary verb + Verb-</a:t>
            </a:r>
            <a:r>
              <a:rPr lang="as-IN" sz="2400" b="1" dirty="0">
                <a:solidFill>
                  <a:srgbClr val="FF0000"/>
                </a:solidFill>
                <a:latin typeface="NikoshBAN" panose="02000000000000000000" pitchFamily="2" charset="0"/>
                <a:cs typeface="NikoshBAN" panose="02000000000000000000" pitchFamily="2" charset="0"/>
              </a:rPr>
              <a:t>এর </a:t>
            </a:r>
            <a:r>
              <a:rPr lang="en-US" sz="2400" b="1" dirty="0">
                <a:solidFill>
                  <a:srgbClr val="FF0000"/>
                </a:solidFill>
                <a:latin typeface="NikoshBAN" panose="02000000000000000000" pitchFamily="2" charset="0"/>
                <a:cs typeface="NikoshBAN" panose="02000000000000000000" pitchFamily="2" charset="0"/>
              </a:rPr>
              <a:t>past participle+ </a:t>
            </a:r>
            <a:r>
              <a:rPr lang="as-IN" sz="2400" b="1" dirty="0">
                <a:solidFill>
                  <a:srgbClr val="FF0000"/>
                </a:solidFill>
                <a:latin typeface="NikoshBAN" panose="02000000000000000000" pitchFamily="2" charset="0"/>
                <a:cs typeface="NikoshBAN" panose="02000000000000000000" pitchFamily="2" charset="0"/>
              </a:rPr>
              <a:t>প্রদত্ত </a:t>
            </a:r>
            <a:r>
              <a:rPr lang="en-US" sz="2400" b="1" dirty="0">
                <a:solidFill>
                  <a:srgbClr val="FF0000"/>
                </a:solidFill>
                <a:latin typeface="NikoshBAN" panose="02000000000000000000" pitchFamily="2" charset="0"/>
                <a:cs typeface="NikoshBAN" panose="02000000000000000000" pitchFamily="2" charset="0"/>
              </a:rPr>
              <a:t>preposition+ by+ subject-</a:t>
            </a:r>
            <a:r>
              <a:rPr lang="as-IN" sz="2400" b="1" dirty="0">
                <a:solidFill>
                  <a:srgbClr val="FF0000"/>
                </a:solidFill>
                <a:latin typeface="NikoshBAN" panose="02000000000000000000" pitchFamily="2" charset="0"/>
                <a:cs typeface="NikoshBAN" panose="02000000000000000000" pitchFamily="2" charset="0"/>
              </a:rPr>
              <a:t>এর </a:t>
            </a:r>
            <a:r>
              <a:rPr lang="en-US" sz="2400" b="1" dirty="0">
                <a:solidFill>
                  <a:srgbClr val="FF0000"/>
                </a:solidFill>
                <a:latin typeface="NikoshBAN" panose="02000000000000000000" pitchFamily="2" charset="0"/>
                <a:cs typeface="NikoshBAN" panose="02000000000000000000" pitchFamily="2" charset="0"/>
              </a:rPr>
              <a:t>object।</a:t>
            </a:r>
          </a:p>
          <a:p>
            <a:pPr algn="just"/>
            <a:r>
              <a:rPr lang="en-US" sz="2400" b="1" dirty="0">
                <a:latin typeface="NikoshBAN" panose="02000000000000000000" pitchFamily="2" charset="0"/>
                <a:cs typeface="NikoshBAN" panose="02000000000000000000" pitchFamily="2" charset="0"/>
              </a:rPr>
              <a:t>Generally, the intransitive verb doesn’t have any passive voice. But if preposition is added after the intransitive verb it creates a group verb, and it is used as an intransitive verb then the structure of the passive form will be-</a:t>
            </a:r>
          </a:p>
          <a:p>
            <a:pPr algn="just"/>
            <a:r>
              <a:rPr lang="en-US" sz="2400" b="1" dirty="0">
                <a:solidFill>
                  <a:srgbClr val="00B050"/>
                </a:solidFill>
                <a:latin typeface="NikoshBAN" panose="02000000000000000000" pitchFamily="2" charset="0"/>
                <a:cs typeface="NikoshBAN" panose="02000000000000000000" pitchFamily="2" charset="0"/>
              </a:rPr>
              <a:t>Object will be subject+ Auxiliary verb according to Tense+ Verb’s past participle+ given preposition+ by+ subject’s object.</a:t>
            </a:r>
          </a:p>
        </p:txBody>
      </p:sp>
    </p:spTree>
    <p:extLst>
      <p:ext uri="{BB962C8B-B14F-4D97-AF65-F5344CB8AC3E}">
        <p14:creationId xmlns:p14="http://schemas.microsoft.com/office/powerpoint/2010/main" val="404309083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6466EFF5-20BD-5A8C-7574-9296925D349A}"/>
              </a:ext>
            </a:extLst>
          </p:cNvPr>
          <p:cNvSpPr txBox="1"/>
          <p:nvPr/>
        </p:nvSpPr>
        <p:spPr>
          <a:xfrm>
            <a:off x="2762905" y="94596"/>
            <a:ext cx="7358555" cy="1015663"/>
          </a:xfrm>
          <a:prstGeom prst="rect">
            <a:avLst/>
          </a:prstGeom>
          <a:noFill/>
        </p:spPr>
        <p:txBody>
          <a:bodyPr wrap="square">
            <a:spAutoFit/>
          </a:bodyPr>
          <a:lstStyle/>
          <a:p>
            <a:pPr algn="just"/>
            <a:r>
              <a:rPr lang="en-US" sz="2000" b="1" dirty="0">
                <a:solidFill>
                  <a:srgbClr val="FF0000"/>
                </a:solidFill>
                <a:latin typeface="NikoshBAN" panose="02000000000000000000" pitchFamily="2" charset="0"/>
                <a:cs typeface="NikoshBAN" panose="02000000000000000000" pitchFamily="2" charset="0"/>
              </a:rPr>
              <a:t>Example of  Rule 9</a:t>
            </a:r>
          </a:p>
          <a:p>
            <a:pPr algn="just"/>
            <a:r>
              <a:rPr lang="en-US" sz="2000" b="1" dirty="0">
                <a:latin typeface="NikoshBAN" panose="02000000000000000000" pitchFamily="2" charset="0"/>
                <a:cs typeface="NikoshBAN" panose="02000000000000000000" pitchFamily="2" charset="0"/>
              </a:rPr>
              <a:t>The boy took care of the parrots. (Active)</a:t>
            </a:r>
          </a:p>
          <a:p>
            <a:pPr algn="just"/>
            <a:r>
              <a:rPr lang="en-US" sz="2000" b="1" dirty="0">
                <a:latin typeface="NikoshBAN" panose="02000000000000000000" pitchFamily="2" charset="0"/>
                <a:cs typeface="NikoshBAN" panose="02000000000000000000" pitchFamily="2" charset="0"/>
              </a:rPr>
              <a:t>The parrots were taken care of by the boy. (Passive)</a:t>
            </a:r>
          </a:p>
        </p:txBody>
      </p:sp>
      <p:sp>
        <p:nvSpPr>
          <p:cNvPr id="9" name="TextBox 8">
            <a:extLst>
              <a:ext uri="{FF2B5EF4-FFF2-40B4-BE49-F238E27FC236}">
                <a16:creationId xmlns:a16="http://schemas.microsoft.com/office/drawing/2014/main" id="{7CFE8356-0BB9-1D34-AB71-7729650CADAF}"/>
              </a:ext>
            </a:extLst>
          </p:cNvPr>
          <p:cNvSpPr txBox="1"/>
          <p:nvPr/>
        </p:nvSpPr>
        <p:spPr>
          <a:xfrm>
            <a:off x="1927991" y="1348943"/>
            <a:ext cx="8336017" cy="5693866"/>
          </a:xfrm>
          <a:prstGeom prst="rect">
            <a:avLst/>
          </a:prstGeom>
          <a:noFill/>
        </p:spPr>
        <p:txBody>
          <a:bodyPr wrap="square">
            <a:spAutoFit/>
          </a:bodyPr>
          <a:lstStyle/>
          <a:p>
            <a:pPr algn="just"/>
            <a:r>
              <a:rPr lang="en-US" sz="2400" b="1" dirty="0">
                <a:solidFill>
                  <a:srgbClr val="FF0000"/>
                </a:solidFill>
                <a:latin typeface="NikoshBAN" panose="02000000000000000000" pitchFamily="2" charset="0"/>
                <a:cs typeface="NikoshBAN" panose="02000000000000000000" pitchFamily="2" charset="0"/>
              </a:rPr>
              <a:t>Rule 10:</a:t>
            </a:r>
          </a:p>
          <a:p>
            <a:pPr algn="just"/>
            <a:r>
              <a:rPr lang="en-US" sz="2000" b="1" dirty="0">
                <a:solidFill>
                  <a:srgbClr val="00B0F0"/>
                </a:solidFill>
                <a:latin typeface="NikoshBAN" panose="02000000000000000000" pitchFamily="2" charset="0"/>
                <a:cs typeface="NikoshBAN" panose="02000000000000000000" pitchFamily="2" charset="0"/>
              </a:rPr>
              <a:t>Active voice-এ Reflexive objective </a:t>
            </a:r>
            <a:r>
              <a:rPr lang="en-US" sz="2000" b="1" dirty="0" err="1">
                <a:solidFill>
                  <a:srgbClr val="00B0F0"/>
                </a:solidFill>
                <a:latin typeface="NikoshBAN" panose="02000000000000000000" pitchFamily="2" charset="0"/>
                <a:cs typeface="NikoshBAN" panose="02000000000000000000" pitchFamily="2" charset="0"/>
              </a:rPr>
              <a:t>যেমন</a:t>
            </a:r>
            <a:r>
              <a:rPr lang="en-US" sz="2000" b="1" dirty="0">
                <a:solidFill>
                  <a:srgbClr val="00B0F0"/>
                </a:solidFill>
                <a:latin typeface="NikoshBAN" panose="02000000000000000000" pitchFamily="2" charset="0"/>
                <a:cs typeface="NikoshBAN" panose="02000000000000000000" pitchFamily="2" charset="0"/>
              </a:rPr>
              <a:t>: myself, yourself, himself, herself, yourselves, ourselves, themselves, </a:t>
            </a:r>
            <a:r>
              <a:rPr lang="en-US" sz="2000" b="1" dirty="0" err="1">
                <a:solidFill>
                  <a:srgbClr val="00B0F0"/>
                </a:solidFill>
                <a:latin typeface="NikoshBAN" panose="02000000000000000000" pitchFamily="2" charset="0"/>
                <a:cs typeface="NikoshBAN" panose="02000000000000000000" pitchFamily="2" charset="0"/>
              </a:rPr>
              <a:t>প্রভৃতি</a:t>
            </a:r>
            <a:r>
              <a:rPr lang="en-US" sz="2000" b="1" dirty="0">
                <a:solidFill>
                  <a:srgbClr val="00B0F0"/>
                </a:solidFill>
                <a:latin typeface="NikoshBAN" panose="02000000000000000000" pitchFamily="2" charset="0"/>
                <a:cs typeface="NikoshBAN" panose="02000000000000000000" pitchFamily="2" charset="0"/>
              </a:rPr>
              <a:t> </a:t>
            </a:r>
            <a:r>
              <a:rPr lang="en-US" sz="2000" b="1" dirty="0" err="1">
                <a:solidFill>
                  <a:srgbClr val="00B0F0"/>
                </a:solidFill>
                <a:latin typeface="NikoshBAN" panose="02000000000000000000" pitchFamily="2" charset="0"/>
                <a:cs typeface="NikoshBAN" panose="02000000000000000000" pitchFamily="2" charset="0"/>
              </a:rPr>
              <a:t>থাকলে</a:t>
            </a:r>
            <a:r>
              <a:rPr lang="en-US" sz="2000" b="1" dirty="0">
                <a:solidFill>
                  <a:srgbClr val="00B0F0"/>
                </a:solidFill>
                <a:latin typeface="NikoshBAN" panose="02000000000000000000" pitchFamily="2" charset="0"/>
                <a:cs typeface="NikoshBAN" panose="02000000000000000000" pitchFamily="2" charset="0"/>
              </a:rPr>
              <a:t> Passive-</a:t>
            </a:r>
            <a:r>
              <a:rPr lang="en-US" sz="2000" b="1" dirty="0" err="1">
                <a:solidFill>
                  <a:srgbClr val="00B0F0"/>
                </a:solidFill>
                <a:latin typeface="NikoshBAN" panose="02000000000000000000" pitchFamily="2" charset="0"/>
                <a:cs typeface="NikoshBAN" panose="02000000000000000000" pitchFamily="2" charset="0"/>
              </a:rPr>
              <a:t>এর</a:t>
            </a:r>
            <a:r>
              <a:rPr lang="en-US" sz="2000" b="1" dirty="0">
                <a:solidFill>
                  <a:srgbClr val="00B0F0"/>
                </a:solidFill>
                <a:latin typeface="NikoshBAN" panose="02000000000000000000" pitchFamily="2" charset="0"/>
                <a:cs typeface="NikoshBAN" panose="02000000000000000000" pitchFamily="2" charset="0"/>
              </a:rPr>
              <a:t> </a:t>
            </a:r>
            <a:r>
              <a:rPr lang="en-US" sz="2000" b="1" dirty="0" err="1">
                <a:solidFill>
                  <a:srgbClr val="00B0F0"/>
                </a:solidFill>
                <a:latin typeface="NikoshBAN" panose="02000000000000000000" pitchFamily="2" charset="0"/>
                <a:cs typeface="NikoshBAN" panose="02000000000000000000" pitchFamily="2" charset="0"/>
              </a:rPr>
              <a:t>কাঠামো</a:t>
            </a:r>
            <a:r>
              <a:rPr lang="en-US" sz="2000" b="1" dirty="0">
                <a:solidFill>
                  <a:srgbClr val="00B0F0"/>
                </a:solidFill>
                <a:latin typeface="NikoshBAN" panose="02000000000000000000" pitchFamily="2" charset="0"/>
                <a:cs typeface="NikoshBAN" panose="02000000000000000000" pitchFamily="2" charset="0"/>
              </a:rPr>
              <a:t>-</a:t>
            </a:r>
          </a:p>
          <a:p>
            <a:pPr algn="just"/>
            <a:r>
              <a:rPr lang="en-US" sz="2000" b="1" dirty="0">
                <a:solidFill>
                  <a:srgbClr val="00B0F0"/>
                </a:solidFill>
                <a:latin typeface="NikoshBAN" panose="02000000000000000000" pitchFamily="2" charset="0"/>
                <a:cs typeface="NikoshBAN" panose="02000000000000000000" pitchFamily="2" charset="0"/>
              </a:rPr>
              <a:t>Active voice-</a:t>
            </a:r>
            <a:r>
              <a:rPr lang="en-US" sz="2000" b="1" dirty="0" err="1">
                <a:solidFill>
                  <a:srgbClr val="00B0F0"/>
                </a:solidFill>
                <a:latin typeface="NikoshBAN" panose="02000000000000000000" pitchFamily="2" charset="0"/>
                <a:cs typeface="NikoshBAN" panose="02000000000000000000" pitchFamily="2" charset="0"/>
              </a:rPr>
              <a:t>এর</a:t>
            </a:r>
            <a:r>
              <a:rPr lang="en-US" sz="2000" b="1" dirty="0">
                <a:solidFill>
                  <a:srgbClr val="00B0F0"/>
                </a:solidFill>
                <a:latin typeface="NikoshBAN" panose="02000000000000000000" pitchFamily="2" charset="0"/>
                <a:cs typeface="NikoshBAN" panose="02000000000000000000" pitchFamily="2" charset="0"/>
              </a:rPr>
              <a:t> </a:t>
            </a:r>
            <a:r>
              <a:rPr lang="en-US" sz="2000" b="1" dirty="0" err="1">
                <a:solidFill>
                  <a:srgbClr val="00B0F0"/>
                </a:solidFill>
                <a:latin typeface="NikoshBAN" panose="02000000000000000000" pitchFamily="2" charset="0"/>
                <a:cs typeface="NikoshBAN" panose="02000000000000000000" pitchFamily="2" charset="0"/>
              </a:rPr>
              <a:t>একই</a:t>
            </a:r>
            <a:r>
              <a:rPr lang="en-US" sz="2000" b="1" dirty="0">
                <a:solidFill>
                  <a:srgbClr val="00B0F0"/>
                </a:solidFill>
                <a:latin typeface="NikoshBAN" panose="02000000000000000000" pitchFamily="2" charset="0"/>
                <a:cs typeface="NikoshBAN" panose="02000000000000000000" pitchFamily="2" charset="0"/>
              </a:rPr>
              <a:t> subject passive form-এ ও+ Tense </a:t>
            </a:r>
            <a:r>
              <a:rPr lang="en-US" sz="2000" b="1" dirty="0" err="1">
                <a:solidFill>
                  <a:srgbClr val="00B0F0"/>
                </a:solidFill>
                <a:latin typeface="NikoshBAN" panose="02000000000000000000" pitchFamily="2" charset="0"/>
                <a:cs typeface="NikoshBAN" panose="02000000000000000000" pitchFamily="2" charset="0"/>
              </a:rPr>
              <a:t>এবং</a:t>
            </a:r>
            <a:r>
              <a:rPr lang="en-US" sz="2000" b="1" dirty="0">
                <a:solidFill>
                  <a:srgbClr val="00B0F0"/>
                </a:solidFill>
                <a:latin typeface="NikoshBAN" panose="02000000000000000000" pitchFamily="2" charset="0"/>
                <a:cs typeface="NikoshBAN" panose="02000000000000000000" pitchFamily="2" charset="0"/>
              </a:rPr>
              <a:t> person-</a:t>
            </a:r>
            <a:r>
              <a:rPr lang="en-US" sz="2000" b="1" dirty="0" err="1">
                <a:solidFill>
                  <a:srgbClr val="00B0F0"/>
                </a:solidFill>
                <a:latin typeface="NikoshBAN" panose="02000000000000000000" pitchFamily="2" charset="0"/>
                <a:cs typeface="NikoshBAN" panose="02000000000000000000" pitchFamily="2" charset="0"/>
              </a:rPr>
              <a:t>অনুসারে</a:t>
            </a:r>
            <a:r>
              <a:rPr lang="en-US" sz="2000" b="1" dirty="0">
                <a:solidFill>
                  <a:srgbClr val="00B0F0"/>
                </a:solidFill>
                <a:latin typeface="NikoshBAN" panose="02000000000000000000" pitchFamily="2" charset="0"/>
                <a:cs typeface="NikoshBAN" panose="02000000000000000000" pitchFamily="2" charset="0"/>
              </a:rPr>
              <a:t> Auxiliary verb + Verb-</a:t>
            </a:r>
            <a:r>
              <a:rPr lang="en-US" sz="2000" b="1" dirty="0" err="1">
                <a:solidFill>
                  <a:srgbClr val="00B0F0"/>
                </a:solidFill>
                <a:latin typeface="NikoshBAN" panose="02000000000000000000" pitchFamily="2" charset="0"/>
                <a:cs typeface="NikoshBAN" panose="02000000000000000000" pitchFamily="2" charset="0"/>
              </a:rPr>
              <a:t>এর</a:t>
            </a:r>
            <a:r>
              <a:rPr lang="en-US" sz="2000" b="1" dirty="0">
                <a:solidFill>
                  <a:srgbClr val="00B0F0"/>
                </a:solidFill>
                <a:latin typeface="NikoshBAN" panose="02000000000000000000" pitchFamily="2" charset="0"/>
                <a:cs typeface="NikoshBAN" panose="02000000000000000000" pitchFamily="2" charset="0"/>
              </a:rPr>
              <a:t> past participle+ by+ reflexive object।</a:t>
            </a:r>
          </a:p>
          <a:p>
            <a:pPr algn="just"/>
            <a:endParaRPr lang="en-US" sz="2000" b="1" dirty="0">
              <a:latin typeface="NikoshBAN" panose="02000000000000000000" pitchFamily="2" charset="0"/>
              <a:cs typeface="NikoshBAN" panose="02000000000000000000" pitchFamily="2" charset="0"/>
            </a:endParaRPr>
          </a:p>
          <a:p>
            <a:pPr algn="just"/>
            <a:r>
              <a:rPr lang="en-US" sz="2000" b="1" dirty="0">
                <a:latin typeface="NikoshBAN" panose="02000000000000000000" pitchFamily="2" charset="0"/>
                <a:cs typeface="NikoshBAN" panose="02000000000000000000" pitchFamily="2" charset="0"/>
              </a:rPr>
              <a:t>Passive voice’s structure in case of active voice having Reflexive objective like myself, yourself, himself, herself, yourselves, ourselves, themselves, etc.-</a:t>
            </a:r>
          </a:p>
          <a:p>
            <a:pPr algn="just"/>
            <a:r>
              <a:rPr lang="en-US" sz="2000" b="1" dirty="0">
                <a:latin typeface="NikoshBAN" panose="02000000000000000000" pitchFamily="2" charset="0"/>
                <a:cs typeface="NikoshBAN" panose="02000000000000000000" pitchFamily="2" charset="0"/>
              </a:rPr>
              <a:t>Same subject of the active voice in passive form + Auxiliary verb according to tense and person+ Verb’s past participle+ by+ the reflexive object.</a:t>
            </a:r>
          </a:p>
          <a:p>
            <a:pPr algn="just"/>
            <a:endParaRPr lang="en-US" sz="2000" b="1" dirty="0">
              <a:latin typeface="NikoshBAN" panose="02000000000000000000" pitchFamily="2" charset="0"/>
              <a:cs typeface="NikoshBAN" panose="02000000000000000000" pitchFamily="2" charset="0"/>
            </a:endParaRPr>
          </a:p>
          <a:p>
            <a:pPr algn="just"/>
            <a:r>
              <a:rPr lang="en-US" sz="2000" b="1" dirty="0">
                <a:latin typeface="NikoshBAN" panose="02000000000000000000" pitchFamily="2" charset="0"/>
                <a:cs typeface="NikoshBAN" panose="02000000000000000000" pitchFamily="2" charset="0"/>
              </a:rPr>
              <a:t>                                          Example:</a:t>
            </a:r>
          </a:p>
          <a:p>
            <a:pPr algn="just"/>
            <a:r>
              <a:rPr lang="en-US" sz="2000" b="1" dirty="0">
                <a:latin typeface="NikoshBAN" panose="02000000000000000000" pitchFamily="2" charset="0"/>
                <a:cs typeface="NikoshBAN" panose="02000000000000000000" pitchFamily="2" charset="0"/>
              </a:rPr>
              <a:t>                                          He mocked himself. (Active)</a:t>
            </a:r>
          </a:p>
          <a:p>
            <a:pPr algn="just"/>
            <a:r>
              <a:rPr lang="en-US" sz="2000" b="1" dirty="0">
                <a:latin typeface="NikoshBAN" panose="02000000000000000000" pitchFamily="2" charset="0"/>
                <a:cs typeface="NikoshBAN" panose="02000000000000000000" pitchFamily="2" charset="0"/>
              </a:rPr>
              <a:t>                                          He was mocked by himself. (Passive)</a:t>
            </a:r>
          </a:p>
        </p:txBody>
      </p:sp>
    </p:spTree>
    <p:extLst>
      <p:ext uri="{BB962C8B-B14F-4D97-AF65-F5344CB8AC3E}">
        <p14:creationId xmlns:p14="http://schemas.microsoft.com/office/powerpoint/2010/main" val="63403421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15ACFF4-FD3A-183A-6D11-F33CA6C7A326}"/>
              </a:ext>
            </a:extLst>
          </p:cNvPr>
          <p:cNvSpPr txBox="1"/>
          <p:nvPr/>
        </p:nvSpPr>
        <p:spPr>
          <a:xfrm>
            <a:off x="2148050" y="428178"/>
            <a:ext cx="8225659" cy="6001643"/>
          </a:xfrm>
          <a:prstGeom prst="rect">
            <a:avLst/>
          </a:prstGeom>
          <a:noFill/>
        </p:spPr>
        <p:txBody>
          <a:bodyPr wrap="square">
            <a:spAutoFit/>
          </a:bodyPr>
          <a:lstStyle/>
          <a:p>
            <a:pPr algn="just"/>
            <a:r>
              <a:rPr lang="en-US" sz="2400" b="1" dirty="0">
                <a:solidFill>
                  <a:srgbClr val="FF0000"/>
                </a:solidFill>
                <a:latin typeface="NikoshBAN" panose="02000000000000000000" pitchFamily="2" charset="0"/>
                <a:cs typeface="NikoshBAN" panose="02000000000000000000" pitchFamily="2" charset="0"/>
              </a:rPr>
              <a:t>Rule 11:  </a:t>
            </a:r>
          </a:p>
          <a:p>
            <a:pPr algn="just"/>
            <a:r>
              <a:rPr lang="en-US" sz="2400" b="1" dirty="0">
                <a:solidFill>
                  <a:srgbClr val="0070C0"/>
                </a:solidFill>
                <a:latin typeface="NikoshBAN" panose="02000000000000000000" pitchFamily="2" charset="0"/>
                <a:cs typeface="NikoshBAN" panose="02000000000000000000" pitchFamily="2" charset="0"/>
              </a:rPr>
              <a:t>Factitive object/ Complementary object-</a:t>
            </a:r>
            <a:r>
              <a:rPr lang="as-IN" sz="2400" b="1" dirty="0">
                <a:solidFill>
                  <a:srgbClr val="0070C0"/>
                </a:solidFill>
                <a:latin typeface="NikoshBAN" panose="02000000000000000000" pitchFamily="2" charset="0"/>
                <a:cs typeface="NikoshBAN" panose="02000000000000000000" pitchFamily="2" charset="0"/>
              </a:rPr>
              <a:t>যুক্ত </a:t>
            </a:r>
            <a:r>
              <a:rPr lang="en-US" sz="2400" b="1" dirty="0">
                <a:solidFill>
                  <a:srgbClr val="0070C0"/>
                </a:solidFill>
                <a:latin typeface="NikoshBAN" panose="02000000000000000000" pitchFamily="2" charset="0"/>
                <a:cs typeface="NikoshBAN" panose="02000000000000000000" pitchFamily="2" charset="0"/>
              </a:rPr>
              <a:t>active voice-</a:t>
            </a:r>
            <a:r>
              <a:rPr lang="as-IN" sz="2400" b="1" dirty="0">
                <a:solidFill>
                  <a:srgbClr val="0070C0"/>
                </a:solidFill>
                <a:latin typeface="NikoshBAN" panose="02000000000000000000" pitchFamily="2" charset="0"/>
                <a:cs typeface="NikoshBAN" panose="02000000000000000000" pitchFamily="2" charset="0"/>
              </a:rPr>
              <a:t>এর </a:t>
            </a:r>
            <a:r>
              <a:rPr lang="en-US" sz="2400" b="1" dirty="0">
                <a:solidFill>
                  <a:srgbClr val="0070C0"/>
                </a:solidFill>
                <a:latin typeface="NikoshBAN" panose="02000000000000000000" pitchFamily="2" charset="0"/>
                <a:cs typeface="NikoshBAN" panose="02000000000000000000" pitchFamily="2" charset="0"/>
              </a:rPr>
              <a:t>passive </a:t>
            </a:r>
            <a:r>
              <a:rPr lang="as-IN" sz="2400" b="1" dirty="0">
                <a:solidFill>
                  <a:srgbClr val="0070C0"/>
                </a:solidFill>
                <a:latin typeface="NikoshBAN" panose="02000000000000000000" pitchFamily="2" charset="0"/>
                <a:cs typeface="NikoshBAN" panose="02000000000000000000" pitchFamily="2" charset="0"/>
              </a:rPr>
              <a:t>কাঠামো-</a:t>
            </a:r>
          </a:p>
          <a:p>
            <a:pPr algn="just"/>
            <a:endParaRPr lang="as-IN" sz="2400" b="1" dirty="0">
              <a:latin typeface="NikoshBAN" panose="02000000000000000000" pitchFamily="2" charset="0"/>
              <a:cs typeface="NikoshBAN" panose="02000000000000000000" pitchFamily="2" charset="0"/>
            </a:endParaRPr>
          </a:p>
          <a:p>
            <a:pPr algn="just"/>
            <a:r>
              <a:rPr lang="as-IN" sz="2400" b="1" dirty="0">
                <a:solidFill>
                  <a:srgbClr val="00B050"/>
                </a:solidFill>
                <a:latin typeface="NikoshBAN" panose="02000000000000000000" pitchFamily="2" charset="0"/>
                <a:cs typeface="NikoshBAN" panose="02000000000000000000" pitchFamily="2" charset="0"/>
              </a:rPr>
              <a:t>দ্রষ্টব্য: যদি কোন বাক্যে </a:t>
            </a:r>
            <a:r>
              <a:rPr lang="en-US" sz="2400" b="1" dirty="0">
                <a:solidFill>
                  <a:srgbClr val="00B050"/>
                </a:solidFill>
                <a:latin typeface="NikoshBAN" panose="02000000000000000000" pitchFamily="2" charset="0"/>
                <a:cs typeface="NikoshBAN" panose="02000000000000000000" pitchFamily="2" charset="0"/>
              </a:rPr>
              <a:t>transitive verb </a:t>
            </a:r>
            <a:r>
              <a:rPr lang="as-IN" sz="2400" b="1" dirty="0">
                <a:solidFill>
                  <a:srgbClr val="00B050"/>
                </a:solidFill>
                <a:latin typeface="NikoshBAN" panose="02000000000000000000" pitchFamily="2" charset="0"/>
                <a:cs typeface="NikoshBAN" panose="02000000000000000000" pitchFamily="2" charset="0"/>
              </a:rPr>
              <a:t>যেমন: </a:t>
            </a:r>
            <a:r>
              <a:rPr lang="en-US" sz="2400" b="1" dirty="0">
                <a:solidFill>
                  <a:srgbClr val="00B050"/>
                </a:solidFill>
                <a:latin typeface="NikoshBAN" panose="02000000000000000000" pitchFamily="2" charset="0"/>
                <a:cs typeface="NikoshBAN" panose="02000000000000000000" pitchFamily="2" charset="0"/>
              </a:rPr>
              <a:t>call, make, name, nominate, elect, select, </a:t>
            </a:r>
            <a:r>
              <a:rPr lang="as-IN" sz="2400" b="1" dirty="0">
                <a:solidFill>
                  <a:srgbClr val="00B050"/>
                </a:solidFill>
                <a:latin typeface="NikoshBAN" panose="02000000000000000000" pitchFamily="2" charset="0"/>
                <a:cs typeface="NikoshBAN" panose="02000000000000000000" pitchFamily="2" charset="0"/>
              </a:rPr>
              <a:t>প্রভৃতি থাকে কিন্তু একটি পূর্ণ অর্থ প্রকাশ করতে একটি অতিরিক্ত </a:t>
            </a:r>
            <a:r>
              <a:rPr lang="en-US" sz="2400" b="1" dirty="0">
                <a:solidFill>
                  <a:srgbClr val="00B050"/>
                </a:solidFill>
                <a:latin typeface="NikoshBAN" panose="02000000000000000000" pitchFamily="2" charset="0"/>
                <a:cs typeface="NikoshBAN" panose="02000000000000000000" pitchFamily="2" charset="0"/>
              </a:rPr>
              <a:t>object </a:t>
            </a:r>
            <a:r>
              <a:rPr lang="as-IN" sz="2400" b="1" dirty="0">
                <a:solidFill>
                  <a:srgbClr val="00B050"/>
                </a:solidFill>
                <a:latin typeface="NikoshBAN" panose="02000000000000000000" pitchFamily="2" charset="0"/>
                <a:cs typeface="NikoshBAN" panose="02000000000000000000" pitchFamily="2" charset="0"/>
              </a:rPr>
              <a:t>ব্যবহৃত হয়, তবে এই অতিরিক্ত </a:t>
            </a:r>
            <a:r>
              <a:rPr lang="en-US" sz="2400" b="1" dirty="0">
                <a:solidFill>
                  <a:srgbClr val="00B050"/>
                </a:solidFill>
                <a:latin typeface="NikoshBAN" panose="02000000000000000000" pitchFamily="2" charset="0"/>
                <a:cs typeface="NikoshBAN" panose="02000000000000000000" pitchFamily="2" charset="0"/>
              </a:rPr>
              <a:t>object</a:t>
            </a:r>
            <a:r>
              <a:rPr lang="as-IN" sz="2400" b="1" dirty="0">
                <a:solidFill>
                  <a:srgbClr val="00B050"/>
                </a:solidFill>
                <a:latin typeface="NikoshBAN" panose="02000000000000000000" pitchFamily="2" charset="0"/>
                <a:cs typeface="NikoshBAN" panose="02000000000000000000" pitchFamily="2" charset="0"/>
              </a:rPr>
              <a:t>টিকে </a:t>
            </a:r>
            <a:r>
              <a:rPr lang="en-US" sz="2400" b="1" dirty="0">
                <a:solidFill>
                  <a:srgbClr val="00B050"/>
                </a:solidFill>
                <a:latin typeface="NikoshBAN" panose="02000000000000000000" pitchFamily="2" charset="0"/>
                <a:cs typeface="NikoshBAN" panose="02000000000000000000" pitchFamily="2" charset="0"/>
              </a:rPr>
              <a:t>Factitive object/ Complementary object </a:t>
            </a:r>
            <a:r>
              <a:rPr lang="as-IN" sz="2400" b="1" dirty="0">
                <a:solidFill>
                  <a:srgbClr val="00B050"/>
                </a:solidFill>
                <a:latin typeface="NikoshBAN" panose="02000000000000000000" pitchFamily="2" charset="0"/>
                <a:cs typeface="NikoshBAN" panose="02000000000000000000" pitchFamily="2" charset="0"/>
              </a:rPr>
              <a:t>বলে।</a:t>
            </a:r>
          </a:p>
          <a:p>
            <a:pPr algn="just"/>
            <a:endParaRPr lang="as-IN" sz="2400" b="1" dirty="0">
              <a:latin typeface="NikoshBAN" panose="02000000000000000000" pitchFamily="2" charset="0"/>
              <a:cs typeface="NikoshBAN" panose="02000000000000000000" pitchFamily="2" charset="0"/>
            </a:endParaRPr>
          </a:p>
          <a:p>
            <a:pPr algn="just"/>
            <a:r>
              <a:rPr lang="en-US" sz="2400" b="1" dirty="0">
                <a:latin typeface="NikoshBAN" panose="02000000000000000000" pitchFamily="2" charset="0"/>
                <a:cs typeface="NikoshBAN" panose="02000000000000000000" pitchFamily="2" charset="0"/>
              </a:rPr>
              <a:t>Him, her, me, us, you, them, </a:t>
            </a:r>
            <a:r>
              <a:rPr lang="as-IN" sz="2400" b="1" dirty="0">
                <a:latin typeface="NikoshBAN" panose="02000000000000000000" pitchFamily="2" charset="0"/>
                <a:cs typeface="NikoshBAN" panose="02000000000000000000" pitchFamily="2" charset="0"/>
              </a:rPr>
              <a:t>প্রভৃতিকে </a:t>
            </a:r>
            <a:r>
              <a:rPr lang="en-US" sz="2400" b="1" dirty="0">
                <a:latin typeface="NikoshBAN" panose="02000000000000000000" pitchFamily="2" charset="0"/>
                <a:cs typeface="NikoshBAN" panose="02000000000000000000" pitchFamily="2" charset="0"/>
              </a:rPr>
              <a:t>active </a:t>
            </a:r>
            <a:r>
              <a:rPr lang="as-IN" sz="2400" b="1" dirty="0">
                <a:latin typeface="NikoshBAN" panose="02000000000000000000" pitchFamily="2" charset="0"/>
                <a:cs typeface="NikoshBAN" panose="02000000000000000000" pitchFamily="2" charset="0"/>
              </a:rPr>
              <a:t>রূপে নেয়া হয় এবং </a:t>
            </a:r>
            <a:r>
              <a:rPr lang="en-US" sz="2400" b="1" dirty="0">
                <a:latin typeface="NikoshBAN" panose="02000000000000000000" pitchFamily="2" charset="0"/>
                <a:cs typeface="NikoshBAN" panose="02000000000000000000" pitchFamily="2" charset="0"/>
              </a:rPr>
              <a:t>subject </a:t>
            </a:r>
            <a:r>
              <a:rPr lang="as-IN" sz="2400" b="1" dirty="0">
                <a:latin typeface="NikoshBAN" panose="02000000000000000000" pitchFamily="2" charset="0"/>
                <a:cs typeface="NikoshBAN" panose="02000000000000000000" pitchFamily="2" charset="0"/>
              </a:rPr>
              <a:t>হিসেবে ব্যবহৃত হয়+ </a:t>
            </a:r>
            <a:r>
              <a:rPr lang="en-US" sz="2400" b="1" dirty="0">
                <a:latin typeface="NikoshBAN" panose="02000000000000000000" pitchFamily="2" charset="0"/>
                <a:cs typeface="NikoshBAN" panose="02000000000000000000" pitchFamily="2" charset="0"/>
              </a:rPr>
              <a:t>Tense and person </a:t>
            </a:r>
            <a:r>
              <a:rPr lang="as-IN" sz="2400" b="1" dirty="0">
                <a:latin typeface="NikoshBAN" panose="02000000000000000000" pitchFamily="2" charset="0"/>
                <a:cs typeface="NikoshBAN" panose="02000000000000000000" pitchFamily="2" charset="0"/>
              </a:rPr>
              <a:t>অনুযায়ী </a:t>
            </a:r>
            <a:r>
              <a:rPr lang="en-US" sz="2400" b="1" dirty="0">
                <a:latin typeface="NikoshBAN" panose="02000000000000000000" pitchFamily="2" charset="0"/>
                <a:cs typeface="NikoshBAN" panose="02000000000000000000" pitchFamily="2" charset="0"/>
              </a:rPr>
              <a:t>Auxiliary verb+ Verb-</a:t>
            </a:r>
            <a:r>
              <a:rPr lang="as-IN" sz="2400" b="1" dirty="0">
                <a:latin typeface="NikoshBAN" panose="02000000000000000000" pitchFamily="2" charset="0"/>
                <a:cs typeface="NikoshBAN" panose="02000000000000000000" pitchFamily="2" charset="0"/>
              </a:rPr>
              <a:t>এর </a:t>
            </a:r>
            <a:r>
              <a:rPr lang="en-US" sz="2400" b="1" dirty="0">
                <a:latin typeface="NikoshBAN" panose="02000000000000000000" pitchFamily="2" charset="0"/>
                <a:cs typeface="NikoshBAN" panose="02000000000000000000" pitchFamily="2" charset="0"/>
              </a:rPr>
              <a:t>past participle+ factitive object+ by+ subject-</a:t>
            </a:r>
            <a:r>
              <a:rPr lang="as-IN" sz="2400" b="1" dirty="0">
                <a:latin typeface="NikoshBAN" panose="02000000000000000000" pitchFamily="2" charset="0"/>
                <a:cs typeface="NikoshBAN" panose="02000000000000000000" pitchFamily="2" charset="0"/>
              </a:rPr>
              <a:t>এর </a:t>
            </a:r>
            <a:r>
              <a:rPr lang="en-US" sz="2400" b="1" dirty="0">
                <a:latin typeface="NikoshBAN" panose="02000000000000000000" pitchFamily="2" charset="0"/>
                <a:cs typeface="NikoshBAN" panose="02000000000000000000" pitchFamily="2" charset="0"/>
              </a:rPr>
              <a:t>object.</a:t>
            </a:r>
          </a:p>
          <a:p>
            <a:pPr algn="just"/>
            <a:endParaRPr lang="en-US" sz="2400" b="1" dirty="0">
              <a:latin typeface="NikoshBAN" panose="02000000000000000000" pitchFamily="2" charset="0"/>
              <a:cs typeface="NikoshBAN" panose="02000000000000000000" pitchFamily="2" charset="0"/>
            </a:endParaRPr>
          </a:p>
          <a:p>
            <a:pPr algn="just"/>
            <a:r>
              <a:rPr lang="en-US" sz="2400" b="1" dirty="0">
                <a:latin typeface="NikoshBAN" panose="02000000000000000000" pitchFamily="2" charset="0"/>
                <a:cs typeface="NikoshBAN" panose="02000000000000000000" pitchFamily="2" charset="0"/>
              </a:rPr>
              <a:t>Passive voice’s structure in case of active voice having Factitive object/ Complementary object-</a:t>
            </a:r>
          </a:p>
        </p:txBody>
      </p:sp>
    </p:spTree>
    <p:extLst>
      <p:ext uri="{BB962C8B-B14F-4D97-AF65-F5344CB8AC3E}">
        <p14:creationId xmlns:p14="http://schemas.microsoft.com/office/powerpoint/2010/main" val="411357248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662E3B81-465A-2046-767A-55C2C2EAF0E2}"/>
              </a:ext>
            </a:extLst>
          </p:cNvPr>
          <p:cNvSpPr txBox="1"/>
          <p:nvPr/>
        </p:nvSpPr>
        <p:spPr>
          <a:xfrm>
            <a:off x="2321472" y="691674"/>
            <a:ext cx="8320252" cy="5632311"/>
          </a:xfrm>
          <a:prstGeom prst="rect">
            <a:avLst/>
          </a:prstGeom>
          <a:noFill/>
        </p:spPr>
        <p:txBody>
          <a:bodyPr wrap="square">
            <a:spAutoFit/>
          </a:bodyPr>
          <a:lstStyle/>
          <a:p>
            <a:pPr algn="just"/>
            <a:r>
              <a:rPr lang="en-US" sz="2400" b="1" dirty="0">
                <a:latin typeface="NikoshBAN" panose="02000000000000000000" pitchFamily="2" charset="0"/>
                <a:cs typeface="NikoshBAN" panose="02000000000000000000" pitchFamily="2" charset="0"/>
              </a:rPr>
              <a:t>Note: If a sentence has a transitive verb like call, make, name, nominate, elect, select, etc. but still can’t express a full meaning and an extra object is used to have the full meaning. This extra object is called Factitive object/ Complementary object.</a:t>
            </a:r>
          </a:p>
          <a:p>
            <a:pPr algn="just"/>
            <a:endParaRPr lang="en-US" sz="2400" b="1" dirty="0">
              <a:latin typeface="NikoshBAN" panose="02000000000000000000" pitchFamily="2" charset="0"/>
              <a:cs typeface="NikoshBAN" panose="02000000000000000000" pitchFamily="2" charset="0"/>
            </a:endParaRPr>
          </a:p>
          <a:p>
            <a:pPr algn="just"/>
            <a:r>
              <a:rPr lang="en-US" sz="2400" b="1" dirty="0">
                <a:latin typeface="NikoshBAN" panose="02000000000000000000" pitchFamily="2" charset="0"/>
                <a:cs typeface="NikoshBAN" panose="02000000000000000000" pitchFamily="2" charset="0"/>
              </a:rPr>
              <a:t>Him, her, me, us, you, them etc. are taken to active form and used as subject+ Auxiliary verb according to tense and person+ Verb’s past participle+ factitive object+ by+ subject’s object.</a:t>
            </a:r>
          </a:p>
          <a:p>
            <a:pPr algn="just"/>
            <a:endParaRPr lang="en-US" sz="2400" b="1" dirty="0">
              <a:latin typeface="NikoshBAN" panose="02000000000000000000" pitchFamily="2" charset="0"/>
              <a:cs typeface="NikoshBAN" panose="02000000000000000000" pitchFamily="2" charset="0"/>
            </a:endParaRPr>
          </a:p>
          <a:p>
            <a:pPr algn="just"/>
            <a:r>
              <a:rPr lang="en-US" sz="2400" b="1" dirty="0">
                <a:latin typeface="NikoshBAN" panose="02000000000000000000" pitchFamily="2" charset="0"/>
                <a:cs typeface="NikoshBAN" panose="02000000000000000000" pitchFamily="2" charset="0"/>
              </a:rPr>
              <a:t>Example:</a:t>
            </a:r>
          </a:p>
          <a:p>
            <a:pPr algn="just"/>
            <a:endParaRPr lang="en-US" sz="2400" b="1" dirty="0">
              <a:latin typeface="NikoshBAN" panose="02000000000000000000" pitchFamily="2" charset="0"/>
              <a:cs typeface="NikoshBAN" panose="02000000000000000000" pitchFamily="2" charset="0"/>
            </a:endParaRPr>
          </a:p>
          <a:p>
            <a:pPr algn="just"/>
            <a:r>
              <a:rPr lang="en-US" sz="2400" b="1" dirty="0">
                <a:latin typeface="NikoshBAN" panose="02000000000000000000" pitchFamily="2" charset="0"/>
                <a:cs typeface="NikoshBAN" panose="02000000000000000000" pitchFamily="2" charset="0"/>
              </a:rPr>
              <a:t>They made me a moderator. (Active)</a:t>
            </a:r>
          </a:p>
          <a:p>
            <a:pPr algn="just"/>
            <a:r>
              <a:rPr lang="en-US" sz="2400" b="1" dirty="0">
                <a:latin typeface="NikoshBAN" panose="02000000000000000000" pitchFamily="2" charset="0"/>
                <a:cs typeface="NikoshBAN" panose="02000000000000000000" pitchFamily="2" charset="0"/>
              </a:rPr>
              <a:t>I was made a moderator by them. (Passive)</a:t>
            </a:r>
          </a:p>
        </p:txBody>
      </p:sp>
      <p:sp>
        <p:nvSpPr>
          <p:cNvPr id="4" name="TextBox 3">
            <a:extLst>
              <a:ext uri="{FF2B5EF4-FFF2-40B4-BE49-F238E27FC236}">
                <a16:creationId xmlns:a16="http://schemas.microsoft.com/office/drawing/2014/main" id="{EAFF3E71-8CC1-4A9D-3A9C-A0358D616B7F}"/>
              </a:ext>
            </a:extLst>
          </p:cNvPr>
          <p:cNvSpPr txBox="1"/>
          <p:nvPr/>
        </p:nvSpPr>
        <p:spPr>
          <a:xfrm rot="18730247">
            <a:off x="9574345" y="5366815"/>
            <a:ext cx="3079689" cy="461665"/>
          </a:xfrm>
          <a:prstGeom prst="rect">
            <a:avLst/>
          </a:prstGeom>
          <a:noFill/>
        </p:spPr>
        <p:txBody>
          <a:bodyPr wrap="none" rtlCol="0">
            <a:spAutoFit/>
          </a:bodyPr>
          <a:lstStyle/>
          <a:p>
            <a:r>
              <a:rPr lang="en-US" sz="2400" b="1" dirty="0">
                <a:solidFill>
                  <a:schemeClr val="bg1"/>
                </a:solidFill>
                <a:latin typeface="NikoshBAN" panose="02000000000000000000" pitchFamily="2" charset="0"/>
                <a:cs typeface="NikoshBAN" panose="02000000000000000000" pitchFamily="2" charset="0"/>
              </a:rPr>
              <a:t>To be continued….</a:t>
            </a:r>
          </a:p>
        </p:txBody>
      </p:sp>
    </p:spTree>
    <p:extLst>
      <p:ext uri="{BB962C8B-B14F-4D97-AF65-F5344CB8AC3E}">
        <p14:creationId xmlns:p14="http://schemas.microsoft.com/office/powerpoint/2010/main" val="100124717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9F2BD2C9-05CB-2317-F31C-6C4F5D0E0C2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56439" y="-410561"/>
            <a:ext cx="7679121" cy="7679121"/>
          </a:xfrm>
          <a:prstGeom prst="rect">
            <a:avLst/>
          </a:prstGeom>
        </p:spPr>
      </p:pic>
    </p:spTree>
    <p:extLst>
      <p:ext uri="{BB962C8B-B14F-4D97-AF65-F5344CB8AC3E}">
        <p14:creationId xmlns:p14="http://schemas.microsoft.com/office/powerpoint/2010/main" val="28600923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606</TotalTime>
  <Words>1742</Words>
  <Application>Microsoft Office PowerPoint</Application>
  <PresentationFormat>Widescreen</PresentationFormat>
  <Paragraphs>164</Paragraphs>
  <Slides>24</Slides>
  <Notes>0</Notes>
  <HiddenSlides>0</HiddenSlides>
  <MMClips>1</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24</vt:i4>
      </vt:variant>
    </vt:vector>
  </HeadingPairs>
  <TitlesOfParts>
    <vt:vector size="30" baseType="lpstr">
      <vt:lpstr>Arial</vt:lpstr>
      <vt:lpstr>Calibri</vt:lpstr>
      <vt:lpstr>Calibri Light</vt:lpstr>
      <vt:lpstr>NikoshBAN</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Md.Farid Uddin</dc:creator>
  <cp:lastModifiedBy>Md.Farid Uddin</cp:lastModifiedBy>
  <cp:revision>15</cp:revision>
  <dcterms:created xsi:type="dcterms:W3CDTF">2025-06-25T17:14:44Z</dcterms:created>
  <dcterms:modified xsi:type="dcterms:W3CDTF">2025-07-05T07:03:24Z</dcterms:modified>
</cp:coreProperties>
</file>