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 id="2147483732" r:id="rId2"/>
  </p:sldMasterIdLst>
  <p:notesMasterIdLst>
    <p:notesMasterId r:id="rId17"/>
  </p:notesMasterIdLst>
  <p:handoutMasterIdLst>
    <p:handoutMasterId r:id="rId18"/>
  </p:handoutMasterIdLst>
  <p:sldIdLst>
    <p:sldId id="256" r:id="rId3"/>
    <p:sldId id="262" r:id="rId4"/>
    <p:sldId id="268" r:id="rId5"/>
    <p:sldId id="269" r:id="rId6"/>
    <p:sldId id="270" r:id="rId7"/>
    <p:sldId id="271" r:id="rId8"/>
    <p:sldId id="272" r:id="rId9"/>
    <p:sldId id="273" r:id="rId10"/>
    <p:sldId id="275" r:id="rId11"/>
    <p:sldId id="276" r:id="rId12"/>
    <p:sldId id="279" r:id="rId13"/>
    <p:sldId id="280" r:id="rId14"/>
    <p:sldId id="281" r:id="rId15"/>
    <p:sldId id="28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3300"/>
    <a:srgbClr val="CC3399"/>
    <a:srgbClr val="FF00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420" y="24"/>
      </p:cViewPr>
      <p:guideLst>
        <p:guide orient="horz" pos="2160"/>
        <p:guide pos="2880"/>
      </p:guideLst>
    </p:cSldViewPr>
  </p:slideViewPr>
  <p:notesTextViewPr>
    <p:cViewPr>
      <p:scale>
        <a:sx n="100" d="100"/>
        <a:sy n="100" d="100"/>
      </p:scale>
      <p:origin x="0" y="0"/>
    </p:cViewPr>
  </p:notesTextViewPr>
  <p:notesViewPr>
    <p:cSldViewPr>
      <p:cViewPr varScale="1">
        <p:scale>
          <a:sx n="51" d="100"/>
          <a:sy n="51" d="100"/>
        </p:scale>
        <p:origin x="-291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2226F7-5CBA-4BAA-9D1C-8C57D437EB97}" type="datetimeFigureOut">
              <a:rPr lang="en-ZW" smtClean="0"/>
              <a:t>13/7/2025</a:t>
            </a:fld>
            <a:endParaRPr lang="en-ZW"/>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ZW"/>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D3BA88-FAD4-475F-B58F-0540937A9365}" type="slidenum">
              <a:rPr lang="en-ZW" smtClean="0"/>
              <a:t>‹#›</a:t>
            </a:fld>
            <a:endParaRPr lang="en-ZW"/>
          </a:p>
        </p:txBody>
      </p:sp>
    </p:spTree>
    <p:extLst>
      <p:ext uri="{BB962C8B-B14F-4D97-AF65-F5344CB8AC3E}">
        <p14:creationId xmlns:p14="http://schemas.microsoft.com/office/powerpoint/2010/main" val="2540232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W"/>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FD6F28-9410-4AF8-B8A6-9C414D7B5079}" type="datetimeFigureOut">
              <a:rPr lang="en-ZW" smtClean="0"/>
              <a:t>13/7/2025</a:t>
            </a:fld>
            <a:endParaRPr lang="en-ZW"/>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W"/>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W"/>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E10F89-1B12-4DF6-81FA-94E907CC0C56}" type="slidenum">
              <a:rPr lang="en-ZW" smtClean="0"/>
              <a:t>‹#›</a:t>
            </a:fld>
            <a:endParaRPr lang="en-ZW"/>
          </a:p>
        </p:txBody>
      </p:sp>
    </p:spTree>
    <p:extLst>
      <p:ext uri="{BB962C8B-B14F-4D97-AF65-F5344CB8AC3E}">
        <p14:creationId xmlns:p14="http://schemas.microsoft.com/office/powerpoint/2010/main" val="396140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03AF595-CA3D-42D5-8FAF-C3EA999900AF}" type="datetime1">
              <a:rPr lang="en-US" smtClean="0"/>
              <a:t>7/13/2025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532FA09-D6F9-42FA-AD0A-EBFAE47DAA86}" type="datetime1">
              <a:rPr lang="en-US" smtClean="0"/>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ACCD907-C116-4B52-B0FB-1F02F2E50FC6}" type="datetime1">
              <a:rPr lang="en-US" smtClean="0"/>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65AC1CC-553E-4CDB-B52D-20920C6EA72D}" type="datetime1">
              <a:rPr lang="en-US" smtClean="0"/>
              <a:t>7/13/2025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739974D-6B68-4EED-B864-5B22C7352D68}" type="datetime1">
              <a:rPr lang="en-US" smtClean="0"/>
              <a:t>7/13/2025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3309486-4259-4D65-A2D6-4AD4D1FAB6CB}" type="datetime1">
              <a:rPr lang="en-US" smtClean="0"/>
              <a:t>7/13/2025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76013E-96D9-4964-92E8-11EFBDFE07C5}" type="datetime1">
              <a:rPr lang="en-US" smtClean="0"/>
              <a:t>7/13/2025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62A400D-6C09-4756-B817-237FD421C169}" type="datetime1">
              <a:rPr lang="en-US" smtClean="0"/>
              <a:t>7/13/2025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FCDB80A-8ABF-42CB-AB7B-6B390259E960}" type="datetime1">
              <a:rPr lang="en-US" smtClean="0"/>
              <a:t>7/13/2025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C4713AA-EC44-4270-8EA3-A504B9BDD997}" type="datetime1">
              <a:rPr lang="en-US" smtClean="0"/>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A77C82-F88B-40C5-9446-25ED6AEB268B}" type="datetime1">
              <a:rPr lang="en-US" smtClean="0"/>
              <a:t>7/13/2025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W"/>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W"/>
          </a:p>
        </p:txBody>
      </p:sp>
      <p:sp>
        <p:nvSpPr>
          <p:cNvPr id="4" name="Date Placeholder 3"/>
          <p:cNvSpPr>
            <a:spLocks noGrp="1"/>
          </p:cNvSpPr>
          <p:nvPr>
            <p:ph type="dt" sz="half" idx="10"/>
          </p:nvPr>
        </p:nvSpPr>
        <p:spPr/>
        <p:txBody>
          <a:bodyPr/>
          <a:lstStyle/>
          <a:p>
            <a:fld id="{477AA53C-9203-4EB9-B851-5BFA6FF481CD}" type="datetimeFigureOut">
              <a:rPr lang="en-ZW" smtClean="0"/>
              <a:t>13/7/2025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1896986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W"/>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Date Placeholder 3"/>
          <p:cNvSpPr>
            <a:spLocks noGrp="1"/>
          </p:cNvSpPr>
          <p:nvPr>
            <p:ph type="dt" sz="half" idx="10"/>
          </p:nvPr>
        </p:nvSpPr>
        <p:spPr/>
        <p:txBody>
          <a:bodyPr/>
          <a:lstStyle/>
          <a:p>
            <a:fld id="{477AA53C-9203-4EB9-B851-5BFA6FF481CD}" type="datetimeFigureOut">
              <a:rPr lang="en-ZW" smtClean="0"/>
              <a:t>13/7/2025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3692356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7AA53C-9203-4EB9-B851-5BFA6FF481CD}" type="datetimeFigureOut">
              <a:rPr lang="en-ZW" smtClean="0"/>
              <a:t>13/7/2025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12568586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W"/>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5" name="Date Placeholder 4"/>
          <p:cNvSpPr>
            <a:spLocks noGrp="1"/>
          </p:cNvSpPr>
          <p:nvPr>
            <p:ph type="dt" sz="half" idx="10"/>
          </p:nvPr>
        </p:nvSpPr>
        <p:spPr/>
        <p:txBody>
          <a:bodyPr/>
          <a:lstStyle/>
          <a:p>
            <a:fld id="{477AA53C-9203-4EB9-B851-5BFA6FF481CD}" type="datetimeFigureOut">
              <a:rPr lang="en-ZW" smtClean="0"/>
              <a:t>13/7/2025</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961192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7" name="Date Placeholder 6"/>
          <p:cNvSpPr>
            <a:spLocks noGrp="1"/>
          </p:cNvSpPr>
          <p:nvPr>
            <p:ph type="dt" sz="half" idx="10"/>
          </p:nvPr>
        </p:nvSpPr>
        <p:spPr/>
        <p:txBody>
          <a:bodyPr/>
          <a:lstStyle/>
          <a:p>
            <a:fld id="{477AA53C-9203-4EB9-B851-5BFA6FF481CD}" type="datetimeFigureOut">
              <a:rPr lang="en-ZW" smtClean="0"/>
              <a:t>13/7/2025</a:t>
            </a:fld>
            <a:endParaRPr lang="en-ZW"/>
          </a:p>
        </p:txBody>
      </p:sp>
      <p:sp>
        <p:nvSpPr>
          <p:cNvPr id="8" name="Footer Placeholder 7"/>
          <p:cNvSpPr>
            <a:spLocks noGrp="1"/>
          </p:cNvSpPr>
          <p:nvPr>
            <p:ph type="ftr" sz="quarter" idx="11"/>
          </p:nvPr>
        </p:nvSpPr>
        <p:spPr/>
        <p:txBody>
          <a:bodyPr/>
          <a:lstStyle/>
          <a:p>
            <a:endParaRPr lang="en-ZW"/>
          </a:p>
        </p:txBody>
      </p:sp>
      <p:sp>
        <p:nvSpPr>
          <p:cNvPr id="9" name="Slide Number Placeholder 8"/>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809018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W"/>
          </a:p>
        </p:txBody>
      </p:sp>
      <p:sp>
        <p:nvSpPr>
          <p:cNvPr id="3" name="Date Placeholder 2"/>
          <p:cNvSpPr>
            <a:spLocks noGrp="1"/>
          </p:cNvSpPr>
          <p:nvPr>
            <p:ph type="dt" sz="half" idx="10"/>
          </p:nvPr>
        </p:nvSpPr>
        <p:spPr/>
        <p:txBody>
          <a:bodyPr/>
          <a:lstStyle/>
          <a:p>
            <a:fld id="{477AA53C-9203-4EB9-B851-5BFA6FF481CD}" type="datetimeFigureOut">
              <a:rPr lang="en-ZW" smtClean="0"/>
              <a:t>13/7/2025</a:t>
            </a:fld>
            <a:endParaRPr lang="en-ZW"/>
          </a:p>
        </p:txBody>
      </p:sp>
      <p:sp>
        <p:nvSpPr>
          <p:cNvPr id="4" name="Footer Placeholder 3"/>
          <p:cNvSpPr>
            <a:spLocks noGrp="1"/>
          </p:cNvSpPr>
          <p:nvPr>
            <p:ph type="ftr" sz="quarter" idx="11"/>
          </p:nvPr>
        </p:nvSpPr>
        <p:spPr/>
        <p:txBody>
          <a:bodyPr/>
          <a:lstStyle/>
          <a:p>
            <a:endParaRPr lang="en-ZW"/>
          </a:p>
        </p:txBody>
      </p:sp>
      <p:sp>
        <p:nvSpPr>
          <p:cNvPr id="5" name="Slide Number Placeholder 4"/>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488110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7AA53C-9203-4EB9-B851-5BFA6FF481CD}" type="datetimeFigureOut">
              <a:rPr lang="en-ZW" smtClean="0"/>
              <a:t>13/7/2025</a:t>
            </a:fld>
            <a:endParaRPr lang="en-ZW"/>
          </a:p>
        </p:txBody>
      </p:sp>
      <p:sp>
        <p:nvSpPr>
          <p:cNvPr id="3" name="Footer Placeholder 2"/>
          <p:cNvSpPr>
            <a:spLocks noGrp="1"/>
          </p:cNvSpPr>
          <p:nvPr>
            <p:ph type="ftr" sz="quarter" idx="11"/>
          </p:nvPr>
        </p:nvSpPr>
        <p:spPr/>
        <p:txBody>
          <a:bodyPr/>
          <a:lstStyle/>
          <a:p>
            <a:endParaRPr lang="en-ZW"/>
          </a:p>
        </p:txBody>
      </p:sp>
      <p:sp>
        <p:nvSpPr>
          <p:cNvPr id="4" name="Slide Number Placeholder 3"/>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2953094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7AA53C-9203-4EB9-B851-5BFA6FF481CD}" type="datetimeFigureOut">
              <a:rPr lang="en-ZW" smtClean="0"/>
              <a:t>13/7/2025</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1838349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W"/>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W"/>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7AA53C-9203-4EB9-B851-5BFA6FF481CD}" type="datetimeFigureOut">
              <a:rPr lang="en-ZW" smtClean="0"/>
              <a:t>13/7/2025</a:t>
            </a:fld>
            <a:endParaRPr lang="en-ZW"/>
          </a:p>
        </p:txBody>
      </p:sp>
      <p:sp>
        <p:nvSpPr>
          <p:cNvPr id="6" name="Footer Placeholder 5"/>
          <p:cNvSpPr>
            <a:spLocks noGrp="1"/>
          </p:cNvSpPr>
          <p:nvPr>
            <p:ph type="ftr" sz="quarter" idx="11"/>
          </p:nvPr>
        </p:nvSpPr>
        <p:spPr/>
        <p:txBody>
          <a:bodyPr/>
          <a:lstStyle/>
          <a:p>
            <a:endParaRPr lang="en-ZW"/>
          </a:p>
        </p:txBody>
      </p:sp>
      <p:sp>
        <p:nvSpPr>
          <p:cNvPr id="7" name="Slide Number Placeholder 6"/>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3363893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W"/>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Date Placeholder 3"/>
          <p:cNvSpPr>
            <a:spLocks noGrp="1"/>
          </p:cNvSpPr>
          <p:nvPr>
            <p:ph type="dt" sz="half" idx="10"/>
          </p:nvPr>
        </p:nvSpPr>
        <p:spPr/>
        <p:txBody>
          <a:bodyPr/>
          <a:lstStyle/>
          <a:p>
            <a:fld id="{477AA53C-9203-4EB9-B851-5BFA6FF481CD}" type="datetimeFigureOut">
              <a:rPr lang="en-ZW" smtClean="0"/>
              <a:t>13/7/2025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664783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W"/>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Date Placeholder 3"/>
          <p:cNvSpPr>
            <a:spLocks noGrp="1"/>
          </p:cNvSpPr>
          <p:nvPr>
            <p:ph type="dt" sz="half" idx="10"/>
          </p:nvPr>
        </p:nvSpPr>
        <p:spPr/>
        <p:txBody>
          <a:bodyPr/>
          <a:lstStyle/>
          <a:p>
            <a:fld id="{477AA53C-9203-4EB9-B851-5BFA6FF481CD}" type="datetimeFigureOut">
              <a:rPr lang="en-ZW" smtClean="0"/>
              <a:t>13/7/2025</a:t>
            </a:fld>
            <a:endParaRPr lang="en-ZW"/>
          </a:p>
        </p:txBody>
      </p:sp>
      <p:sp>
        <p:nvSpPr>
          <p:cNvPr id="5" name="Footer Placeholder 4"/>
          <p:cNvSpPr>
            <a:spLocks noGrp="1"/>
          </p:cNvSpPr>
          <p:nvPr>
            <p:ph type="ftr" sz="quarter" idx="11"/>
          </p:nvPr>
        </p:nvSpPr>
        <p:spPr/>
        <p:txBody>
          <a:bodyPr/>
          <a:lstStyle/>
          <a:p>
            <a:endParaRPr lang="en-ZW"/>
          </a:p>
        </p:txBody>
      </p:sp>
      <p:sp>
        <p:nvSpPr>
          <p:cNvPr id="6" name="Slide Number Placeholder 5"/>
          <p:cNvSpPr>
            <a:spLocks noGrp="1"/>
          </p:cNvSpPr>
          <p:nvPr>
            <p:ph type="sldNum" sz="quarter" idx="12"/>
          </p:nvPr>
        </p:nvSpPr>
        <p:spPr/>
        <p:txBody>
          <a:bodyPr/>
          <a:lstStyle/>
          <a:p>
            <a:fld id="{32C077A5-A02D-4899-8E77-B8FFEE1A8CF1}" type="slidenum">
              <a:rPr lang="en-ZW" smtClean="0"/>
              <a:t>‹#›</a:t>
            </a:fld>
            <a:endParaRPr lang="en-ZW"/>
          </a:p>
        </p:txBody>
      </p:sp>
    </p:spTree>
    <p:extLst>
      <p:ext uri="{BB962C8B-B14F-4D97-AF65-F5344CB8AC3E}">
        <p14:creationId xmlns:p14="http://schemas.microsoft.com/office/powerpoint/2010/main" val="1851340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D564885-C370-46DE-B9A7-F4ED6C11FFF3}" type="datetime1">
              <a:rPr lang="en-US" smtClean="0"/>
              <a:t>7/13/2025</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87D7A59-36E2-48B9-B146-C1E59501F63F}" type="slidenum">
              <a:rPr lang="en-US" smtClean="0"/>
              <a:pPr/>
              <a:t>‹#›</a:t>
            </a:fld>
            <a:endParaRPr lang="en-US"/>
          </a:p>
        </p:txBody>
      </p:sp>
      <p:sp>
        <p:nvSpPr>
          <p:cNvPr id="7" name="TextBox 6"/>
          <p:cNvSpPr txBox="1"/>
          <p:nvPr userDrawn="1"/>
        </p:nvSpPr>
        <p:spPr>
          <a:xfrm>
            <a:off x="2971800" y="6332806"/>
            <a:ext cx="3428999" cy="369332"/>
          </a:xfrm>
          <a:prstGeom prst="rect">
            <a:avLst/>
          </a:prstGeom>
          <a:noFill/>
        </p:spPr>
        <p:txBody>
          <a:bodyPr wrap="square" rtlCol="0">
            <a:spAutoFit/>
          </a:bodyPr>
          <a:lstStyle/>
          <a:p>
            <a:r>
              <a:rPr lang="en-US" dirty="0" smtClean="0"/>
              <a:t>E-mail:</a:t>
            </a:r>
            <a:r>
              <a:rPr lang="en-US" baseline="0" dirty="0" smtClean="0"/>
              <a:t> </a:t>
            </a:r>
            <a:r>
              <a:rPr lang="en-US" dirty="0" smtClean="0"/>
              <a:t>munzilamim@gmail.com</a:t>
            </a:r>
            <a:endParaRPr lang="en-ZW"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W"/>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W"/>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7AA53C-9203-4EB9-B851-5BFA6FF481CD}" type="datetimeFigureOut">
              <a:rPr lang="en-ZW" smtClean="0"/>
              <a:t>13/7/2025</a:t>
            </a:fld>
            <a:endParaRPr lang="en-Z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W"/>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C077A5-A02D-4899-8E77-B8FFEE1A8CF1}" type="slidenum">
              <a:rPr lang="en-ZW" smtClean="0"/>
              <a:t>‹#›</a:t>
            </a:fld>
            <a:endParaRPr lang="en-ZW"/>
          </a:p>
        </p:txBody>
      </p:sp>
    </p:spTree>
    <p:extLst>
      <p:ext uri="{BB962C8B-B14F-4D97-AF65-F5344CB8AC3E}">
        <p14:creationId xmlns:p14="http://schemas.microsoft.com/office/powerpoint/2010/main" val="255965266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7" name="Picture 2" descr="welcome GIF - Find &amp; Share on GIPHY"/>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8392"/>
            <a:ext cx="8839200" cy="6617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138654"/>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279515"/>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563320" y="6454680"/>
            <a:ext cx="288000" cy="25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en-ZW" dirty="0"/>
          </a:p>
        </p:txBody>
      </p:sp>
      <p:sp>
        <p:nvSpPr>
          <p:cNvPr id="7" name="Up Ribbon 6"/>
          <p:cNvSpPr/>
          <p:nvPr/>
        </p:nvSpPr>
        <p:spPr>
          <a:xfrm>
            <a:off x="2133600" y="350520"/>
            <a:ext cx="4800600" cy="1295400"/>
          </a:xfrm>
          <a:prstGeom prst="ribbon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FF0000"/>
                </a:solidFill>
              </a:rPr>
              <a:t>Conduct By</a:t>
            </a:r>
            <a:endParaRPr lang="en-ZW" sz="3600" dirty="0">
              <a:solidFill>
                <a:srgbClr val="FF0000"/>
              </a:solidFill>
            </a:endParaRPr>
          </a:p>
        </p:txBody>
      </p:sp>
      <p:sp>
        <p:nvSpPr>
          <p:cNvPr id="9" name="Rectangle 8"/>
          <p:cNvSpPr/>
          <p:nvPr/>
        </p:nvSpPr>
        <p:spPr>
          <a:xfrm>
            <a:off x="5486400" y="2478120"/>
            <a:ext cx="2895600" cy="2819400"/>
          </a:xfrm>
          <a:prstGeom prst="rect">
            <a:avLst/>
          </a:prstGeom>
          <a:solidFill>
            <a:srgbClr val="00B050"/>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0000"/>
                </a:solidFill>
                <a:latin typeface="Times New Roman" pitchFamily="18" charset="0"/>
                <a:cs typeface="Times New Roman" pitchFamily="18" charset="0"/>
              </a:rPr>
              <a:t>MUNZILA AKTER</a:t>
            </a:r>
          </a:p>
          <a:p>
            <a:pPr algn="ctr"/>
            <a:r>
              <a:rPr lang="en-US" sz="2000" dirty="0" smtClean="0">
                <a:solidFill>
                  <a:srgbClr val="FF0000"/>
                </a:solidFill>
                <a:latin typeface="Times New Roman" pitchFamily="18" charset="0"/>
                <a:cs typeface="Times New Roman" pitchFamily="18" charset="0"/>
              </a:rPr>
              <a:t>Instructor (English)</a:t>
            </a:r>
          </a:p>
          <a:p>
            <a:pPr algn="ctr"/>
            <a:r>
              <a:rPr lang="en-US" sz="2000" dirty="0" err="1" smtClean="0">
                <a:solidFill>
                  <a:srgbClr val="FF0000"/>
                </a:solidFill>
                <a:latin typeface="Times New Roman" pitchFamily="18" charset="0"/>
                <a:cs typeface="Times New Roman" pitchFamily="18" charset="0"/>
              </a:rPr>
              <a:t>Madaripur</a:t>
            </a:r>
            <a:r>
              <a:rPr lang="en-US" sz="2000" dirty="0" smtClean="0">
                <a:solidFill>
                  <a:srgbClr val="FF0000"/>
                </a:solidFill>
                <a:latin typeface="Times New Roman" pitchFamily="18" charset="0"/>
                <a:cs typeface="Times New Roman" pitchFamily="18" charset="0"/>
              </a:rPr>
              <a:t> Govt. T.S.C</a:t>
            </a:r>
          </a:p>
          <a:p>
            <a:pPr algn="ctr"/>
            <a:r>
              <a:rPr lang="en-US" sz="2000" dirty="0" err="1" smtClean="0">
                <a:solidFill>
                  <a:srgbClr val="FF0000"/>
                </a:solidFill>
                <a:latin typeface="Times New Roman" pitchFamily="18" charset="0"/>
                <a:cs typeface="Times New Roman" pitchFamily="18" charset="0"/>
              </a:rPr>
              <a:t>Madaripur</a:t>
            </a:r>
            <a:r>
              <a:rPr lang="en-US" sz="2000" dirty="0" smtClean="0">
                <a:solidFill>
                  <a:srgbClr val="FF0000"/>
                </a:solidFill>
                <a:latin typeface="Times New Roman" pitchFamily="18" charset="0"/>
                <a:cs typeface="Times New Roman" pitchFamily="18" charset="0"/>
              </a:rPr>
              <a:t>.</a:t>
            </a:r>
            <a:endParaRPr lang="en-ZW" sz="2000" dirty="0">
              <a:solidFill>
                <a:srgbClr val="FF0000"/>
              </a:solidFill>
              <a:latin typeface="Times New Roman" pitchFamily="18" charset="0"/>
              <a:cs typeface="Times New Roman" pitchFamily="18" charset="0"/>
            </a:endParaRPr>
          </a:p>
        </p:txBody>
      </p:sp>
      <p:pic>
        <p:nvPicPr>
          <p:cNvPr id="11" name="Picture 10" descr="WhatsApp Image 2023-10-25 at 2"/>
          <p:cNvPicPr/>
          <p:nvPr/>
        </p:nvPicPr>
        <p:blipFill>
          <a:blip r:embed="rId3" cstate="print">
            <a:lum contrast="40000"/>
            <a:extLst>
              <a:ext uri="{28A0092B-C50C-407E-A947-70E740481C1C}">
                <a14:useLocalDpi xmlns:a14="http://schemas.microsoft.com/office/drawing/2010/main" val="0"/>
              </a:ext>
            </a:extLst>
          </a:blip>
          <a:srcRect/>
          <a:stretch>
            <a:fillRect/>
          </a:stretch>
        </p:blipFill>
        <p:spPr bwMode="auto">
          <a:xfrm>
            <a:off x="673800" y="2237520"/>
            <a:ext cx="3060000" cy="3060000"/>
          </a:xfrm>
          <a:prstGeom prst="ellipse">
            <a:avLst/>
          </a:prstGeom>
          <a:ln w="190500" cap="rnd">
            <a:solidFill>
              <a:srgbClr val="FF0000"/>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2" name="Left Arrow 11"/>
          <p:cNvSpPr/>
          <p:nvPr/>
        </p:nvSpPr>
        <p:spPr>
          <a:xfrm flipH="1">
            <a:off x="3924300" y="3462720"/>
            <a:ext cx="1219200" cy="609600"/>
          </a:xfrm>
          <a:prstGeom prst="leftArrow">
            <a:avLst/>
          </a:prstGeom>
          <a:solidFill>
            <a:srgbClr val="FF00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Tree>
    <p:extLst>
      <p:ext uri="{BB962C8B-B14F-4D97-AF65-F5344CB8AC3E}">
        <p14:creationId xmlns:p14="http://schemas.microsoft.com/office/powerpoint/2010/main" val="31514259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8" presetClass="entr" presetSubtype="0" accel="50000" fill="hold" nodeType="clickEffect">
                                  <p:stCondLst>
                                    <p:cond delay="0"/>
                                  </p:stCondLst>
                                  <p:iterate type="lt">
                                    <p:tmPct val="50000"/>
                                  </p:iterate>
                                  <p:childTnLst>
                                    <p:set>
                                      <p:cBhvr>
                                        <p:cTn id="26" dur="1" fill="hold">
                                          <p:stCondLst>
                                            <p:cond delay="0"/>
                                          </p:stCondLst>
                                        </p:cTn>
                                        <p:tgtEl>
                                          <p:spTgt spid="9">
                                            <p:txEl>
                                              <p:pRg st="0" end="0"/>
                                            </p:txEl>
                                          </p:spTgt>
                                        </p:tgtEl>
                                        <p:attrNameLst>
                                          <p:attrName>style.visibility</p:attrName>
                                        </p:attrNameLst>
                                      </p:cBhvr>
                                      <p:to>
                                        <p:strVal val="visible"/>
                                      </p:to>
                                    </p:set>
                                    <p:set>
                                      <p:cBhvr>
                                        <p:cTn id="27" dur="455" fill="hold">
                                          <p:stCondLst>
                                            <p:cond delay="0"/>
                                          </p:stCondLst>
                                        </p:cTn>
                                        <p:tgtEl>
                                          <p:spTgt spid="9">
                                            <p:txEl>
                                              <p:pRg st="0" end="0"/>
                                            </p:txEl>
                                          </p:spTgt>
                                        </p:tgtEl>
                                        <p:attrNameLst>
                                          <p:attrName>style.rotation</p:attrName>
                                        </p:attrNameLst>
                                      </p:cBhvr>
                                      <p:to>
                                        <p:strVal val="-45.0"/>
                                      </p:to>
                                    </p:set>
                                    <p:anim calcmode="lin" valueType="num">
                                      <p:cBhvr>
                                        <p:cTn id="28" dur="455" fill="hold">
                                          <p:stCondLst>
                                            <p:cond delay="455"/>
                                          </p:stCondLst>
                                        </p:cTn>
                                        <p:tgtEl>
                                          <p:spTgt spid="9">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29" dur="455" fill="hold">
                                          <p:stCondLst>
                                            <p:cond delay="0"/>
                                          </p:stCondLst>
                                        </p:cTn>
                                        <p:tgtEl>
                                          <p:spTgt spid="9">
                                            <p:txEl>
                                              <p:pRg st="0" end="0"/>
                                            </p:txEl>
                                          </p:spTgt>
                                        </p:tgtEl>
                                        <p:attrNameLst>
                                          <p:attrName>ppt_y</p:attrName>
                                        </p:attrNameLst>
                                      </p:cBhvr>
                                      <p:tavLst>
                                        <p:tav tm="0">
                                          <p:val>
                                            <p:strVal val="#ppt_y-1"/>
                                          </p:val>
                                        </p:tav>
                                        <p:tav tm="100000">
                                          <p:val>
                                            <p:strVal val="#ppt_y-(0.354*#ppt_w-0.172*#ppt_h)"/>
                                          </p:val>
                                        </p:tav>
                                      </p:tavLst>
                                    </p:anim>
                                    <p:anim calcmode="lin" valueType="num">
                                      <p:cBhvr>
                                        <p:cTn id="30" dur="156" decel="50000" autoRev="1" fill="hold">
                                          <p:stCondLst>
                                            <p:cond delay="455"/>
                                          </p:stCondLst>
                                        </p:cTn>
                                        <p:tgtEl>
                                          <p:spTgt spid="9">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31" dur="136" fill="hold">
                                          <p:stCondLst>
                                            <p:cond delay="864"/>
                                          </p:stCondLst>
                                        </p:cTn>
                                        <p:tgtEl>
                                          <p:spTgt spid="9">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8" presetClass="entr" presetSubtype="0" accel="50000" fill="hold" nodeType="clickEffect">
                                  <p:stCondLst>
                                    <p:cond delay="0"/>
                                  </p:stCondLst>
                                  <p:iterate type="lt">
                                    <p:tmPct val="50000"/>
                                  </p:iterate>
                                  <p:childTnLst>
                                    <p:set>
                                      <p:cBhvr>
                                        <p:cTn id="35" dur="1" fill="hold">
                                          <p:stCondLst>
                                            <p:cond delay="0"/>
                                          </p:stCondLst>
                                        </p:cTn>
                                        <p:tgtEl>
                                          <p:spTgt spid="9">
                                            <p:txEl>
                                              <p:pRg st="1" end="1"/>
                                            </p:txEl>
                                          </p:spTgt>
                                        </p:tgtEl>
                                        <p:attrNameLst>
                                          <p:attrName>style.visibility</p:attrName>
                                        </p:attrNameLst>
                                      </p:cBhvr>
                                      <p:to>
                                        <p:strVal val="visible"/>
                                      </p:to>
                                    </p:set>
                                    <p:set>
                                      <p:cBhvr>
                                        <p:cTn id="36" dur="455" fill="hold">
                                          <p:stCondLst>
                                            <p:cond delay="0"/>
                                          </p:stCondLst>
                                        </p:cTn>
                                        <p:tgtEl>
                                          <p:spTgt spid="9">
                                            <p:txEl>
                                              <p:pRg st="1" end="1"/>
                                            </p:txEl>
                                          </p:spTgt>
                                        </p:tgtEl>
                                        <p:attrNameLst>
                                          <p:attrName>style.rotation</p:attrName>
                                        </p:attrNameLst>
                                      </p:cBhvr>
                                      <p:to>
                                        <p:strVal val="-45.0"/>
                                      </p:to>
                                    </p:set>
                                    <p:anim calcmode="lin" valueType="num">
                                      <p:cBhvr>
                                        <p:cTn id="37" dur="455" fill="hold">
                                          <p:stCondLst>
                                            <p:cond delay="455"/>
                                          </p:stCondLst>
                                        </p:cTn>
                                        <p:tgtEl>
                                          <p:spTgt spid="9">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38" dur="455" fill="hold">
                                          <p:stCondLst>
                                            <p:cond delay="0"/>
                                          </p:stCondLst>
                                        </p:cTn>
                                        <p:tgtEl>
                                          <p:spTgt spid="9">
                                            <p:txEl>
                                              <p:pRg st="1" end="1"/>
                                            </p:txEl>
                                          </p:spTgt>
                                        </p:tgtEl>
                                        <p:attrNameLst>
                                          <p:attrName>ppt_y</p:attrName>
                                        </p:attrNameLst>
                                      </p:cBhvr>
                                      <p:tavLst>
                                        <p:tav tm="0">
                                          <p:val>
                                            <p:strVal val="#ppt_y-1"/>
                                          </p:val>
                                        </p:tav>
                                        <p:tav tm="100000">
                                          <p:val>
                                            <p:strVal val="#ppt_y-(0.354*#ppt_w-0.172*#ppt_h)"/>
                                          </p:val>
                                        </p:tav>
                                      </p:tavLst>
                                    </p:anim>
                                    <p:anim calcmode="lin" valueType="num">
                                      <p:cBhvr>
                                        <p:cTn id="39" dur="156" decel="50000" autoRev="1" fill="hold">
                                          <p:stCondLst>
                                            <p:cond delay="455"/>
                                          </p:stCondLst>
                                        </p:cTn>
                                        <p:tgtEl>
                                          <p:spTgt spid="9">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40" dur="136" fill="hold">
                                          <p:stCondLst>
                                            <p:cond delay="864"/>
                                          </p:stCondLst>
                                        </p:cTn>
                                        <p:tgtEl>
                                          <p:spTgt spid="9">
                                            <p:txEl>
                                              <p:pRg st="1" end="1"/>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8" presetClass="entr" presetSubtype="0" accel="50000" fill="hold" nodeType="clickEffect">
                                  <p:stCondLst>
                                    <p:cond delay="0"/>
                                  </p:stCondLst>
                                  <p:iterate type="lt">
                                    <p:tmPct val="50000"/>
                                  </p:iterate>
                                  <p:childTnLst>
                                    <p:set>
                                      <p:cBhvr>
                                        <p:cTn id="44" dur="1" fill="hold">
                                          <p:stCondLst>
                                            <p:cond delay="0"/>
                                          </p:stCondLst>
                                        </p:cTn>
                                        <p:tgtEl>
                                          <p:spTgt spid="9">
                                            <p:txEl>
                                              <p:pRg st="2" end="2"/>
                                            </p:txEl>
                                          </p:spTgt>
                                        </p:tgtEl>
                                        <p:attrNameLst>
                                          <p:attrName>style.visibility</p:attrName>
                                        </p:attrNameLst>
                                      </p:cBhvr>
                                      <p:to>
                                        <p:strVal val="visible"/>
                                      </p:to>
                                    </p:set>
                                    <p:set>
                                      <p:cBhvr>
                                        <p:cTn id="45" dur="455" fill="hold">
                                          <p:stCondLst>
                                            <p:cond delay="0"/>
                                          </p:stCondLst>
                                        </p:cTn>
                                        <p:tgtEl>
                                          <p:spTgt spid="9">
                                            <p:txEl>
                                              <p:pRg st="2" end="2"/>
                                            </p:txEl>
                                          </p:spTgt>
                                        </p:tgtEl>
                                        <p:attrNameLst>
                                          <p:attrName>style.rotation</p:attrName>
                                        </p:attrNameLst>
                                      </p:cBhvr>
                                      <p:to>
                                        <p:strVal val="-45.0"/>
                                      </p:to>
                                    </p:set>
                                    <p:anim calcmode="lin" valueType="num">
                                      <p:cBhvr>
                                        <p:cTn id="46" dur="455" fill="hold">
                                          <p:stCondLst>
                                            <p:cond delay="455"/>
                                          </p:stCondLst>
                                        </p:cTn>
                                        <p:tgtEl>
                                          <p:spTgt spid="9">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47" dur="455" fill="hold">
                                          <p:stCondLst>
                                            <p:cond delay="0"/>
                                          </p:stCondLst>
                                        </p:cTn>
                                        <p:tgtEl>
                                          <p:spTgt spid="9">
                                            <p:txEl>
                                              <p:pRg st="2" end="2"/>
                                            </p:txEl>
                                          </p:spTgt>
                                        </p:tgtEl>
                                        <p:attrNameLst>
                                          <p:attrName>ppt_y</p:attrName>
                                        </p:attrNameLst>
                                      </p:cBhvr>
                                      <p:tavLst>
                                        <p:tav tm="0">
                                          <p:val>
                                            <p:strVal val="#ppt_y-1"/>
                                          </p:val>
                                        </p:tav>
                                        <p:tav tm="100000">
                                          <p:val>
                                            <p:strVal val="#ppt_y-(0.354*#ppt_w-0.172*#ppt_h)"/>
                                          </p:val>
                                        </p:tav>
                                      </p:tavLst>
                                    </p:anim>
                                    <p:anim calcmode="lin" valueType="num">
                                      <p:cBhvr>
                                        <p:cTn id="48" dur="156" decel="50000" autoRev="1" fill="hold">
                                          <p:stCondLst>
                                            <p:cond delay="455"/>
                                          </p:stCondLst>
                                        </p:cTn>
                                        <p:tgtEl>
                                          <p:spTgt spid="9">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49" dur="136" fill="hold">
                                          <p:stCondLst>
                                            <p:cond delay="864"/>
                                          </p:stCondLst>
                                        </p:cTn>
                                        <p:tgtEl>
                                          <p:spTgt spid="9">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8" presetClass="entr" presetSubtype="0" accel="50000" fill="hold" nodeType="clickEffect">
                                  <p:stCondLst>
                                    <p:cond delay="0"/>
                                  </p:stCondLst>
                                  <p:iterate type="lt">
                                    <p:tmPct val="50000"/>
                                  </p:iterate>
                                  <p:childTnLst>
                                    <p:set>
                                      <p:cBhvr>
                                        <p:cTn id="53" dur="1" fill="hold">
                                          <p:stCondLst>
                                            <p:cond delay="0"/>
                                          </p:stCondLst>
                                        </p:cTn>
                                        <p:tgtEl>
                                          <p:spTgt spid="9">
                                            <p:txEl>
                                              <p:pRg st="3" end="3"/>
                                            </p:txEl>
                                          </p:spTgt>
                                        </p:tgtEl>
                                        <p:attrNameLst>
                                          <p:attrName>style.visibility</p:attrName>
                                        </p:attrNameLst>
                                      </p:cBhvr>
                                      <p:to>
                                        <p:strVal val="visible"/>
                                      </p:to>
                                    </p:set>
                                    <p:set>
                                      <p:cBhvr>
                                        <p:cTn id="54" dur="455" fill="hold">
                                          <p:stCondLst>
                                            <p:cond delay="0"/>
                                          </p:stCondLst>
                                        </p:cTn>
                                        <p:tgtEl>
                                          <p:spTgt spid="9">
                                            <p:txEl>
                                              <p:pRg st="3" end="3"/>
                                            </p:txEl>
                                          </p:spTgt>
                                        </p:tgtEl>
                                        <p:attrNameLst>
                                          <p:attrName>style.rotation</p:attrName>
                                        </p:attrNameLst>
                                      </p:cBhvr>
                                      <p:to>
                                        <p:strVal val="-45.0"/>
                                      </p:to>
                                    </p:set>
                                    <p:anim calcmode="lin" valueType="num">
                                      <p:cBhvr>
                                        <p:cTn id="55" dur="455" fill="hold">
                                          <p:stCondLst>
                                            <p:cond delay="455"/>
                                          </p:stCondLst>
                                        </p:cTn>
                                        <p:tgtEl>
                                          <p:spTgt spid="9">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56" dur="455" fill="hold">
                                          <p:stCondLst>
                                            <p:cond delay="0"/>
                                          </p:stCondLst>
                                        </p:cTn>
                                        <p:tgtEl>
                                          <p:spTgt spid="9">
                                            <p:txEl>
                                              <p:pRg st="3" end="3"/>
                                            </p:txEl>
                                          </p:spTgt>
                                        </p:tgtEl>
                                        <p:attrNameLst>
                                          <p:attrName>ppt_y</p:attrName>
                                        </p:attrNameLst>
                                      </p:cBhvr>
                                      <p:tavLst>
                                        <p:tav tm="0">
                                          <p:val>
                                            <p:strVal val="#ppt_y-1"/>
                                          </p:val>
                                        </p:tav>
                                        <p:tav tm="100000">
                                          <p:val>
                                            <p:strVal val="#ppt_y-(0.354*#ppt_w-0.172*#ppt_h)"/>
                                          </p:val>
                                        </p:tav>
                                      </p:tavLst>
                                    </p:anim>
                                    <p:anim calcmode="lin" valueType="num">
                                      <p:cBhvr>
                                        <p:cTn id="57" dur="156" decel="50000" autoRev="1" fill="hold">
                                          <p:stCondLst>
                                            <p:cond delay="455"/>
                                          </p:stCondLst>
                                        </p:cTn>
                                        <p:tgtEl>
                                          <p:spTgt spid="9">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58" dur="136" fill="hold">
                                          <p:stCondLst>
                                            <p:cond delay="864"/>
                                          </p:stCondLst>
                                        </p:cTn>
                                        <p:tgtEl>
                                          <p:spTgt spid="9">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563320" y="6454680"/>
            <a:ext cx="288000" cy="25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endParaRPr lang="en-ZW" dirty="0"/>
          </a:p>
        </p:txBody>
      </p:sp>
      <p:sp>
        <p:nvSpPr>
          <p:cNvPr id="3" name="Hexagon 2"/>
          <p:cNvSpPr/>
          <p:nvPr/>
        </p:nvSpPr>
        <p:spPr>
          <a:xfrm>
            <a:off x="914400" y="2209800"/>
            <a:ext cx="3886200" cy="3600000"/>
          </a:xfrm>
          <a:prstGeom prst="hexagon">
            <a:avLst/>
          </a:prstGeom>
          <a:solidFill>
            <a:srgbClr val="FF0000"/>
          </a:solidFill>
          <a:ln w="57150"/>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B050"/>
                </a:solidFill>
                <a:latin typeface="Times New Roman" pitchFamily="18" charset="0"/>
                <a:cs typeface="Times New Roman" pitchFamily="18" charset="0"/>
              </a:rPr>
              <a:t>Subject</a:t>
            </a:r>
            <a:endParaRPr lang="en-US" sz="3600" b="1" dirty="0">
              <a:solidFill>
                <a:srgbClr val="00B050"/>
              </a:solidFill>
              <a:latin typeface="Times New Roman" pitchFamily="18" charset="0"/>
              <a:cs typeface="Times New Roman" pitchFamily="18" charset="0"/>
            </a:endParaRPr>
          </a:p>
          <a:p>
            <a:pPr algn="ctr"/>
            <a:r>
              <a:rPr lang="en-US" sz="3200" b="1" dirty="0">
                <a:solidFill>
                  <a:srgbClr val="00B050"/>
                </a:solidFill>
                <a:latin typeface="Times New Roman" pitchFamily="18" charset="0"/>
                <a:cs typeface="Times New Roman" pitchFamily="18" charset="0"/>
              </a:rPr>
              <a:t> </a:t>
            </a:r>
            <a:r>
              <a:rPr lang="en-US" sz="2000" b="1" dirty="0">
                <a:solidFill>
                  <a:srgbClr val="00B050"/>
                </a:solidFill>
                <a:latin typeface="Times New Roman" pitchFamily="18" charset="0"/>
                <a:cs typeface="Times New Roman" pitchFamily="18" charset="0"/>
              </a:rPr>
              <a:t>English For Today</a:t>
            </a:r>
            <a:endParaRPr lang="en-US" sz="1600" dirty="0">
              <a:solidFill>
                <a:srgbClr val="00B050"/>
              </a:solidFill>
              <a:latin typeface="Times New Roman" pitchFamily="18" charset="0"/>
              <a:cs typeface="Times New Roman" pitchFamily="18" charset="0"/>
            </a:endParaRPr>
          </a:p>
          <a:p>
            <a:pPr algn="ctr"/>
            <a:r>
              <a:rPr lang="en-US" sz="2800" b="1" dirty="0">
                <a:solidFill>
                  <a:srgbClr val="00B050"/>
                </a:solidFill>
                <a:latin typeface="Times New Roman" pitchFamily="18" charset="0"/>
                <a:cs typeface="Times New Roman" pitchFamily="18" charset="0"/>
              </a:rPr>
              <a:t>    </a:t>
            </a:r>
            <a:r>
              <a:rPr lang="en-US" sz="3200" b="1" dirty="0">
                <a:solidFill>
                  <a:srgbClr val="00B050"/>
                </a:solidFill>
                <a:latin typeface="Times New Roman" pitchFamily="18" charset="0"/>
                <a:cs typeface="Times New Roman" pitchFamily="18" charset="0"/>
              </a:rPr>
              <a:t>Class –Ten</a:t>
            </a:r>
            <a:endParaRPr lang="en-US" sz="2000" b="1" dirty="0">
              <a:solidFill>
                <a:srgbClr val="00B050"/>
              </a:solidFill>
              <a:latin typeface="Times New Roman" pitchFamily="18" charset="0"/>
              <a:cs typeface="Times New Roman" pitchFamily="18" charset="0"/>
            </a:endParaRPr>
          </a:p>
          <a:p>
            <a:pPr algn="ctr"/>
            <a:r>
              <a:rPr lang="en-US" sz="2800" b="1" dirty="0">
                <a:solidFill>
                  <a:srgbClr val="00B050"/>
                </a:solidFill>
                <a:latin typeface="Times New Roman" pitchFamily="18" charset="0"/>
                <a:cs typeface="Times New Roman" pitchFamily="18" charset="0"/>
              </a:rPr>
              <a:t>      </a:t>
            </a:r>
            <a:r>
              <a:rPr lang="en-US" sz="2000" b="1" dirty="0">
                <a:solidFill>
                  <a:srgbClr val="00B050"/>
                </a:solidFill>
                <a:latin typeface="Times New Roman" pitchFamily="18" charset="0"/>
                <a:cs typeface="Times New Roman" pitchFamily="18" charset="0"/>
              </a:rPr>
              <a:t>Time -</a:t>
            </a:r>
            <a:r>
              <a:rPr lang="en-US" sz="2000" b="1" dirty="0">
                <a:solidFill>
                  <a:srgbClr val="00B050"/>
                </a:solidFill>
                <a:latin typeface="Times New Roman" pitchFamily="18" charset="0"/>
                <a:ea typeface="Tahoma" panose="020B0604030504040204" pitchFamily="34" charset="0"/>
                <a:cs typeface="Times New Roman" pitchFamily="18" charset="0"/>
              </a:rPr>
              <a:t>4</a:t>
            </a:r>
            <a:r>
              <a:rPr lang="" sz="2000" b="1" dirty="0">
                <a:solidFill>
                  <a:srgbClr val="00B050"/>
                </a:solidFill>
                <a:latin typeface="Times New Roman" pitchFamily="18" charset="0"/>
                <a:ea typeface="Tahoma" panose="020B0604030504040204" pitchFamily="34" charset="0"/>
                <a:cs typeface="Times New Roman" pitchFamily="18" charset="0"/>
              </a:rPr>
              <a:t>5</a:t>
            </a:r>
            <a:r>
              <a:rPr lang="en-US" sz="2000" b="1" dirty="0">
                <a:solidFill>
                  <a:srgbClr val="00B050"/>
                </a:solidFill>
                <a:latin typeface="Times New Roman" pitchFamily="18" charset="0"/>
                <a:cs typeface="Times New Roman" pitchFamily="18" charset="0"/>
              </a:rPr>
              <a:t> </a:t>
            </a:r>
            <a:r>
              <a:rPr lang="en-US" sz="2000" b="1" dirty="0" err="1">
                <a:solidFill>
                  <a:srgbClr val="00B050"/>
                </a:solidFill>
                <a:latin typeface="Times New Roman" pitchFamily="18" charset="0"/>
                <a:cs typeface="Times New Roman" pitchFamily="18" charset="0"/>
              </a:rPr>
              <a:t>mins</a:t>
            </a:r>
            <a:endParaRPr lang="en-US" sz="2800" b="1" dirty="0">
              <a:solidFill>
                <a:srgbClr val="00B050"/>
              </a:solidFill>
              <a:latin typeface="Times New Roman" pitchFamily="18" charset="0"/>
              <a:cs typeface="Times New Roman" pitchFamily="18" charset="0"/>
            </a:endParaRPr>
          </a:p>
        </p:txBody>
      </p:sp>
      <p:sp>
        <p:nvSpPr>
          <p:cNvPr id="7" name="Hexagon 6"/>
          <p:cNvSpPr/>
          <p:nvPr/>
        </p:nvSpPr>
        <p:spPr>
          <a:xfrm>
            <a:off x="4875000" y="2209800"/>
            <a:ext cx="3888000" cy="3600000"/>
          </a:xfrm>
          <a:prstGeom prst="hexagon">
            <a:avLst/>
          </a:prstGeom>
          <a:solidFill>
            <a:srgbClr val="FF0000"/>
          </a:solidFill>
          <a:ln w="57150"/>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rgbClr val="00B050"/>
                </a:solidFill>
                <a:latin typeface="Times New Roman" pitchFamily="18" charset="0"/>
                <a:cs typeface="Times New Roman" pitchFamily="18" charset="0"/>
              </a:rPr>
              <a:t>Unit-2</a:t>
            </a:r>
          </a:p>
          <a:p>
            <a:pPr algn="ctr"/>
            <a:r>
              <a:rPr lang="en-US" sz="2800" b="1" dirty="0" smtClean="0">
                <a:solidFill>
                  <a:srgbClr val="00B050"/>
                </a:solidFill>
                <a:latin typeface="Times New Roman" pitchFamily="18" charset="0"/>
                <a:cs typeface="Times New Roman" pitchFamily="18" charset="0"/>
              </a:rPr>
              <a:t>Topic: Climate Change</a:t>
            </a:r>
          </a:p>
          <a:p>
            <a:pPr algn="ctr"/>
            <a:r>
              <a:rPr lang="en-US" sz="2800" b="1" dirty="0" smtClean="0">
                <a:solidFill>
                  <a:srgbClr val="00B050"/>
                </a:solidFill>
                <a:latin typeface="Times New Roman" pitchFamily="18" charset="0"/>
                <a:cs typeface="Times New Roman" pitchFamily="18" charset="0"/>
              </a:rPr>
              <a:t>Lesson-1</a:t>
            </a:r>
            <a:endParaRPr lang="en-US" sz="2000" b="1" dirty="0">
              <a:solidFill>
                <a:srgbClr val="00B050"/>
              </a:solidFill>
              <a:latin typeface="Times New Roman" pitchFamily="18" charset="0"/>
              <a:cs typeface="Times New Roman" pitchFamily="18" charset="0"/>
            </a:endParaRPr>
          </a:p>
        </p:txBody>
      </p:sp>
      <p:sp>
        <p:nvSpPr>
          <p:cNvPr id="9" name="Down Ribbon 8"/>
          <p:cNvSpPr/>
          <p:nvPr/>
        </p:nvSpPr>
        <p:spPr>
          <a:xfrm>
            <a:off x="2080200" y="609600"/>
            <a:ext cx="5616000" cy="1376400"/>
          </a:xfrm>
          <a:prstGeom prst="ribb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rPr>
              <a:t>Lesson Identity</a:t>
            </a:r>
            <a:endParaRPr lang="en-ZW" sz="2800" dirty="0">
              <a:solidFill>
                <a:srgbClr val="FF0000"/>
              </a:solidFill>
            </a:endParaRPr>
          </a:p>
        </p:txBody>
      </p:sp>
    </p:spTree>
    <p:extLst>
      <p:ext uri="{BB962C8B-B14F-4D97-AF65-F5344CB8AC3E}">
        <p14:creationId xmlns:p14="http://schemas.microsoft.com/office/powerpoint/2010/main" val="4209116288"/>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563320" y="6454680"/>
            <a:ext cx="288000" cy="25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4</a:t>
            </a:r>
            <a:endParaRPr lang="en-ZW"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8" y="1295400"/>
            <a:ext cx="3816000" cy="2299654"/>
          </a:xfrm>
          <a:prstGeom prst="rect">
            <a:avLst/>
          </a:prstGeom>
          <a:ln w="57150">
            <a:solidFill>
              <a:srgbClr val="FF0000"/>
            </a:solidFill>
          </a:ln>
          <a:effectLst>
            <a:softEdge rad="112500"/>
          </a:effectLst>
        </p:spPr>
      </p:pic>
      <p:sp>
        <p:nvSpPr>
          <p:cNvPr id="2" name="Rectangle 1"/>
          <p:cNvSpPr/>
          <p:nvPr/>
        </p:nvSpPr>
        <p:spPr>
          <a:xfrm>
            <a:off x="1938155" y="289560"/>
            <a:ext cx="5404043" cy="707886"/>
          </a:xfrm>
          <a:prstGeom prst="rect">
            <a:avLst/>
          </a:prstGeom>
        </p:spPr>
        <p:txBody>
          <a:bodyPr wrap="none">
            <a:spAutoFit/>
          </a:bodyPr>
          <a:lstStyle/>
          <a:p>
            <a:r>
              <a:rPr lang="en-US" sz="3600" b="1" dirty="0">
                <a:solidFill>
                  <a:srgbClr val="FF0000"/>
                </a:solidFill>
                <a:latin typeface="NikoshBAN" panose="02000000000000000000" pitchFamily="2" charset="0"/>
                <a:cs typeface="NikoshBAN" panose="02000000000000000000" pitchFamily="2" charset="0"/>
              </a:rPr>
              <a:t>Look at these pictures</a:t>
            </a:r>
            <a:r>
              <a:rPr lang="en-US" sz="4000" b="1" dirty="0">
                <a:solidFill>
                  <a:srgbClr val="FF0000"/>
                </a:solidFill>
                <a:latin typeface="NikoshBAN" panose="02000000000000000000" pitchFamily="2" charset="0"/>
                <a:cs typeface="NikoshBAN" panose="02000000000000000000" pitchFamily="2" charset="0"/>
              </a:rPr>
              <a:t>.</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1334787"/>
            <a:ext cx="3816000" cy="2336775"/>
          </a:xfrm>
          <a:prstGeom prst="rect">
            <a:avLst/>
          </a:prstGeom>
          <a:ln w="38100">
            <a:solidFill>
              <a:srgbClr val="FF0000"/>
            </a:solidFill>
          </a:ln>
          <a:effectLst>
            <a:softEdge rad="112500"/>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104" y="3657600"/>
            <a:ext cx="3852575" cy="2700488"/>
          </a:xfrm>
          <a:prstGeom prst="rect">
            <a:avLst/>
          </a:prstGeom>
          <a:ln w="38100">
            <a:solidFill>
              <a:srgbClr val="0070C0"/>
            </a:solidFill>
          </a:ln>
          <a:effectLst>
            <a:softEdge rad="112500"/>
          </a:effectLst>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5668" y="3671562"/>
            <a:ext cx="3816000" cy="2684789"/>
          </a:xfrm>
          <a:prstGeom prst="rect">
            <a:avLst/>
          </a:prstGeom>
          <a:ln w="38100">
            <a:solidFill>
              <a:srgbClr val="FF3300"/>
            </a:solidFill>
          </a:ln>
          <a:effectLst>
            <a:softEdge rad="112500"/>
          </a:effectLst>
        </p:spPr>
      </p:pic>
    </p:spTree>
    <p:extLst>
      <p:ext uri="{BB962C8B-B14F-4D97-AF65-F5344CB8AC3E}">
        <p14:creationId xmlns:p14="http://schemas.microsoft.com/office/powerpoint/2010/main" val="3691051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563320" y="6454680"/>
            <a:ext cx="288000" cy="25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endParaRPr lang="en-ZW" dirty="0"/>
          </a:p>
        </p:txBody>
      </p:sp>
      <p:sp>
        <p:nvSpPr>
          <p:cNvPr id="2" name="Left-Right Arrow 1"/>
          <p:cNvSpPr/>
          <p:nvPr/>
        </p:nvSpPr>
        <p:spPr>
          <a:xfrm>
            <a:off x="2057400" y="228600"/>
            <a:ext cx="5257800" cy="2057400"/>
          </a:xfrm>
          <a:prstGeom prst="leftRightArrow">
            <a:avLst/>
          </a:prstGeom>
          <a:solidFill>
            <a:srgbClr val="00B0F0"/>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latin typeface="Book Antiqua" panose="02040602050305030304" pitchFamily="18" charset="0"/>
              </a:rPr>
              <a:t>Our today’s lesson </a:t>
            </a:r>
            <a:r>
              <a:rPr lang="en-US" sz="3200" b="1" dirty="0" smtClean="0">
                <a:solidFill>
                  <a:srgbClr val="FFFF00"/>
                </a:solidFill>
                <a:latin typeface="Book Antiqua" panose="02040602050305030304" pitchFamily="18" charset="0"/>
              </a:rPr>
              <a:t>is- </a:t>
            </a:r>
            <a:endParaRPr lang="en-US" sz="3200" b="1" dirty="0">
              <a:solidFill>
                <a:srgbClr val="FFFF00"/>
              </a:solidFill>
              <a:latin typeface="Book Antiqua" panose="02040602050305030304" pitchFamily="18" charset="0"/>
            </a:endParaRPr>
          </a:p>
        </p:txBody>
      </p:sp>
      <p:grpSp>
        <p:nvGrpSpPr>
          <p:cNvPr id="10" name="Group 9"/>
          <p:cNvGrpSpPr/>
          <p:nvPr/>
        </p:nvGrpSpPr>
        <p:grpSpPr>
          <a:xfrm>
            <a:off x="1882200" y="3048000"/>
            <a:ext cx="5867400" cy="2133600"/>
            <a:chOff x="1882200" y="3048000"/>
            <a:chExt cx="5867400" cy="2133600"/>
          </a:xfrm>
        </p:grpSpPr>
        <p:sp>
          <p:nvSpPr>
            <p:cNvPr id="3" name="Flowchart: Alternate Process 2"/>
            <p:cNvSpPr/>
            <p:nvPr/>
          </p:nvSpPr>
          <p:spPr>
            <a:xfrm>
              <a:off x="1882200" y="3048000"/>
              <a:ext cx="5867400" cy="2133600"/>
            </a:xfrm>
            <a:prstGeom prst="flowChartAlternateProcess">
              <a:avLst/>
            </a:prstGeom>
            <a:solidFill>
              <a:srgbClr val="92D050"/>
            </a:solidFill>
            <a:ln w="76200">
              <a:solidFill>
                <a:srgbClr val="FF0000"/>
              </a:solid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
          <p:nvSpPr>
            <p:cNvPr id="8" name="Flowchart: Alternate Process 7"/>
            <p:cNvSpPr/>
            <p:nvPr/>
          </p:nvSpPr>
          <p:spPr>
            <a:xfrm>
              <a:off x="2057400" y="3276600"/>
              <a:ext cx="5472000" cy="1620000"/>
            </a:xfrm>
            <a:prstGeom prst="flowChartAlternateProcess">
              <a:avLst/>
            </a:prstGeom>
            <a:solidFill>
              <a:srgbClr val="92D050"/>
            </a:solidFill>
            <a:ln w="76200">
              <a:solidFill>
                <a:srgbClr val="FF0000"/>
              </a:solidFill>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accent4">
                      <a:lumMod val="75000"/>
                    </a:schemeClr>
                  </a:solidFill>
                </a:rPr>
                <a:t>The Greed of the Mighty Rivers</a:t>
              </a:r>
            </a:p>
            <a:p>
              <a:pPr algn="ctr"/>
              <a:r>
                <a:rPr lang="en-US" sz="2800" dirty="0" smtClean="0">
                  <a:solidFill>
                    <a:schemeClr val="accent4">
                      <a:lumMod val="75000"/>
                    </a:schemeClr>
                  </a:solidFill>
                </a:rPr>
                <a:t>Unit-Two, Lesson -one</a:t>
              </a:r>
              <a:endParaRPr lang="en-ZW" sz="2800" dirty="0">
                <a:solidFill>
                  <a:schemeClr val="accent4">
                    <a:lumMod val="75000"/>
                  </a:schemeClr>
                </a:solidFill>
              </a:endParaRPr>
            </a:p>
          </p:txBody>
        </p:sp>
      </p:grpSp>
      <p:sp>
        <p:nvSpPr>
          <p:cNvPr id="9" name="Flowchart: Merge 8"/>
          <p:cNvSpPr/>
          <p:nvPr/>
        </p:nvSpPr>
        <p:spPr>
          <a:xfrm>
            <a:off x="4114800" y="1752600"/>
            <a:ext cx="1143000" cy="1242060"/>
          </a:xfrm>
          <a:prstGeom prst="flowChartMerge">
            <a:avLst/>
          </a:prstGeom>
          <a:solidFill>
            <a:srgbClr val="FFC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Tree>
    <p:extLst>
      <p:ext uri="{BB962C8B-B14F-4D97-AF65-F5344CB8AC3E}">
        <p14:creationId xmlns:p14="http://schemas.microsoft.com/office/powerpoint/2010/main" val="112604982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563320" y="6454680"/>
            <a:ext cx="288000" cy="25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6</a:t>
            </a:r>
            <a:endParaRPr lang="en-ZW" dirty="0"/>
          </a:p>
        </p:txBody>
      </p:sp>
      <p:sp>
        <p:nvSpPr>
          <p:cNvPr id="3" name="Rounded Rectangular Callout 2"/>
          <p:cNvSpPr/>
          <p:nvPr/>
        </p:nvSpPr>
        <p:spPr>
          <a:xfrm>
            <a:off x="1143000" y="457200"/>
            <a:ext cx="7010400" cy="1676400"/>
          </a:xfrm>
          <a:prstGeom prst="wedgeRoundRectCallout">
            <a:avLst/>
          </a:prstGeom>
          <a:solidFill>
            <a:srgbClr val="FFC000"/>
          </a:solidFill>
          <a:ln w="381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blipFill>
                  <a:blip r:embed="rId3"/>
                  <a:tile tx="0" ty="0" sx="100000" sy="100000" flip="none" algn="tl"/>
                </a:blipFill>
                <a:latin typeface="Book Antiqua" panose="02040602050305030304" pitchFamily="18" charset="0"/>
              </a:rPr>
              <a:t>Learning Outcomes</a:t>
            </a:r>
          </a:p>
        </p:txBody>
      </p:sp>
      <p:sp>
        <p:nvSpPr>
          <p:cNvPr id="10" name="Rectangle 9"/>
          <p:cNvSpPr/>
          <p:nvPr/>
        </p:nvSpPr>
        <p:spPr>
          <a:xfrm>
            <a:off x="838200" y="2678430"/>
            <a:ext cx="7725120" cy="3416320"/>
          </a:xfrm>
          <a:prstGeom prst="rect">
            <a:avLst/>
          </a:prstGeom>
          <a:solidFill>
            <a:srgbClr val="00B0F0"/>
          </a:solidFill>
          <a:ln w="38100">
            <a:solidFill>
              <a:schemeClr val="tx1"/>
            </a:solidFill>
            <a:prstDash val="sysDash"/>
          </a:ln>
        </p:spPr>
        <p:txBody>
          <a:bodyPr wrap="square">
            <a:spAutoFit/>
          </a:bodyPr>
          <a:lstStyle/>
          <a:p>
            <a:pPr algn="just"/>
            <a:r>
              <a:rPr lang="en-US" sz="3200" b="1" dirty="0">
                <a:solidFill>
                  <a:prstClr val="black"/>
                </a:solidFill>
                <a:latin typeface="Times New Roman" pitchFamily="18" charset="0"/>
                <a:cs typeface="Times New Roman" pitchFamily="18" charset="0"/>
              </a:rPr>
              <a:t>After we have studied this lesson, students will be able to---</a:t>
            </a:r>
          </a:p>
          <a:p>
            <a:pPr algn="just"/>
            <a:endParaRPr lang="en-US" sz="1200" b="1" dirty="0">
              <a:solidFill>
                <a:prstClr val="black"/>
              </a:solidFill>
              <a:latin typeface="Times New Roman" pitchFamily="18" charset="0"/>
              <a:cs typeface="Times New Roman" pitchFamily="18" charset="0"/>
            </a:endParaRPr>
          </a:p>
          <a:p>
            <a:pPr marL="457200" indent="-457200" algn="just">
              <a:buFont typeface="Wingdings" pitchFamily="2" charset="2"/>
              <a:buChar char="Ø"/>
            </a:pPr>
            <a:r>
              <a:rPr lang="en-US" sz="2800" b="1" dirty="0" smtClean="0">
                <a:solidFill>
                  <a:prstClr val="black"/>
                </a:solidFill>
                <a:latin typeface="Times New Roman" pitchFamily="18" charset="0"/>
                <a:cs typeface="Times New Roman" pitchFamily="18" charset="0"/>
              </a:rPr>
              <a:t>Ask </a:t>
            </a:r>
            <a:r>
              <a:rPr lang="en-US" sz="2800" b="1" dirty="0">
                <a:solidFill>
                  <a:prstClr val="black"/>
                </a:solidFill>
                <a:latin typeface="Times New Roman" pitchFamily="18" charset="0"/>
                <a:cs typeface="Times New Roman" pitchFamily="18" charset="0"/>
              </a:rPr>
              <a:t>and answer questions </a:t>
            </a:r>
          </a:p>
          <a:p>
            <a:pPr marL="457200" indent="-457200" algn="just">
              <a:buFont typeface="Wingdings" pitchFamily="2" charset="2"/>
              <a:buChar char="Ø"/>
            </a:pPr>
            <a:r>
              <a:rPr lang="en-US" sz="2800" b="1" dirty="0" smtClean="0">
                <a:solidFill>
                  <a:prstClr val="black"/>
                </a:solidFill>
                <a:latin typeface="Times New Roman" pitchFamily="18" charset="0"/>
                <a:cs typeface="Times New Roman" pitchFamily="18" charset="0"/>
              </a:rPr>
              <a:t>Demonstrate understanding and summarize texts</a:t>
            </a:r>
            <a:endParaRPr lang="en-US" sz="2800" b="1" dirty="0">
              <a:solidFill>
                <a:prstClr val="black"/>
              </a:solidFill>
              <a:latin typeface="Times New Roman" pitchFamily="18" charset="0"/>
              <a:cs typeface="Times New Roman" pitchFamily="18" charset="0"/>
            </a:endParaRPr>
          </a:p>
          <a:p>
            <a:pPr marL="457200" indent="-457200" algn="just">
              <a:buFont typeface="Wingdings" pitchFamily="2" charset="2"/>
              <a:buChar char="Ø"/>
            </a:pPr>
            <a:r>
              <a:rPr lang="en-US" sz="2800" b="1" dirty="0" smtClean="0">
                <a:solidFill>
                  <a:prstClr val="black"/>
                </a:solidFill>
                <a:latin typeface="Times New Roman" pitchFamily="18" charset="0"/>
                <a:cs typeface="Times New Roman" pitchFamily="18" charset="0"/>
              </a:rPr>
              <a:t>Take part in debate on given topic.</a:t>
            </a:r>
            <a:endParaRPr lang="en-US" sz="2800" b="1" dirty="0">
              <a:solidFill>
                <a:prstClr val="black"/>
              </a:solidFill>
              <a:latin typeface="Times New Roman" pitchFamily="18" charset="0"/>
              <a:cs typeface="Times New Roman" pitchFamily="18" charset="0"/>
            </a:endParaRPr>
          </a:p>
          <a:p>
            <a:pPr marL="457200" indent="-457200" algn="just">
              <a:buFont typeface="Wingdings" pitchFamily="2" charset="2"/>
              <a:buChar char="Ø"/>
            </a:pPr>
            <a:r>
              <a:rPr lang="en-US" sz="2800" b="1" dirty="0">
                <a:solidFill>
                  <a:prstClr val="black"/>
                </a:solidFill>
                <a:latin typeface="Times New Roman" pitchFamily="18" charset="0"/>
                <a:cs typeface="Times New Roman" pitchFamily="18" charset="0"/>
              </a:rPr>
              <a:t>Write </a:t>
            </a:r>
            <a:r>
              <a:rPr lang="en-US" sz="2800" b="1" dirty="0" smtClean="0">
                <a:solidFill>
                  <a:prstClr val="black"/>
                </a:solidFill>
                <a:latin typeface="Times New Roman" pitchFamily="18" charset="0"/>
                <a:cs typeface="Times New Roman" pitchFamily="18" charset="0"/>
              </a:rPr>
              <a:t>slogans for poster</a:t>
            </a:r>
          </a:p>
        </p:txBody>
      </p:sp>
    </p:spTree>
    <p:extLst>
      <p:ext uri="{BB962C8B-B14F-4D97-AF65-F5344CB8AC3E}">
        <p14:creationId xmlns:p14="http://schemas.microsoft.com/office/powerpoint/2010/main" val="410896135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8" presetClass="entr" presetSubtype="0" accel="50000" fill="hold" nodeType="clickEffect">
                                  <p:stCondLst>
                                    <p:cond delay="0"/>
                                  </p:stCondLst>
                                  <p:iterate type="lt">
                                    <p:tmPct val="50000"/>
                                  </p:iterate>
                                  <p:childTnLst>
                                    <p:set>
                                      <p:cBhvr>
                                        <p:cTn id="16" dur="1" fill="hold">
                                          <p:stCondLst>
                                            <p:cond delay="0"/>
                                          </p:stCondLst>
                                        </p:cTn>
                                        <p:tgtEl>
                                          <p:spTgt spid="10">
                                            <p:txEl>
                                              <p:pRg st="0" end="0"/>
                                            </p:txEl>
                                          </p:spTgt>
                                        </p:tgtEl>
                                        <p:attrNameLst>
                                          <p:attrName>style.visibility</p:attrName>
                                        </p:attrNameLst>
                                      </p:cBhvr>
                                      <p:to>
                                        <p:strVal val="visible"/>
                                      </p:to>
                                    </p:set>
                                    <p:set>
                                      <p:cBhvr>
                                        <p:cTn id="17" dur="455" fill="hold">
                                          <p:stCondLst>
                                            <p:cond delay="0"/>
                                          </p:stCondLst>
                                        </p:cTn>
                                        <p:tgtEl>
                                          <p:spTgt spid="10">
                                            <p:txEl>
                                              <p:pRg st="0" end="0"/>
                                            </p:txEl>
                                          </p:spTgt>
                                        </p:tgtEl>
                                        <p:attrNameLst>
                                          <p:attrName>style.rotation</p:attrName>
                                        </p:attrNameLst>
                                      </p:cBhvr>
                                      <p:to>
                                        <p:strVal val="-45.0"/>
                                      </p:to>
                                    </p:set>
                                    <p:anim calcmode="lin" valueType="num">
                                      <p:cBhvr>
                                        <p:cTn id="18" dur="455" fill="hold">
                                          <p:stCondLst>
                                            <p:cond delay="455"/>
                                          </p:stCondLst>
                                        </p:cTn>
                                        <p:tgtEl>
                                          <p:spTgt spid="10">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9" dur="455" fill="hold">
                                          <p:stCondLst>
                                            <p:cond delay="0"/>
                                          </p:stCondLst>
                                        </p:cTn>
                                        <p:tgtEl>
                                          <p:spTgt spid="10">
                                            <p:txEl>
                                              <p:pRg st="0" end="0"/>
                                            </p:txEl>
                                          </p:spTgt>
                                        </p:tgtEl>
                                        <p:attrNameLst>
                                          <p:attrName>ppt_y</p:attrName>
                                        </p:attrNameLst>
                                      </p:cBhvr>
                                      <p:tavLst>
                                        <p:tav tm="0">
                                          <p:val>
                                            <p:strVal val="#ppt_y-1"/>
                                          </p:val>
                                        </p:tav>
                                        <p:tav tm="100000">
                                          <p:val>
                                            <p:strVal val="#ppt_y-(0.354*#ppt_w-0.172*#ppt_h)"/>
                                          </p:val>
                                        </p:tav>
                                      </p:tavLst>
                                    </p:anim>
                                    <p:anim calcmode="lin" valueType="num">
                                      <p:cBhvr>
                                        <p:cTn id="20" dur="156" decel="50000" autoRev="1" fill="hold">
                                          <p:stCondLst>
                                            <p:cond delay="455"/>
                                          </p:stCondLst>
                                        </p:cTn>
                                        <p:tgtEl>
                                          <p:spTgt spid="10">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21" dur="136" fill="hold">
                                          <p:stCondLst>
                                            <p:cond delay="864"/>
                                          </p:stCondLst>
                                        </p:cTn>
                                        <p:tgtEl>
                                          <p:spTgt spid="10">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8" presetClass="entr" presetSubtype="0" accel="50000" fill="hold" nodeType="clickEffect">
                                  <p:stCondLst>
                                    <p:cond delay="0"/>
                                  </p:stCondLst>
                                  <p:iterate type="lt">
                                    <p:tmPct val="50000"/>
                                  </p:iterate>
                                  <p:childTnLst>
                                    <p:set>
                                      <p:cBhvr>
                                        <p:cTn id="25" dur="1" fill="hold">
                                          <p:stCondLst>
                                            <p:cond delay="0"/>
                                          </p:stCondLst>
                                        </p:cTn>
                                        <p:tgtEl>
                                          <p:spTgt spid="10">
                                            <p:txEl>
                                              <p:pRg st="2" end="2"/>
                                            </p:txEl>
                                          </p:spTgt>
                                        </p:tgtEl>
                                        <p:attrNameLst>
                                          <p:attrName>style.visibility</p:attrName>
                                        </p:attrNameLst>
                                      </p:cBhvr>
                                      <p:to>
                                        <p:strVal val="visible"/>
                                      </p:to>
                                    </p:set>
                                    <p:set>
                                      <p:cBhvr>
                                        <p:cTn id="26" dur="455" fill="hold">
                                          <p:stCondLst>
                                            <p:cond delay="0"/>
                                          </p:stCondLst>
                                        </p:cTn>
                                        <p:tgtEl>
                                          <p:spTgt spid="10">
                                            <p:txEl>
                                              <p:pRg st="2" end="2"/>
                                            </p:txEl>
                                          </p:spTgt>
                                        </p:tgtEl>
                                        <p:attrNameLst>
                                          <p:attrName>style.rotation</p:attrName>
                                        </p:attrNameLst>
                                      </p:cBhvr>
                                      <p:to>
                                        <p:strVal val="-45.0"/>
                                      </p:to>
                                    </p:set>
                                    <p:anim calcmode="lin" valueType="num">
                                      <p:cBhvr>
                                        <p:cTn id="27" dur="455" fill="hold">
                                          <p:stCondLst>
                                            <p:cond delay="455"/>
                                          </p:stCondLst>
                                        </p:cTn>
                                        <p:tgtEl>
                                          <p:spTgt spid="10">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28" dur="455" fill="hold">
                                          <p:stCondLst>
                                            <p:cond delay="0"/>
                                          </p:stCondLst>
                                        </p:cTn>
                                        <p:tgtEl>
                                          <p:spTgt spid="10">
                                            <p:txEl>
                                              <p:pRg st="2" end="2"/>
                                            </p:txEl>
                                          </p:spTgt>
                                        </p:tgtEl>
                                        <p:attrNameLst>
                                          <p:attrName>ppt_y</p:attrName>
                                        </p:attrNameLst>
                                      </p:cBhvr>
                                      <p:tavLst>
                                        <p:tav tm="0">
                                          <p:val>
                                            <p:strVal val="#ppt_y-1"/>
                                          </p:val>
                                        </p:tav>
                                        <p:tav tm="100000">
                                          <p:val>
                                            <p:strVal val="#ppt_y-(0.354*#ppt_w-0.172*#ppt_h)"/>
                                          </p:val>
                                        </p:tav>
                                      </p:tavLst>
                                    </p:anim>
                                    <p:anim calcmode="lin" valueType="num">
                                      <p:cBhvr>
                                        <p:cTn id="29" dur="156" decel="50000" autoRev="1" fill="hold">
                                          <p:stCondLst>
                                            <p:cond delay="455"/>
                                          </p:stCondLst>
                                        </p:cTn>
                                        <p:tgtEl>
                                          <p:spTgt spid="10">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30" dur="136" fill="hold">
                                          <p:stCondLst>
                                            <p:cond delay="864"/>
                                          </p:stCondLst>
                                        </p:cTn>
                                        <p:tgtEl>
                                          <p:spTgt spid="10">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8" presetClass="entr" presetSubtype="0" accel="50000" fill="hold" nodeType="clickEffect">
                                  <p:stCondLst>
                                    <p:cond delay="0"/>
                                  </p:stCondLst>
                                  <p:iterate type="lt">
                                    <p:tmPct val="50000"/>
                                  </p:iterate>
                                  <p:childTnLst>
                                    <p:set>
                                      <p:cBhvr>
                                        <p:cTn id="34" dur="1" fill="hold">
                                          <p:stCondLst>
                                            <p:cond delay="0"/>
                                          </p:stCondLst>
                                        </p:cTn>
                                        <p:tgtEl>
                                          <p:spTgt spid="10">
                                            <p:txEl>
                                              <p:pRg st="3" end="3"/>
                                            </p:txEl>
                                          </p:spTgt>
                                        </p:tgtEl>
                                        <p:attrNameLst>
                                          <p:attrName>style.visibility</p:attrName>
                                        </p:attrNameLst>
                                      </p:cBhvr>
                                      <p:to>
                                        <p:strVal val="visible"/>
                                      </p:to>
                                    </p:set>
                                    <p:set>
                                      <p:cBhvr>
                                        <p:cTn id="35" dur="455" fill="hold">
                                          <p:stCondLst>
                                            <p:cond delay="0"/>
                                          </p:stCondLst>
                                        </p:cTn>
                                        <p:tgtEl>
                                          <p:spTgt spid="10">
                                            <p:txEl>
                                              <p:pRg st="3" end="3"/>
                                            </p:txEl>
                                          </p:spTgt>
                                        </p:tgtEl>
                                        <p:attrNameLst>
                                          <p:attrName>style.rotation</p:attrName>
                                        </p:attrNameLst>
                                      </p:cBhvr>
                                      <p:to>
                                        <p:strVal val="-45.0"/>
                                      </p:to>
                                    </p:set>
                                    <p:anim calcmode="lin" valueType="num">
                                      <p:cBhvr>
                                        <p:cTn id="36" dur="455" fill="hold">
                                          <p:stCondLst>
                                            <p:cond delay="455"/>
                                          </p:stCondLst>
                                        </p:cTn>
                                        <p:tgtEl>
                                          <p:spTgt spid="10">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10">
                                            <p:txEl>
                                              <p:pRg st="3" end="3"/>
                                            </p:txEl>
                                          </p:spTgt>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10">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10">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8" presetClass="entr" presetSubtype="0" accel="50000" fill="hold" nodeType="clickEffect">
                                  <p:stCondLst>
                                    <p:cond delay="0"/>
                                  </p:stCondLst>
                                  <p:iterate type="lt">
                                    <p:tmPct val="50000"/>
                                  </p:iterate>
                                  <p:childTnLst>
                                    <p:set>
                                      <p:cBhvr>
                                        <p:cTn id="43" dur="1" fill="hold">
                                          <p:stCondLst>
                                            <p:cond delay="0"/>
                                          </p:stCondLst>
                                        </p:cTn>
                                        <p:tgtEl>
                                          <p:spTgt spid="10">
                                            <p:txEl>
                                              <p:pRg st="4" end="4"/>
                                            </p:txEl>
                                          </p:spTgt>
                                        </p:tgtEl>
                                        <p:attrNameLst>
                                          <p:attrName>style.visibility</p:attrName>
                                        </p:attrNameLst>
                                      </p:cBhvr>
                                      <p:to>
                                        <p:strVal val="visible"/>
                                      </p:to>
                                    </p:set>
                                    <p:set>
                                      <p:cBhvr>
                                        <p:cTn id="44" dur="455" fill="hold">
                                          <p:stCondLst>
                                            <p:cond delay="0"/>
                                          </p:stCondLst>
                                        </p:cTn>
                                        <p:tgtEl>
                                          <p:spTgt spid="10">
                                            <p:txEl>
                                              <p:pRg st="4" end="4"/>
                                            </p:txEl>
                                          </p:spTgt>
                                        </p:tgtEl>
                                        <p:attrNameLst>
                                          <p:attrName>style.rotation</p:attrName>
                                        </p:attrNameLst>
                                      </p:cBhvr>
                                      <p:to>
                                        <p:strVal val="-45.0"/>
                                      </p:to>
                                    </p:set>
                                    <p:anim calcmode="lin" valueType="num">
                                      <p:cBhvr>
                                        <p:cTn id="45" dur="455" fill="hold">
                                          <p:stCondLst>
                                            <p:cond delay="455"/>
                                          </p:stCondLst>
                                        </p:cTn>
                                        <p:tgtEl>
                                          <p:spTgt spid="10">
                                            <p:txEl>
                                              <p:pRg st="4" end="4"/>
                                            </p:txEl>
                                          </p:spTgt>
                                        </p:tgtEl>
                                        <p:attrNameLst>
                                          <p:attrName>style.rotation</p:attrName>
                                        </p:attrNameLst>
                                      </p:cBhvr>
                                      <p:tavLst>
                                        <p:tav tm="0">
                                          <p:val>
                                            <p:fltVal val="-45"/>
                                          </p:val>
                                        </p:tav>
                                        <p:tav tm="69900">
                                          <p:val>
                                            <p:fltVal val="45"/>
                                          </p:val>
                                        </p:tav>
                                        <p:tav tm="100000">
                                          <p:val>
                                            <p:fltVal val="0"/>
                                          </p:val>
                                        </p:tav>
                                      </p:tavLst>
                                    </p:anim>
                                    <p:anim calcmode="lin" valueType="num">
                                      <p:cBhvr>
                                        <p:cTn id="46" dur="455" fill="hold">
                                          <p:stCondLst>
                                            <p:cond delay="0"/>
                                          </p:stCondLst>
                                        </p:cTn>
                                        <p:tgtEl>
                                          <p:spTgt spid="10">
                                            <p:txEl>
                                              <p:pRg st="4" end="4"/>
                                            </p:txEl>
                                          </p:spTgt>
                                        </p:tgtEl>
                                        <p:attrNameLst>
                                          <p:attrName>ppt_y</p:attrName>
                                        </p:attrNameLst>
                                      </p:cBhvr>
                                      <p:tavLst>
                                        <p:tav tm="0">
                                          <p:val>
                                            <p:strVal val="#ppt_y-1"/>
                                          </p:val>
                                        </p:tav>
                                        <p:tav tm="100000">
                                          <p:val>
                                            <p:strVal val="#ppt_y-(0.354*#ppt_w-0.172*#ppt_h)"/>
                                          </p:val>
                                        </p:tav>
                                      </p:tavLst>
                                    </p:anim>
                                    <p:anim calcmode="lin" valueType="num">
                                      <p:cBhvr>
                                        <p:cTn id="47" dur="156" decel="50000" autoRev="1" fill="hold">
                                          <p:stCondLst>
                                            <p:cond delay="455"/>
                                          </p:stCondLst>
                                        </p:cTn>
                                        <p:tgtEl>
                                          <p:spTgt spid="10">
                                            <p:txEl>
                                              <p:pRg st="4" end="4"/>
                                            </p:txEl>
                                          </p:spTgt>
                                        </p:tgtEl>
                                        <p:attrNameLst>
                                          <p:attrName>ppt_y</p:attrName>
                                        </p:attrNameLst>
                                      </p:cBhvr>
                                      <p:tavLst>
                                        <p:tav tm="0">
                                          <p:val>
                                            <p:strVal val="#ppt_y-(0.354*#ppt_w-0.172*#ppt_h)"/>
                                          </p:val>
                                        </p:tav>
                                        <p:tav tm="100000">
                                          <p:val>
                                            <p:strVal val="#ppt_y-(0.354*#ppt_w-0.172*#ppt_h)-#ppt_h/2"/>
                                          </p:val>
                                        </p:tav>
                                      </p:tavLst>
                                    </p:anim>
                                    <p:anim calcmode="lin" valueType="num">
                                      <p:cBhvr>
                                        <p:cTn id="48" dur="136" fill="hold">
                                          <p:stCondLst>
                                            <p:cond delay="864"/>
                                          </p:stCondLst>
                                        </p:cTn>
                                        <p:tgtEl>
                                          <p:spTgt spid="10">
                                            <p:txEl>
                                              <p:pRg st="4" end="4"/>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8" presetClass="entr" presetSubtype="0" accel="50000" fill="hold" nodeType="clickEffect">
                                  <p:stCondLst>
                                    <p:cond delay="0"/>
                                  </p:stCondLst>
                                  <p:iterate type="lt">
                                    <p:tmPct val="50000"/>
                                  </p:iterate>
                                  <p:childTnLst>
                                    <p:set>
                                      <p:cBhvr>
                                        <p:cTn id="52" dur="1" fill="hold">
                                          <p:stCondLst>
                                            <p:cond delay="0"/>
                                          </p:stCondLst>
                                        </p:cTn>
                                        <p:tgtEl>
                                          <p:spTgt spid="10">
                                            <p:txEl>
                                              <p:pRg st="5" end="5"/>
                                            </p:txEl>
                                          </p:spTgt>
                                        </p:tgtEl>
                                        <p:attrNameLst>
                                          <p:attrName>style.visibility</p:attrName>
                                        </p:attrNameLst>
                                      </p:cBhvr>
                                      <p:to>
                                        <p:strVal val="visible"/>
                                      </p:to>
                                    </p:set>
                                    <p:set>
                                      <p:cBhvr>
                                        <p:cTn id="53" dur="455" fill="hold">
                                          <p:stCondLst>
                                            <p:cond delay="0"/>
                                          </p:stCondLst>
                                        </p:cTn>
                                        <p:tgtEl>
                                          <p:spTgt spid="10">
                                            <p:txEl>
                                              <p:pRg st="5" end="5"/>
                                            </p:txEl>
                                          </p:spTgt>
                                        </p:tgtEl>
                                        <p:attrNameLst>
                                          <p:attrName>style.rotation</p:attrName>
                                        </p:attrNameLst>
                                      </p:cBhvr>
                                      <p:to>
                                        <p:strVal val="-45.0"/>
                                      </p:to>
                                    </p:set>
                                    <p:anim calcmode="lin" valueType="num">
                                      <p:cBhvr>
                                        <p:cTn id="54" dur="455" fill="hold">
                                          <p:stCondLst>
                                            <p:cond delay="455"/>
                                          </p:stCondLst>
                                        </p:cTn>
                                        <p:tgtEl>
                                          <p:spTgt spid="10">
                                            <p:txEl>
                                              <p:pRg st="5" end="5"/>
                                            </p:txEl>
                                          </p:spTgt>
                                        </p:tgtEl>
                                        <p:attrNameLst>
                                          <p:attrName>style.rotation</p:attrName>
                                        </p:attrNameLst>
                                      </p:cBhvr>
                                      <p:tavLst>
                                        <p:tav tm="0">
                                          <p:val>
                                            <p:fltVal val="-45"/>
                                          </p:val>
                                        </p:tav>
                                        <p:tav tm="69900">
                                          <p:val>
                                            <p:fltVal val="45"/>
                                          </p:val>
                                        </p:tav>
                                        <p:tav tm="100000">
                                          <p:val>
                                            <p:fltVal val="0"/>
                                          </p:val>
                                        </p:tav>
                                      </p:tavLst>
                                    </p:anim>
                                    <p:anim calcmode="lin" valueType="num">
                                      <p:cBhvr>
                                        <p:cTn id="55" dur="455" fill="hold">
                                          <p:stCondLst>
                                            <p:cond delay="0"/>
                                          </p:stCondLst>
                                        </p:cTn>
                                        <p:tgtEl>
                                          <p:spTgt spid="10">
                                            <p:txEl>
                                              <p:pRg st="5" end="5"/>
                                            </p:txEl>
                                          </p:spTgt>
                                        </p:tgtEl>
                                        <p:attrNameLst>
                                          <p:attrName>ppt_y</p:attrName>
                                        </p:attrNameLst>
                                      </p:cBhvr>
                                      <p:tavLst>
                                        <p:tav tm="0">
                                          <p:val>
                                            <p:strVal val="#ppt_y-1"/>
                                          </p:val>
                                        </p:tav>
                                        <p:tav tm="100000">
                                          <p:val>
                                            <p:strVal val="#ppt_y-(0.354*#ppt_w-0.172*#ppt_h)"/>
                                          </p:val>
                                        </p:tav>
                                      </p:tavLst>
                                    </p:anim>
                                    <p:anim calcmode="lin" valueType="num">
                                      <p:cBhvr>
                                        <p:cTn id="56" dur="156" decel="50000" autoRev="1" fill="hold">
                                          <p:stCondLst>
                                            <p:cond delay="455"/>
                                          </p:stCondLst>
                                        </p:cTn>
                                        <p:tgtEl>
                                          <p:spTgt spid="10">
                                            <p:txEl>
                                              <p:pRg st="5" end="5"/>
                                            </p:txEl>
                                          </p:spTgt>
                                        </p:tgtEl>
                                        <p:attrNameLst>
                                          <p:attrName>ppt_y</p:attrName>
                                        </p:attrNameLst>
                                      </p:cBhvr>
                                      <p:tavLst>
                                        <p:tav tm="0">
                                          <p:val>
                                            <p:strVal val="#ppt_y-(0.354*#ppt_w-0.172*#ppt_h)"/>
                                          </p:val>
                                        </p:tav>
                                        <p:tav tm="100000">
                                          <p:val>
                                            <p:strVal val="#ppt_y-(0.354*#ppt_w-0.172*#ppt_h)-#ppt_h/2"/>
                                          </p:val>
                                        </p:tav>
                                      </p:tavLst>
                                    </p:anim>
                                    <p:anim calcmode="lin" valueType="num">
                                      <p:cBhvr>
                                        <p:cTn id="57" dur="136" fill="hold">
                                          <p:stCondLst>
                                            <p:cond delay="864"/>
                                          </p:stCondLst>
                                        </p:cTn>
                                        <p:tgtEl>
                                          <p:spTgt spid="10">
                                            <p:txEl>
                                              <p:pRg st="5" end="5"/>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28" name="Picture 4" descr="D:\মাদারিপুর টেকনিক্যাল কলেজ\শিক্ষক বাতায়ন\picture\download (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069" y="3733800"/>
            <a:ext cx="3826823" cy="23622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563320" y="6454680"/>
            <a:ext cx="288000" cy="25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endParaRPr lang="en-ZW" dirty="0"/>
          </a:p>
        </p:txBody>
      </p:sp>
      <p:pic>
        <p:nvPicPr>
          <p:cNvPr id="1026" name="Picture 2" descr="D:\মাদারিপুর টেকনিক্যাল কলেজ\শিক্ষক বাতায়ন\picture\download (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49" y="3733800"/>
            <a:ext cx="3705571" cy="231456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মাদারিপুর টেকনিক্যাল কলেজ\শিক্ষক বাতায়ন\picture\download (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7750" y="381000"/>
            <a:ext cx="3705570" cy="3151865"/>
          </a:xfrm>
          <a:prstGeom prst="rect">
            <a:avLst/>
          </a:prstGeom>
          <a:noFill/>
          <a:extLst>
            <a:ext uri="{909E8E84-426E-40DD-AFC4-6F175D3DCCD1}">
              <a14:hiddenFill xmlns:a14="http://schemas.microsoft.com/office/drawing/2010/main">
                <a:solidFill>
                  <a:srgbClr val="FFFFFF"/>
                </a:solidFill>
              </a14:hiddenFill>
            </a:ext>
          </a:extLst>
        </p:spPr>
      </p:pic>
      <p:sp>
        <p:nvSpPr>
          <p:cNvPr id="8" name="6-Point Star 7"/>
          <p:cNvSpPr/>
          <p:nvPr/>
        </p:nvSpPr>
        <p:spPr>
          <a:xfrm>
            <a:off x="914400" y="533400"/>
            <a:ext cx="3276600" cy="2895600"/>
          </a:xfrm>
          <a:prstGeom prst="star6">
            <a:avLst/>
          </a:prstGeom>
          <a:solidFill>
            <a:srgbClr val="00B0F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FF0000"/>
                </a:solidFill>
              </a:rPr>
              <a:t>Meherjan</a:t>
            </a:r>
            <a:r>
              <a:rPr lang="en-US" sz="3600" dirty="0">
                <a:solidFill>
                  <a:srgbClr val="FF0000"/>
                </a:solidFill>
              </a:rPr>
              <a:t> house</a:t>
            </a:r>
          </a:p>
        </p:txBody>
      </p:sp>
    </p:spTree>
    <p:extLst>
      <p:ext uri="{BB962C8B-B14F-4D97-AF65-F5344CB8AC3E}">
        <p14:creationId xmlns:p14="http://schemas.microsoft.com/office/powerpoint/2010/main" val="298835038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wipe(down)">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circle(in)">
                                      <p:cBhvr>
                                        <p:cTn id="17" dur="20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wipe(down)">
                                      <p:cBhvr>
                                        <p:cTn id="22" dur="580">
                                          <p:stCondLst>
                                            <p:cond delay="0"/>
                                          </p:stCondLst>
                                        </p:cTn>
                                        <p:tgtEl>
                                          <p:spTgt spid="1026"/>
                                        </p:tgtEl>
                                      </p:cBhvr>
                                    </p:animEffect>
                                    <p:anim calcmode="lin" valueType="num">
                                      <p:cBhvr>
                                        <p:cTn id="23"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8" dur="26">
                                          <p:stCondLst>
                                            <p:cond delay="650"/>
                                          </p:stCondLst>
                                        </p:cTn>
                                        <p:tgtEl>
                                          <p:spTgt spid="1026"/>
                                        </p:tgtEl>
                                      </p:cBhvr>
                                      <p:to x="100000" y="60000"/>
                                    </p:animScale>
                                    <p:animScale>
                                      <p:cBhvr>
                                        <p:cTn id="29" dur="166" decel="50000">
                                          <p:stCondLst>
                                            <p:cond delay="676"/>
                                          </p:stCondLst>
                                        </p:cTn>
                                        <p:tgtEl>
                                          <p:spTgt spid="1026"/>
                                        </p:tgtEl>
                                      </p:cBhvr>
                                      <p:to x="100000" y="100000"/>
                                    </p:animScale>
                                    <p:animScale>
                                      <p:cBhvr>
                                        <p:cTn id="30" dur="26">
                                          <p:stCondLst>
                                            <p:cond delay="1312"/>
                                          </p:stCondLst>
                                        </p:cTn>
                                        <p:tgtEl>
                                          <p:spTgt spid="1026"/>
                                        </p:tgtEl>
                                      </p:cBhvr>
                                      <p:to x="100000" y="80000"/>
                                    </p:animScale>
                                    <p:animScale>
                                      <p:cBhvr>
                                        <p:cTn id="31" dur="166" decel="50000">
                                          <p:stCondLst>
                                            <p:cond delay="1338"/>
                                          </p:stCondLst>
                                        </p:cTn>
                                        <p:tgtEl>
                                          <p:spTgt spid="1026"/>
                                        </p:tgtEl>
                                      </p:cBhvr>
                                      <p:to x="100000" y="100000"/>
                                    </p:animScale>
                                    <p:animScale>
                                      <p:cBhvr>
                                        <p:cTn id="32" dur="26">
                                          <p:stCondLst>
                                            <p:cond delay="1642"/>
                                          </p:stCondLst>
                                        </p:cTn>
                                        <p:tgtEl>
                                          <p:spTgt spid="1026"/>
                                        </p:tgtEl>
                                      </p:cBhvr>
                                      <p:to x="100000" y="90000"/>
                                    </p:animScale>
                                    <p:animScale>
                                      <p:cBhvr>
                                        <p:cTn id="33" dur="166" decel="50000">
                                          <p:stCondLst>
                                            <p:cond delay="1668"/>
                                          </p:stCondLst>
                                        </p:cTn>
                                        <p:tgtEl>
                                          <p:spTgt spid="1026"/>
                                        </p:tgtEl>
                                      </p:cBhvr>
                                      <p:to x="100000" y="100000"/>
                                    </p:animScale>
                                    <p:animScale>
                                      <p:cBhvr>
                                        <p:cTn id="34" dur="26">
                                          <p:stCondLst>
                                            <p:cond delay="1808"/>
                                          </p:stCondLst>
                                        </p:cTn>
                                        <p:tgtEl>
                                          <p:spTgt spid="1026"/>
                                        </p:tgtEl>
                                      </p:cBhvr>
                                      <p:to x="100000" y="95000"/>
                                    </p:animScale>
                                    <p:animScale>
                                      <p:cBhvr>
                                        <p:cTn id="35"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 name="Horizontal Scroll 6"/>
          <p:cNvSpPr/>
          <p:nvPr/>
        </p:nvSpPr>
        <p:spPr>
          <a:xfrm>
            <a:off x="838200" y="381000"/>
            <a:ext cx="7467600" cy="5716080"/>
          </a:xfrm>
          <a:prstGeom prst="horizontalScrol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563320" y="6454680"/>
            <a:ext cx="288000" cy="25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8</a:t>
            </a:r>
            <a:endParaRPr lang="en-ZW" dirty="0"/>
          </a:p>
        </p:txBody>
      </p:sp>
      <p:sp>
        <p:nvSpPr>
          <p:cNvPr id="2" name="Rectangle 1"/>
          <p:cNvSpPr/>
          <p:nvPr/>
        </p:nvSpPr>
        <p:spPr>
          <a:xfrm>
            <a:off x="1661556" y="1752600"/>
            <a:ext cx="6644244" cy="2677656"/>
          </a:xfrm>
          <a:prstGeom prst="rect">
            <a:avLst/>
          </a:prstGeom>
        </p:spPr>
        <p:txBody>
          <a:bodyPr wrap="square">
            <a:spAutoFit/>
          </a:bodyPr>
          <a:lstStyle/>
          <a:p>
            <a:pPr algn="just"/>
            <a:r>
              <a:rPr lang="en-US" sz="2400" b="1" dirty="0" smtClean="0">
                <a:latin typeface="Times New Roman" pitchFamily="18" charset="0"/>
                <a:cs typeface="Times New Roman" pitchFamily="18" charset="0"/>
              </a:rPr>
              <a:t>a) What </a:t>
            </a:r>
            <a:r>
              <a:rPr lang="en-US" sz="2400" b="1" dirty="0">
                <a:latin typeface="Times New Roman" pitchFamily="18" charset="0"/>
                <a:cs typeface="Times New Roman" pitchFamily="18" charset="0"/>
              </a:rPr>
              <a:t>do you know about rough  </a:t>
            </a:r>
            <a:r>
              <a:rPr lang="en-US" sz="2400" b="1" dirty="0" smtClean="0">
                <a:latin typeface="Times New Roman" pitchFamily="18" charset="0"/>
                <a:cs typeface="Times New Roman" pitchFamily="18" charset="0"/>
              </a:rPr>
              <a:t> weather?</a:t>
            </a:r>
          </a:p>
          <a:p>
            <a:pPr algn="just"/>
            <a:endParaRPr lang="en-US" sz="2400" b="1" dirty="0">
              <a:latin typeface="Times New Roman" pitchFamily="18" charset="0"/>
              <a:cs typeface="Times New Roman" pitchFamily="18" charset="0"/>
            </a:endParaRPr>
          </a:p>
          <a:p>
            <a:pPr algn="just"/>
            <a:r>
              <a:rPr lang="en-US" sz="2400" b="1" dirty="0">
                <a:latin typeface="Times New Roman" pitchFamily="18" charset="0"/>
                <a:cs typeface="Times New Roman" pitchFamily="18" charset="0"/>
              </a:rPr>
              <a:t>b) What did property loss to river </a:t>
            </a:r>
            <a:r>
              <a:rPr lang="en-US" sz="2400" b="1" dirty="0" smtClean="0">
                <a:latin typeface="Times New Roman" pitchFamily="18" charset="0"/>
                <a:cs typeface="Times New Roman" pitchFamily="18" charset="0"/>
              </a:rPr>
              <a:t>the  </a:t>
            </a:r>
            <a:r>
              <a:rPr lang="en-US" sz="2400" b="1" dirty="0" err="1" smtClean="0">
                <a:latin typeface="Times New Roman" pitchFamily="18" charset="0"/>
                <a:cs typeface="Times New Roman" pitchFamily="18" charset="0"/>
              </a:rPr>
              <a:t>Jamuna</a:t>
            </a:r>
            <a:r>
              <a:rPr lang="en-US" sz="2400" b="1" dirty="0" smtClean="0">
                <a:latin typeface="Times New Roman" pitchFamily="18" charset="0"/>
                <a:cs typeface="Times New Roman" pitchFamily="18" charset="0"/>
              </a:rPr>
              <a:t>?</a:t>
            </a:r>
          </a:p>
          <a:p>
            <a:pPr algn="just"/>
            <a:endParaRPr lang="en-US" sz="2400" b="1" dirty="0">
              <a:latin typeface="Times New Roman" pitchFamily="18" charset="0"/>
              <a:cs typeface="Times New Roman" pitchFamily="18" charset="0"/>
            </a:endParaRPr>
          </a:p>
          <a:p>
            <a:pPr algn="just"/>
            <a:r>
              <a:rPr lang="en-US" sz="2400" b="1" dirty="0">
                <a:latin typeface="Times New Roman" pitchFamily="18" charset="0"/>
                <a:cs typeface="Times New Roman" pitchFamily="18" charset="0"/>
              </a:rPr>
              <a:t>c</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What do you know about </a:t>
            </a:r>
            <a:r>
              <a:rPr lang="en-US" sz="2400" b="1" dirty="0" err="1">
                <a:latin typeface="Times New Roman" pitchFamily="18" charset="0"/>
                <a:cs typeface="Times New Roman" pitchFamily="18" charset="0"/>
              </a:rPr>
              <a:t>Meherjan’s</a:t>
            </a:r>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 family?</a:t>
            </a:r>
          </a:p>
          <a:p>
            <a:pPr algn="just"/>
            <a:endParaRPr lang="en-US" sz="2400" b="1" dirty="0" smtClean="0">
              <a:latin typeface="Times New Roman" pitchFamily="18" charset="0"/>
              <a:cs typeface="Times New Roman" pitchFamily="18" charset="0"/>
            </a:endParaRPr>
          </a:p>
          <a:p>
            <a:pPr algn="just"/>
            <a:r>
              <a:rPr lang="en-US" sz="2400" b="1" dirty="0" smtClean="0">
                <a:latin typeface="Times New Roman" pitchFamily="18" charset="0"/>
                <a:cs typeface="Times New Roman" pitchFamily="18" charset="0"/>
              </a:rPr>
              <a:t>d) What is river erosion?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33466451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800" decel="100000"/>
                                        <p:tgtEl>
                                          <p:spTgt spid="2">
                                            <p:txEl>
                                              <p:pRg st="0" end="0"/>
                                            </p:txEl>
                                          </p:spTgt>
                                        </p:tgtEl>
                                      </p:cBhvr>
                                    </p:animEffect>
                                    <p:anim calcmode="lin" valueType="num">
                                      <p:cBhvr>
                                        <p:cTn id="14" dur="800" decel="100000" fill="hold"/>
                                        <p:tgtEl>
                                          <p:spTgt spid="2">
                                            <p:txEl>
                                              <p:pRg st="0" end="0"/>
                                            </p:txEl>
                                          </p:spTgt>
                                        </p:tgtEl>
                                        <p:attrNameLst>
                                          <p:attrName>style.rotation</p:attrName>
                                        </p:attrNameLst>
                                      </p:cBhvr>
                                      <p:tavLst>
                                        <p:tav tm="0">
                                          <p:val>
                                            <p:fltVal val="-90"/>
                                          </p:val>
                                        </p:tav>
                                        <p:tav tm="100000">
                                          <p:val>
                                            <p:fltVal val="0"/>
                                          </p:val>
                                        </p:tav>
                                      </p:tavLst>
                                    </p:anim>
                                    <p:anim calcmode="lin" valueType="num">
                                      <p:cBhvr>
                                        <p:cTn id="15" dur="800" decel="100000" fill="hold"/>
                                        <p:tgtEl>
                                          <p:spTgt spid="2">
                                            <p:txEl>
                                              <p:pRg st="0" end="0"/>
                                            </p:txEl>
                                          </p:spTgt>
                                        </p:tgtEl>
                                        <p:attrNameLst>
                                          <p:attrName>ppt_x</p:attrName>
                                        </p:attrNameLst>
                                      </p:cBhvr>
                                      <p:tavLst>
                                        <p:tav tm="0">
                                          <p:val>
                                            <p:strVal val="#ppt_x+0.4"/>
                                          </p:val>
                                        </p:tav>
                                        <p:tav tm="100000">
                                          <p:val>
                                            <p:strVal val="#ppt_x-0.05"/>
                                          </p:val>
                                        </p:tav>
                                      </p:tavLst>
                                    </p:anim>
                                    <p:anim calcmode="lin" valueType="num">
                                      <p:cBhvr>
                                        <p:cTn id="16" dur="800" decel="100000" fill="hold"/>
                                        <p:tgtEl>
                                          <p:spTgt spid="2">
                                            <p:txEl>
                                              <p:pRg st="0" end="0"/>
                                            </p:txEl>
                                          </p:spTgt>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2">
                                            <p:txEl>
                                              <p:pRg st="0" end="0"/>
                                            </p:txEl>
                                          </p:spTgt>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2">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800" decel="100000"/>
                                        <p:tgtEl>
                                          <p:spTgt spid="2">
                                            <p:txEl>
                                              <p:pRg st="2" end="2"/>
                                            </p:txEl>
                                          </p:spTgt>
                                        </p:tgtEl>
                                      </p:cBhvr>
                                    </p:animEffect>
                                    <p:anim calcmode="lin" valueType="num">
                                      <p:cBhvr>
                                        <p:cTn id="24" dur="800" decel="100000" fill="hold"/>
                                        <p:tgtEl>
                                          <p:spTgt spid="2">
                                            <p:txEl>
                                              <p:pRg st="2" end="2"/>
                                            </p:txEl>
                                          </p:spTgt>
                                        </p:tgtEl>
                                        <p:attrNameLst>
                                          <p:attrName>style.rotation</p:attrName>
                                        </p:attrNameLst>
                                      </p:cBhvr>
                                      <p:tavLst>
                                        <p:tav tm="0">
                                          <p:val>
                                            <p:fltVal val="-90"/>
                                          </p:val>
                                        </p:tav>
                                        <p:tav tm="100000">
                                          <p:val>
                                            <p:fltVal val="0"/>
                                          </p:val>
                                        </p:tav>
                                      </p:tavLst>
                                    </p:anim>
                                    <p:anim calcmode="lin" valueType="num">
                                      <p:cBhvr>
                                        <p:cTn id="25" dur="800" decel="100000" fill="hold"/>
                                        <p:tgtEl>
                                          <p:spTgt spid="2">
                                            <p:txEl>
                                              <p:pRg st="2" end="2"/>
                                            </p:txEl>
                                          </p:spTgt>
                                        </p:tgtEl>
                                        <p:attrNameLst>
                                          <p:attrName>ppt_x</p:attrName>
                                        </p:attrNameLst>
                                      </p:cBhvr>
                                      <p:tavLst>
                                        <p:tav tm="0">
                                          <p:val>
                                            <p:strVal val="#ppt_x+0.4"/>
                                          </p:val>
                                        </p:tav>
                                        <p:tav tm="100000">
                                          <p:val>
                                            <p:strVal val="#ppt_x-0.05"/>
                                          </p:val>
                                        </p:tav>
                                      </p:tavLst>
                                    </p:anim>
                                    <p:anim calcmode="lin" valueType="num">
                                      <p:cBhvr>
                                        <p:cTn id="26" dur="800" decel="100000" fill="hold"/>
                                        <p:tgtEl>
                                          <p:spTgt spid="2">
                                            <p:txEl>
                                              <p:pRg st="2" end="2"/>
                                            </p:txEl>
                                          </p:spTgt>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2">
                                            <p:txEl>
                                              <p:pRg st="2" end="2"/>
                                            </p:txEl>
                                          </p:spTgt>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2">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0"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800" decel="100000"/>
                                        <p:tgtEl>
                                          <p:spTgt spid="2">
                                            <p:txEl>
                                              <p:pRg st="4" end="4"/>
                                            </p:txEl>
                                          </p:spTgt>
                                        </p:tgtEl>
                                      </p:cBhvr>
                                    </p:animEffect>
                                    <p:anim calcmode="lin" valueType="num">
                                      <p:cBhvr>
                                        <p:cTn id="34" dur="800" decel="100000" fill="hold"/>
                                        <p:tgtEl>
                                          <p:spTgt spid="2">
                                            <p:txEl>
                                              <p:pRg st="4" end="4"/>
                                            </p:txEl>
                                          </p:spTgt>
                                        </p:tgtEl>
                                        <p:attrNameLst>
                                          <p:attrName>style.rotation</p:attrName>
                                        </p:attrNameLst>
                                      </p:cBhvr>
                                      <p:tavLst>
                                        <p:tav tm="0">
                                          <p:val>
                                            <p:fltVal val="-90"/>
                                          </p:val>
                                        </p:tav>
                                        <p:tav tm="100000">
                                          <p:val>
                                            <p:fltVal val="0"/>
                                          </p:val>
                                        </p:tav>
                                      </p:tavLst>
                                    </p:anim>
                                    <p:anim calcmode="lin" valueType="num">
                                      <p:cBhvr>
                                        <p:cTn id="35" dur="800" decel="100000" fill="hold"/>
                                        <p:tgtEl>
                                          <p:spTgt spid="2">
                                            <p:txEl>
                                              <p:pRg st="4" end="4"/>
                                            </p:txEl>
                                          </p:spTgt>
                                        </p:tgtEl>
                                        <p:attrNameLst>
                                          <p:attrName>ppt_x</p:attrName>
                                        </p:attrNameLst>
                                      </p:cBhvr>
                                      <p:tavLst>
                                        <p:tav tm="0">
                                          <p:val>
                                            <p:strVal val="#ppt_x+0.4"/>
                                          </p:val>
                                        </p:tav>
                                        <p:tav tm="100000">
                                          <p:val>
                                            <p:strVal val="#ppt_x-0.05"/>
                                          </p:val>
                                        </p:tav>
                                      </p:tavLst>
                                    </p:anim>
                                    <p:anim calcmode="lin" valueType="num">
                                      <p:cBhvr>
                                        <p:cTn id="36" dur="800" decel="100000" fill="hold"/>
                                        <p:tgtEl>
                                          <p:spTgt spid="2">
                                            <p:txEl>
                                              <p:pRg st="4" end="4"/>
                                            </p:txEl>
                                          </p:spTgt>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2">
                                            <p:txEl>
                                              <p:pRg st="4" end="4"/>
                                            </p:txEl>
                                          </p:spTgt>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2">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0" presetClass="entr" presetSubtype="0"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800" decel="100000"/>
                                        <p:tgtEl>
                                          <p:spTgt spid="2">
                                            <p:txEl>
                                              <p:pRg st="6" end="6"/>
                                            </p:txEl>
                                          </p:spTgt>
                                        </p:tgtEl>
                                      </p:cBhvr>
                                    </p:animEffect>
                                    <p:anim calcmode="lin" valueType="num">
                                      <p:cBhvr>
                                        <p:cTn id="44" dur="800" decel="100000" fill="hold"/>
                                        <p:tgtEl>
                                          <p:spTgt spid="2">
                                            <p:txEl>
                                              <p:pRg st="6" end="6"/>
                                            </p:txEl>
                                          </p:spTgt>
                                        </p:tgtEl>
                                        <p:attrNameLst>
                                          <p:attrName>style.rotation</p:attrName>
                                        </p:attrNameLst>
                                      </p:cBhvr>
                                      <p:tavLst>
                                        <p:tav tm="0">
                                          <p:val>
                                            <p:fltVal val="-90"/>
                                          </p:val>
                                        </p:tav>
                                        <p:tav tm="100000">
                                          <p:val>
                                            <p:fltVal val="0"/>
                                          </p:val>
                                        </p:tav>
                                      </p:tavLst>
                                    </p:anim>
                                    <p:anim calcmode="lin" valueType="num">
                                      <p:cBhvr>
                                        <p:cTn id="45" dur="800" decel="100000" fill="hold"/>
                                        <p:tgtEl>
                                          <p:spTgt spid="2">
                                            <p:txEl>
                                              <p:pRg st="6" end="6"/>
                                            </p:txEl>
                                          </p:spTgt>
                                        </p:tgtEl>
                                        <p:attrNameLst>
                                          <p:attrName>ppt_x</p:attrName>
                                        </p:attrNameLst>
                                      </p:cBhvr>
                                      <p:tavLst>
                                        <p:tav tm="0">
                                          <p:val>
                                            <p:strVal val="#ppt_x+0.4"/>
                                          </p:val>
                                        </p:tav>
                                        <p:tav tm="100000">
                                          <p:val>
                                            <p:strVal val="#ppt_x-0.05"/>
                                          </p:val>
                                        </p:tav>
                                      </p:tavLst>
                                    </p:anim>
                                    <p:anim calcmode="lin" valueType="num">
                                      <p:cBhvr>
                                        <p:cTn id="46" dur="800" decel="100000" fill="hold"/>
                                        <p:tgtEl>
                                          <p:spTgt spid="2">
                                            <p:txEl>
                                              <p:pRg st="6" end="6"/>
                                            </p:txEl>
                                          </p:spTgt>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2">
                                            <p:txEl>
                                              <p:pRg st="6" end="6"/>
                                            </p:txEl>
                                          </p:spTgt>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2">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563320" y="6454680"/>
            <a:ext cx="288000" cy="25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9</a:t>
            </a:r>
            <a:endParaRPr lang="en-ZW" dirty="0"/>
          </a:p>
        </p:txBody>
      </p:sp>
      <p:pic>
        <p:nvPicPr>
          <p:cNvPr id="5" name="Picture 4"/>
          <p:cNvPicPr>
            <a:picLocks noChangeAspect="1"/>
          </p:cNvPicPr>
          <p:nvPr/>
        </p:nvPicPr>
        <p:blipFill>
          <a:blip r:embed="rId3"/>
          <a:stretch>
            <a:fillRect/>
          </a:stretch>
        </p:blipFill>
        <p:spPr>
          <a:xfrm>
            <a:off x="990600" y="2667000"/>
            <a:ext cx="2209800" cy="2895600"/>
          </a:xfrm>
          <a:prstGeom prst="rect">
            <a:avLst/>
          </a:prstGeom>
          <a:ln w="28575">
            <a:solidFill>
              <a:srgbClr val="002060"/>
            </a:solidFill>
          </a:ln>
        </p:spPr>
      </p:pic>
      <p:sp>
        <p:nvSpPr>
          <p:cNvPr id="2" name="Rectangle 1"/>
          <p:cNvSpPr/>
          <p:nvPr/>
        </p:nvSpPr>
        <p:spPr>
          <a:xfrm>
            <a:off x="1143000" y="468170"/>
            <a:ext cx="6858000" cy="584775"/>
          </a:xfrm>
          <a:prstGeom prst="rect">
            <a:avLst/>
          </a:prstGeom>
        </p:spPr>
        <p:txBody>
          <a:bodyPr wrap="square">
            <a:spAutoFit/>
          </a:bodyPr>
          <a:lstStyle/>
          <a:p>
            <a:pPr lvl="0" algn="ctr">
              <a:defRPr/>
            </a:pPr>
            <a:r>
              <a:rPr lang="en-US" sz="2800" b="1" kern="0" dirty="0">
                <a:solidFill>
                  <a:srgbClr val="FF0000"/>
                </a:solidFill>
                <a:latin typeface="Book Antiqua" panose="02040602050305030304" pitchFamily="18" charset="0"/>
              </a:rPr>
              <a:t>Dear students, read the text silently</a:t>
            </a:r>
            <a:r>
              <a:rPr lang="en-US" sz="3200" b="1" kern="0" dirty="0">
                <a:solidFill>
                  <a:srgbClr val="FF0000"/>
                </a:solidFill>
                <a:latin typeface="Book Antiqua" panose="02040602050305030304" pitchFamily="18" charset="0"/>
              </a:rPr>
              <a:t>.</a:t>
            </a:r>
          </a:p>
        </p:txBody>
      </p:sp>
      <p:pic>
        <p:nvPicPr>
          <p:cNvPr id="2050" name="Picture 2" descr="D:\মাদারিপুর টেকনিক্যাল কলেজ\শিক্ষক বাতায়ন\picture\image-443637-162639255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1" y="2667000"/>
            <a:ext cx="4648200" cy="2895600"/>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1458310" y="1143000"/>
            <a:ext cx="6096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4">
                    <a:lumMod val="75000"/>
                  </a:schemeClr>
                </a:solidFill>
              </a:rPr>
              <a:t>The Greed of the Mighty Rivers</a:t>
            </a:r>
          </a:p>
        </p:txBody>
      </p:sp>
    </p:spTree>
    <p:extLst>
      <p:ext uri="{BB962C8B-B14F-4D97-AF65-F5344CB8AC3E}">
        <p14:creationId xmlns:p14="http://schemas.microsoft.com/office/powerpoint/2010/main" val="18397820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heckerboard(across)">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wheel(1)">
                                      <p:cBhvr>
                                        <p:cTn id="3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Vertical Scroll 4"/>
          <p:cNvSpPr/>
          <p:nvPr/>
        </p:nvSpPr>
        <p:spPr>
          <a:xfrm>
            <a:off x="304800" y="304800"/>
            <a:ext cx="8763000" cy="6019800"/>
          </a:xfrm>
          <a:prstGeom prst="verticalScrol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W"/>
          </a:p>
        </p:txBody>
      </p:sp>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382000" y="6324600"/>
            <a:ext cx="469320" cy="382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10</a:t>
            </a:r>
            <a:endParaRPr lang="en-ZW" sz="1100" dirty="0"/>
          </a:p>
        </p:txBody>
      </p:sp>
      <p:sp>
        <p:nvSpPr>
          <p:cNvPr id="2" name="Rectangle 1"/>
          <p:cNvSpPr/>
          <p:nvPr/>
        </p:nvSpPr>
        <p:spPr>
          <a:xfrm>
            <a:off x="1143000" y="1066800"/>
            <a:ext cx="7010400" cy="4893647"/>
          </a:xfrm>
          <a:prstGeom prst="rect">
            <a:avLst/>
          </a:prstGeom>
        </p:spPr>
        <p:txBody>
          <a:bodyPr wrap="square">
            <a:spAutoFit/>
          </a:bodyPr>
          <a:lstStyle/>
          <a:p>
            <a:pPr algn="just"/>
            <a:r>
              <a:rPr lang="en-ZW" sz="2400" b="1" dirty="0" err="1">
                <a:solidFill>
                  <a:srgbClr val="C00000"/>
                </a:solidFill>
                <a:latin typeface="Times New Roman" pitchFamily="18" charset="0"/>
                <a:cs typeface="Times New Roman" pitchFamily="18" charset="0"/>
              </a:rPr>
              <a:t>Meherjan</a:t>
            </a:r>
            <a:r>
              <a:rPr lang="en-ZW" sz="2400" b="1" dirty="0">
                <a:solidFill>
                  <a:srgbClr val="C00000"/>
                </a:solidFill>
                <a:latin typeface="Times New Roman" pitchFamily="18" charset="0"/>
                <a:cs typeface="Times New Roman" pitchFamily="18" charset="0"/>
              </a:rPr>
              <a:t> lives in a slum on the </a:t>
            </a:r>
            <a:r>
              <a:rPr lang="en-ZW" sz="2400" b="1" dirty="0" err="1">
                <a:solidFill>
                  <a:srgbClr val="C00000"/>
                </a:solidFill>
                <a:latin typeface="Times New Roman" pitchFamily="18" charset="0"/>
                <a:cs typeface="Times New Roman" pitchFamily="18" charset="0"/>
              </a:rPr>
              <a:t>Sirajgonj</a:t>
            </a:r>
            <a:r>
              <a:rPr lang="en-ZW" sz="2400" b="1" dirty="0">
                <a:solidFill>
                  <a:srgbClr val="C00000"/>
                </a:solidFill>
                <a:latin typeface="Times New Roman" pitchFamily="18" charset="0"/>
                <a:cs typeface="Times New Roman" pitchFamily="18" charset="0"/>
              </a:rPr>
              <a:t> Town Protection Embankment. The whispering wind from the river </a:t>
            </a:r>
            <a:r>
              <a:rPr lang="en-ZW" sz="2400" b="1" dirty="0" err="1">
                <a:solidFill>
                  <a:srgbClr val="C00000"/>
                </a:solidFill>
                <a:latin typeface="Times New Roman" pitchFamily="18" charset="0"/>
                <a:cs typeface="Times New Roman" pitchFamily="18" charset="0"/>
              </a:rPr>
              <a:t>Jamuna</a:t>
            </a:r>
            <a:r>
              <a:rPr lang="en-ZW" sz="2400" b="1" dirty="0">
                <a:solidFill>
                  <a:srgbClr val="C00000"/>
                </a:solidFill>
                <a:latin typeface="Times New Roman" pitchFamily="18" charset="0"/>
                <a:cs typeface="Times New Roman" pitchFamily="18" charset="0"/>
              </a:rPr>
              <a:t> makes the fire unsteady. The dancing flames remind </a:t>
            </a:r>
            <a:r>
              <a:rPr lang="en-ZW" sz="2400" b="1" dirty="0" err="1">
                <a:solidFill>
                  <a:srgbClr val="C00000"/>
                </a:solidFill>
                <a:latin typeface="Times New Roman" pitchFamily="18" charset="0"/>
                <a:cs typeface="Times New Roman" pitchFamily="18" charset="0"/>
              </a:rPr>
              <a:t>Meherjan</a:t>
            </a:r>
            <a:r>
              <a:rPr lang="en-ZW" sz="2400" b="1" dirty="0">
                <a:solidFill>
                  <a:srgbClr val="C00000"/>
                </a:solidFill>
                <a:latin typeface="Times New Roman" pitchFamily="18" charset="0"/>
                <a:cs typeface="Times New Roman" pitchFamily="18" charset="0"/>
              </a:rPr>
              <a:t> of the turmoil in her life</a:t>
            </a:r>
            <a:r>
              <a:rPr lang="en-ZW" sz="2400" b="1" dirty="0" smtClean="0">
                <a:solidFill>
                  <a:srgbClr val="C00000"/>
                </a:solidFill>
                <a:latin typeface="Times New Roman" pitchFamily="18" charset="0"/>
                <a:cs typeface="Times New Roman" pitchFamily="18" charset="0"/>
              </a:rPr>
              <a:t>.</a:t>
            </a:r>
          </a:p>
          <a:p>
            <a:pPr algn="just"/>
            <a:endParaRPr lang="en-ZW" sz="2400" b="1" dirty="0" smtClean="0">
              <a:solidFill>
                <a:srgbClr val="C00000"/>
              </a:solidFill>
              <a:latin typeface="Times New Roman" pitchFamily="18" charset="0"/>
              <a:cs typeface="Times New Roman" pitchFamily="18" charset="0"/>
            </a:endParaRPr>
          </a:p>
          <a:p>
            <a:pPr algn="just"/>
            <a:r>
              <a:rPr lang="en-ZW" sz="2400" b="1" dirty="0">
                <a:solidFill>
                  <a:srgbClr val="C00000"/>
                </a:solidFill>
                <a:latin typeface="Times New Roman" pitchFamily="18" charset="0"/>
                <a:cs typeface="Times New Roman" pitchFamily="18" charset="0"/>
              </a:rPr>
              <a:t>Not long ago </a:t>
            </a:r>
            <a:r>
              <a:rPr lang="en-ZW" sz="2400" b="1" dirty="0" err="1">
                <a:solidFill>
                  <a:srgbClr val="C00000"/>
                </a:solidFill>
                <a:latin typeface="Times New Roman" pitchFamily="18" charset="0"/>
                <a:cs typeface="Times New Roman" pitchFamily="18" charset="0"/>
              </a:rPr>
              <a:t>Meherjan</a:t>
            </a:r>
            <a:r>
              <a:rPr lang="en-ZW" sz="2400" b="1" dirty="0">
                <a:solidFill>
                  <a:srgbClr val="C00000"/>
                </a:solidFill>
                <a:latin typeface="Times New Roman" pitchFamily="18" charset="0"/>
                <a:cs typeface="Times New Roman" pitchFamily="18" charset="0"/>
              </a:rPr>
              <a:t> had everything-a family, arable land and cattle. The erosion of the </a:t>
            </a:r>
            <a:r>
              <a:rPr lang="en-ZW" sz="2400" b="1" dirty="0" err="1">
                <a:solidFill>
                  <a:srgbClr val="C00000"/>
                </a:solidFill>
                <a:latin typeface="Times New Roman" pitchFamily="18" charset="0"/>
                <a:cs typeface="Times New Roman" pitchFamily="18" charset="0"/>
              </a:rPr>
              <a:t>Jamuna</a:t>
            </a:r>
            <a:r>
              <a:rPr lang="en-ZW" sz="2400" b="1" dirty="0">
                <a:solidFill>
                  <a:srgbClr val="C00000"/>
                </a:solidFill>
                <a:latin typeface="Times New Roman" pitchFamily="18" charset="0"/>
                <a:cs typeface="Times New Roman" pitchFamily="18" charset="0"/>
              </a:rPr>
              <a:t> gradually consumed all her land It property. finally claimed her only shelter during the last monsoon. It took the river only a day to devour </a:t>
            </a:r>
            <a:r>
              <a:rPr lang="en-ZW" sz="2400" b="1" dirty="0" err="1">
                <a:solidFill>
                  <a:srgbClr val="C00000"/>
                </a:solidFill>
                <a:latin typeface="Times New Roman" pitchFamily="18" charset="0"/>
                <a:cs typeface="Times New Roman" pitchFamily="18" charset="0"/>
              </a:rPr>
              <a:t>Meher's</a:t>
            </a:r>
            <a:r>
              <a:rPr lang="en-ZW" sz="2400" b="1" dirty="0">
                <a:solidFill>
                  <a:srgbClr val="C00000"/>
                </a:solidFill>
                <a:latin typeface="Times New Roman" pitchFamily="18" charset="0"/>
                <a:cs typeface="Times New Roman" pitchFamily="18" charset="0"/>
              </a:rPr>
              <a:t> house, trees, vegetable garden and the bamboo bush. She had a happy family once. </a:t>
            </a:r>
          </a:p>
        </p:txBody>
      </p:sp>
    </p:spTree>
    <p:extLst>
      <p:ext uri="{BB962C8B-B14F-4D97-AF65-F5344CB8AC3E}">
        <p14:creationId xmlns:p14="http://schemas.microsoft.com/office/powerpoint/2010/main" val="39237321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nodeType="clickEffect">
                                  <p:stCondLst>
                                    <p:cond delay="0"/>
                                  </p:stCondLst>
                                  <p:iterate type="lt">
                                    <p:tmPct val="50000"/>
                                  </p:iterate>
                                  <p:childTnLst>
                                    <p:set>
                                      <p:cBhvr>
                                        <p:cTn id="11" dur="1" fill="hold">
                                          <p:stCondLst>
                                            <p:cond delay="0"/>
                                          </p:stCondLst>
                                        </p:cTn>
                                        <p:tgtEl>
                                          <p:spTgt spid="2">
                                            <p:txEl>
                                              <p:pRg st="0" end="0"/>
                                            </p:txEl>
                                          </p:spTgt>
                                        </p:tgtEl>
                                        <p:attrNameLst>
                                          <p:attrName>style.visibility</p:attrName>
                                        </p:attrNameLst>
                                      </p:cBhvr>
                                      <p:to>
                                        <p:strVal val="visible"/>
                                      </p:to>
                                    </p:set>
                                    <p:set>
                                      <p:cBhvr>
                                        <p:cTn id="12" dur="455" fill="hold">
                                          <p:stCondLst>
                                            <p:cond delay="0"/>
                                          </p:stCondLst>
                                        </p:cTn>
                                        <p:tgtEl>
                                          <p:spTgt spid="2">
                                            <p:txEl>
                                              <p:pRg st="0" end="0"/>
                                            </p:txEl>
                                          </p:spTgt>
                                        </p:tgtEl>
                                        <p:attrNameLst>
                                          <p:attrName>style.rotation</p:attrName>
                                        </p:attrNameLst>
                                      </p:cBhvr>
                                      <p:to>
                                        <p:strVal val="-45.0"/>
                                      </p:to>
                                    </p:set>
                                    <p:anim calcmode="lin" valueType="num">
                                      <p:cBhvr>
                                        <p:cTn id="13" dur="455" fill="hold">
                                          <p:stCondLst>
                                            <p:cond delay="455"/>
                                          </p:stCondLst>
                                        </p:cTn>
                                        <p:tgtEl>
                                          <p:spTgt spid="2">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2">
                                            <p:txEl>
                                              <p:pRg st="0" end="0"/>
                                            </p:txEl>
                                          </p:spTgt>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2">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2">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8" presetClass="entr" presetSubtype="0" accel="50000" fill="hold" nodeType="clickEffect">
                                  <p:stCondLst>
                                    <p:cond delay="0"/>
                                  </p:stCondLst>
                                  <p:iterate type="lt">
                                    <p:tmPct val="50000"/>
                                  </p:iterate>
                                  <p:childTnLst>
                                    <p:set>
                                      <p:cBhvr>
                                        <p:cTn id="20" dur="1" fill="hold">
                                          <p:stCondLst>
                                            <p:cond delay="0"/>
                                          </p:stCondLst>
                                        </p:cTn>
                                        <p:tgtEl>
                                          <p:spTgt spid="2">
                                            <p:txEl>
                                              <p:pRg st="2" end="2"/>
                                            </p:txEl>
                                          </p:spTgt>
                                        </p:tgtEl>
                                        <p:attrNameLst>
                                          <p:attrName>style.visibility</p:attrName>
                                        </p:attrNameLst>
                                      </p:cBhvr>
                                      <p:to>
                                        <p:strVal val="visible"/>
                                      </p:to>
                                    </p:set>
                                    <p:set>
                                      <p:cBhvr>
                                        <p:cTn id="21" dur="455" fill="hold">
                                          <p:stCondLst>
                                            <p:cond delay="0"/>
                                          </p:stCondLst>
                                        </p:cTn>
                                        <p:tgtEl>
                                          <p:spTgt spid="2">
                                            <p:txEl>
                                              <p:pRg st="2" end="2"/>
                                            </p:txEl>
                                          </p:spTgt>
                                        </p:tgtEl>
                                        <p:attrNameLst>
                                          <p:attrName>style.rotation</p:attrName>
                                        </p:attrNameLst>
                                      </p:cBhvr>
                                      <p:to>
                                        <p:strVal val="-45.0"/>
                                      </p:to>
                                    </p:set>
                                    <p:anim calcmode="lin" valueType="num">
                                      <p:cBhvr>
                                        <p:cTn id="22" dur="455" fill="hold">
                                          <p:stCondLst>
                                            <p:cond delay="455"/>
                                          </p:stCondLst>
                                        </p:cTn>
                                        <p:tgtEl>
                                          <p:spTgt spid="2">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2">
                                            <p:txEl>
                                              <p:pRg st="2" end="2"/>
                                            </p:txEl>
                                          </p:spTgt>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2">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2">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382000" y="6324600"/>
            <a:ext cx="469320" cy="382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11</a:t>
            </a:r>
            <a:endParaRPr lang="en-ZW" sz="1100" dirty="0"/>
          </a:p>
        </p:txBody>
      </p:sp>
      <p:sp>
        <p:nvSpPr>
          <p:cNvPr id="3" name="Vertical Scroll 2"/>
          <p:cNvSpPr/>
          <p:nvPr/>
        </p:nvSpPr>
        <p:spPr>
          <a:xfrm>
            <a:off x="-36000" y="381000"/>
            <a:ext cx="9180000" cy="5760000"/>
          </a:xfrm>
          <a:prstGeom prst="verticalScrol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ZW" sz="2400" b="1" dirty="0">
                <a:solidFill>
                  <a:srgbClr val="C00000"/>
                </a:solidFill>
                <a:latin typeface="Times New Roman" pitchFamily="18" charset="0"/>
                <a:cs typeface="Times New Roman" pitchFamily="18" charset="0"/>
              </a:rPr>
              <a:t>Over the years, she lost her husband and her family to diseases that cruel hunger and poverty brought to the family. Now, she is the only one left to live on with the loss and the pain. The greedy </a:t>
            </a:r>
            <a:r>
              <a:rPr lang="en-ZW" sz="2400" b="1" dirty="0" err="1">
                <a:solidFill>
                  <a:srgbClr val="C00000"/>
                </a:solidFill>
                <a:latin typeface="Times New Roman" pitchFamily="18" charset="0"/>
                <a:cs typeface="Times New Roman" pitchFamily="18" charset="0"/>
              </a:rPr>
              <a:t>Jamuna</a:t>
            </a:r>
            <a:r>
              <a:rPr lang="en-ZW" sz="2400" b="1" dirty="0">
                <a:solidFill>
                  <a:srgbClr val="C00000"/>
                </a:solidFill>
                <a:latin typeface="Times New Roman" pitchFamily="18" charset="0"/>
                <a:cs typeface="Times New Roman" pitchFamily="18" charset="0"/>
              </a:rPr>
              <a:t> has shattered her dreams and happiness</a:t>
            </a:r>
            <a:r>
              <a:rPr lang="en-ZW" sz="2400" b="1" dirty="0" smtClean="0">
                <a:solidFill>
                  <a:srgbClr val="C00000"/>
                </a:solidFill>
                <a:latin typeface="Times New Roman" pitchFamily="18" charset="0"/>
                <a:cs typeface="Times New Roman" pitchFamily="18" charset="0"/>
              </a:rPr>
              <a:t>.</a:t>
            </a:r>
          </a:p>
          <a:p>
            <a:pPr algn="just"/>
            <a:endParaRPr lang="en-ZW" sz="2400" b="1" dirty="0" smtClean="0">
              <a:solidFill>
                <a:srgbClr val="C00000"/>
              </a:solidFill>
              <a:latin typeface="Times New Roman" pitchFamily="18" charset="0"/>
              <a:cs typeface="Times New Roman" pitchFamily="18" charset="0"/>
            </a:endParaRPr>
          </a:p>
          <a:p>
            <a:pPr algn="just"/>
            <a:r>
              <a:rPr lang="en-ZW" sz="2400" b="1" dirty="0">
                <a:solidFill>
                  <a:srgbClr val="C00000"/>
                </a:solidFill>
                <a:latin typeface="Times New Roman" pitchFamily="18" charset="0"/>
                <a:cs typeface="Times New Roman" pitchFamily="18" charset="0"/>
              </a:rPr>
              <a:t>There are thousand others waiting to share the same fate like </a:t>
            </a:r>
            <a:r>
              <a:rPr lang="en-ZW" sz="2400" b="1" dirty="0" err="1">
                <a:solidFill>
                  <a:srgbClr val="C00000"/>
                </a:solidFill>
                <a:latin typeface="Times New Roman" pitchFamily="18" charset="0"/>
                <a:cs typeface="Times New Roman" pitchFamily="18" charset="0"/>
              </a:rPr>
              <a:t>Meherjan</a:t>
            </a:r>
            <a:r>
              <a:rPr lang="en-ZW" sz="2400" b="1" dirty="0">
                <a:solidFill>
                  <a:srgbClr val="C00000"/>
                </a:solidFill>
                <a:latin typeface="Times New Roman" pitchFamily="18" charset="0"/>
                <a:cs typeface="Times New Roman" pitchFamily="18" charset="0"/>
              </a:rPr>
              <a:t>. Bangladesh is a land of rivers, some of whose banks overflow or erode during monsoon. Erosion is a harsh reality for the people living along the river banks. During each monsoon many more villages are threatened by the mighty rivers like the </a:t>
            </a:r>
            <a:r>
              <a:rPr lang="en-ZW" sz="2400" b="1" dirty="0" err="1">
                <a:solidFill>
                  <a:srgbClr val="C00000"/>
                </a:solidFill>
                <a:latin typeface="Times New Roman" pitchFamily="18" charset="0"/>
                <a:cs typeface="Times New Roman" pitchFamily="18" charset="0"/>
              </a:rPr>
              <a:t>Jamuna</a:t>
            </a:r>
            <a:r>
              <a:rPr lang="en-ZW" sz="2400" b="1" dirty="0">
                <a:solidFill>
                  <a:srgbClr val="C00000"/>
                </a:solidFill>
                <a:latin typeface="Times New Roman" pitchFamily="18" charset="0"/>
                <a:cs typeface="Times New Roman" pitchFamily="18" charset="0"/>
              </a:rPr>
              <a:t>, the Padma and the </a:t>
            </a:r>
            <a:r>
              <a:rPr lang="en-ZW" sz="2400" b="1" dirty="0" err="1">
                <a:solidFill>
                  <a:srgbClr val="C00000"/>
                </a:solidFill>
                <a:latin typeface="Times New Roman" pitchFamily="18" charset="0"/>
                <a:cs typeface="Times New Roman" pitchFamily="18" charset="0"/>
              </a:rPr>
              <a:t>Meghna</a:t>
            </a:r>
            <a:r>
              <a:rPr lang="en-ZW" sz="2400" b="1" dirty="0">
                <a:latin typeface="Times New Roman" pitchFamily="18" charset="0"/>
                <a:cs typeface="Times New Roman" pitchFamily="18" charset="0"/>
              </a:rPr>
              <a:t>. </a:t>
            </a:r>
            <a:r>
              <a:rPr lang="en-ZW" sz="2400" dirty="0">
                <a:latin typeface="Times New Roman" pitchFamily="18" charset="0"/>
                <a:cs typeface="Times New Roman" pitchFamily="18" charset="0"/>
              </a:rPr>
              <a:t> </a:t>
            </a:r>
          </a:p>
          <a:p>
            <a:pPr algn="just"/>
            <a:endParaRPr lang="en-ZW" sz="2400" dirty="0">
              <a:latin typeface="Times New Roman" pitchFamily="18" charset="0"/>
              <a:cs typeface="Times New Roman" pitchFamily="18" charset="0"/>
            </a:endParaRPr>
          </a:p>
        </p:txBody>
      </p:sp>
    </p:spTree>
    <p:extLst>
      <p:ext uri="{BB962C8B-B14F-4D97-AF65-F5344CB8AC3E}">
        <p14:creationId xmlns:p14="http://schemas.microsoft.com/office/powerpoint/2010/main" val="72165903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455" fill="hold">
                                          <p:stCondLst>
                                            <p:cond delay="0"/>
                                          </p:stCondLst>
                                        </p:cTn>
                                        <p:tgtEl>
                                          <p:spTgt spid="3">
                                            <p:txEl>
                                              <p:pRg st="0" end="0"/>
                                            </p:txEl>
                                          </p:spTgt>
                                        </p:tgtEl>
                                        <p:attrNameLst>
                                          <p:attrName>style.rotation</p:attrName>
                                        </p:attrNameLst>
                                      </p:cBhvr>
                                      <p:to>
                                        <p:strVal val="-45.0"/>
                                      </p:to>
                                    </p:set>
                                    <p:anim calcmode="lin" valueType="num">
                                      <p:cBhvr>
                                        <p:cTn id="8"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8" presetClass="entr" presetSubtype="0" accel="50000" fill="hold" nodeType="clickEffect">
                                  <p:stCondLst>
                                    <p:cond delay="0"/>
                                  </p:stCondLst>
                                  <p:iterate type="lt">
                                    <p:tmPct val="50000"/>
                                  </p:iterate>
                                  <p:childTnLst>
                                    <p:set>
                                      <p:cBhvr>
                                        <p:cTn id="15" dur="1" fill="hold">
                                          <p:stCondLst>
                                            <p:cond delay="0"/>
                                          </p:stCondLst>
                                        </p:cTn>
                                        <p:tgtEl>
                                          <p:spTgt spid="3">
                                            <p:txEl>
                                              <p:pRg st="2" end="2"/>
                                            </p:txEl>
                                          </p:spTgt>
                                        </p:tgtEl>
                                        <p:attrNameLst>
                                          <p:attrName>style.visibility</p:attrName>
                                        </p:attrNameLst>
                                      </p:cBhvr>
                                      <p:to>
                                        <p:strVal val="visible"/>
                                      </p:to>
                                    </p:set>
                                    <p:set>
                                      <p:cBhvr>
                                        <p:cTn id="16" dur="455" fill="hold">
                                          <p:stCondLst>
                                            <p:cond delay="0"/>
                                          </p:stCondLst>
                                        </p:cTn>
                                        <p:tgtEl>
                                          <p:spTgt spid="3">
                                            <p:txEl>
                                              <p:pRg st="2" end="2"/>
                                            </p:txEl>
                                          </p:spTgt>
                                        </p:tgtEl>
                                        <p:attrNameLst>
                                          <p:attrName>style.rotation</p:attrName>
                                        </p:attrNameLst>
                                      </p:cBhvr>
                                      <p:to>
                                        <p:strVal val="-45.0"/>
                                      </p:to>
                                    </p:set>
                                    <p:anim calcmode="lin" valueType="num">
                                      <p:cBhvr>
                                        <p:cTn id="17" dur="455" fill="hold">
                                          <p:stCondLst>
                                            <p:cond delay="455"/>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382000" y="6324600"/>
            <a:ext cx="469320" cy="382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12</a:t>
            </a:r>
            <a:endParaRPr lang="en-ZW" sz="1100" dirty="0"/>
          </a:p>
        </p:txBody>
      </p:sp>
      <p:sp>
        <p:nvSpPr>
          <p:cNvPr id="7" name="Up Ribbon 6"/>
          <p:cNvSpPr/>
          <p:nvPr/>
        </p:nvSpPr>
        <p:spPr>
          <a:xfrm>
            <a:off x="1295400" y="228600"/>
            <a:ext cx="6477000" cy="1371600"/>
          </a:xfrm>
          <a:prstGeom prst="ribbon2">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New Vocabularies</a:t>
            </a:r>
            <a:endParaRPr lang="en-ZW" sz="2800" dirty="0"/>
          </a:p>
        </p:txBody>
      </p:sp>
      <p:sp>
        <p:nvSpPr>
          <p:cNvPr id="12" name="TextBox 11"/>
          <p:cNvSpPr txBox="1"/>
          <p:nvPr/>
        </p:nvSpPr>
        <p:spPr>
          <a:xfrm>
            <a:off x="1295400" y="1935052"/>
            <a:ext cx="3429000" cy="523220"/>
          </a:xfrm>
          <a:prstGeom prst="rect">
            <a:avLst/>
          </a:prstGeom>
          <a:solidFill>
            <a:srgbClr val="FFFF00"/>
          </a:solidFill>
        </p:spPr>
        <p:txBody>
          <a:bodyPr wrap="square" rtlCol="0">
            <a:spAutoFit/>
          </a:bodyPr>
          <a:lstStyle/>
          <a:p>
            <a:r>
              <a:rPr lang="en-US" sz="2800" dirty="0" smtClean="0">
                <a:solidFill>
                  <a:schemeClr val="accent4">
                    <a:lumMod val="75000"/>
                  </a:schemeClr>
                </a:solidFill>
              </a:rPr>
              <a:t>Word Meaning</a:t>
            </a:r>
            <a:endParaRPr lang="en-ZW" sz="2800" dirty="0">
              <a:solidFill>
                <a:schemeClr val="accent4">
                  <a:lumMod val="75000"/>
                </a:schemeClr>
              </a:solidFill>
            </a:endParaRPr>
          </a:p>
        </p:txBody>
      </p:sp>
      <p:grpSp>
        <p:nvGrpSpPr>
          <p:cNvPr id="18" name="Group 17"/>
          <p:cNvGrpSpPr/>
          <p:nvPr/>
        </p:nvGrpSpPr>
        <p:grpSpPr>
          <a:xfrm>
            <a:off x="1219200" y="2690648"/>
            <a:ext cx="2514600" cy="609600"/>
            <a:chOff x="1219200" y="2690648"/>
            <a:chExt cx="2514600" cy="609600"/>
          </a:xfrm>
        </p:grpSpPr>
        <p:sp>
          <p:nvSpPr>
            <p:cNvPr id="15" name="Flowchart: Stored Data 14"/>
            <p:cNvSpPr/>
            <p:nvPr/>
          </p:nvSpPr>
          <p:spPr>
            <a:xfrm>
              <a:off x="1219200" y="2690648"/>
              <a:ext cx="2514600" cy="609600"/>
            </a:xfrm>
            <a:prstGeom prst="flowChartOnlineStorag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Wave</a:t>
              </a:r>
              <a:endParaRPr lang="en-ZW" dirty="0"/>
            </a:p>
          </p:txBody>
        </p:sp>
        <p:sp>
          <p:nvSpPr>
            <p:cNvPr id="13" name="Oval 12"/>
            <p:cNvSpPr/>
            <p:nvPr/>
          </p:nvSpPr>
          <p:spPr>
            <a:xfrm>
              <a:off x="1219200" y="2747798"/>
              <a:ext cx="486103" cy="4953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00"/>
                  </a:solidFill>
                </a:rPr>
                <a:t>1</a:t>
              </a:r>
              <a:endParaRPr lang="en-ZW" dirty="0">
                <a:solidFill>
                  <a:srgbClr val="FFFF00"/>
                </a:solidFill>
              </a:endParaRPr>
            </a:p>
          </p:txBody>
        </p:sp>
      </p:grpSp>
      <p:grpSp>
        <p:nvGrpSpPr>
          <p:cNvPr id="19" name="Group 18"/>
          <p:cNvGrpSpPr/>
          <p:nvPr/>
        </p:nvGrpSpPr>
        <p:grpSpPr>
          <a:xfrm>
            <a:off x="3323897" y="2328698"/>
            <a:ext cx="3076903" cy="1333500"/>
            <a:chOff x="3323897" y="2328698"/>
            <a:chExt cx="3076903" cy="1333500"/>
          </a:xfrm>
        </p:grpSpPr>
        <p:sp>
          <p:nvSpPr>
            <p:cNvPr id="9" name="6-Point Star 8"/>
            <p:cNvSpPr/>
            <p:nvPr/>
          </p:nvSpPr>
          <p:spPr>
            <a:xfrm>
              <a:off x="4876800" y="2328698"/>
              <a:ext cx="1524000" cy="1333500"/>
            </a:xfrm>
            <a:prstGeom prst="star6">
              <a:avLst/>
            </a:prstGeom>
            <a:solidFill>
              <a:srgbClr val="00B0F0"/>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ঢেউ</a:t>
              </a:r>
              <a:endParaRPr lang="en-ZW" dirty="0"/>
            </a:p>
          </p:txBody>
        </p:sp>
        <p:sp>
          <p:nvSpPr>
            <p:cNvPr id="17" name="Oval 16"/>
            <p:cNvSpPr/>
            <p:nvPr/>
          </p:nvSpPr>
          <p:spPr>
            <a:xfrm>
              <a:off x="3323897" y="2746484"/>
              <a:ext cx="1781503" cy="4953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FF00"/>
                  </a:solidFill>
                </a:rPr>
                <a:t>অর্থ</a:t>
              </a:r>
              <a:r>
                <a:rPr lang="en-US" dirty="0" smtClean="0">
                  <a:solidFill>
                    <a:srgbClr val="FFFF00"/>
                  </a:solidFill>
                </a:rPr>
                <a:t> </a:t>
              </a:r>
              <a:endParaRPr lang="en-ZW" dirty="0">
                <a:solidFill>
                  <a:srgbClr val="FFFF00"/>
                </a:solidFill>
              </a:endParaRPr>
            </a:p>
          </p:txBody>
        </p:sp>
      </p:grpSp>
      <p:grpSp>
        <p:nvGrpSpPr>
          <p:cNvPr id="20" name="Group 19"/>
          <p:cNvGrpSpPr/>
          <p:nvPr/>
        </p:nvGrpSpPr>
        <p:grpSpPr>
          <a:xfrm>
            <a:off x="1192924" y="4054365"/>
            <a:ext cx="2514600" cy="609600"/>
            <a:chOff x="1137745" y="3084785"/>
            <a:chExt cx="2514600" cy="609600"/>
          </a:xfrm>
        </p:grpSpPr>
        <p:sp>
          <p:nvSpPr>
            <p:cNvPr id="21" name="Flowchart: Stored Data 20"/>
            <p:cNvSpPr/>
            <p:nvPr/>
          </p:nvSpPr>
          <p:spPr>
            <a:xfrm>
              <a:off x="1137745" y="3084785"/>
              <a:ext cx="2514600" cy="609600"/>
            </a:xfrm>
            <a:prstGeom prst="flowChartOnlineStorag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3300"/>
                  </a:solidFill>
                </a:rPr>
                <a:t>Ship</a:t>
              </a:r>
              <a:endParaRPr lang="en-ZW" dirty="0">
                <a:solidFill>
                  <a:srgbClr val="FF3300"/>
                </a:solidFill>
              </a:endParaRPr>
            </a:p>
          </p:txBody>
        </p:sp>
        <p:sp>
          <p:nvSpPr>
            <p:cNvPr id="22" name="Oval 21"/>
            <p:cNvSpPr/>
            <p:nvPr/>
          </p:nvSpPr>
          <p:spPr>
            <a:xfrm>
              <a:off x="1164021" y="3141935"/>
              <a:ext cx="486103" cy="4953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2</a:t>
              </a:r>
              <a:endParaRPr lang="en-ZW" dirty="0">
                <a:solidFill>
                  <a:srgbClr val="FF0000"/>
                </a:solidFill>
              </a:endParaRPr>
            </a:p>
          </p:txBody>
        </p:sp>
      </p:grpSp>
      <p:grpSp>
        <p:nvGrpSpPr>
          <p:cNvPr id="23" name="Group 22"/>
          <p:cNvGrpSpPr/>
          <p:nvPr/>
        </p:nvGrpSpPr>
        <p:grpSpPr>
          <a:xfrm>
            <a:off x="3323897" y="3692415"/>
            <a:ext cx="3076903" cy="1333500"/>
            <a:chOff x="3323897" y="2328698"/>
            <a:chExt cx="3076903" cy="1333500"/>
          </a:xfrm>
        </p:grpSpPr>
        <p:sp>
          <p:nvSpPr>
            <p:cNvPr id="24" name="6-Point Star 23"/>
            <p:cNvSpPr/>
            <p:nvPr/>
          </p:nvSpPr>
          <p:spPr>
            <a:xfrm>
              <a:off x="4876800" y="2328698"/>
              <a:ext cx="1524000" cy="1333500"/>
            </a:xfrm>
            <a:prstGeom prst="star6">
              <a:avLst/>
            </a:prstGeom>
            <a:solidFill>
              <a:srgbClr val="002060"/>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জাহাজ</a:t>
              </a:r>
              <a:endParaRPr lang="en-ZW" dirty="0"/>
            </a:p>
          </p:txBody>
        </p:sp>
        <p:sp>
          <p:nvSpPr>
            <p:cNvPr id="25" name="Oval 24"/>
            <p:cNvSpPr/>
            <p:nvPr/>
          </p:nvSpPr>
          <p:spPr>
            <a:xfrm>
              <a:off x="3323897" y="2746484"/>
              <a:ext cx="1781503" cy="495300"/>
            </a:xfrm>
            <a:prstGeom prst="ellipse">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FF00"/>
                  </a:solidFill>
                </a:rPr>
                <a:t>অর্থ</a:t>
              </a:r>
              <a:r>
                <a:rPr lang="en-US" dirty="0" smtClean="0">
                  <a:solidFill>
                    <a:srgbClr val="FFFF00"/>
                  </a:solidFill>
                </a:rPr>
                <a:t> </a:t>
              </a:r>
              <a:endParaRPr lang="en-ZW" dirty="0">
                <a:solidFill>
                  <a:srgbClr val="FFFF00"/>
                </a:solidFill>
              </a:endParaRPr>
            </a:p>
          </p:txBody>
        </p:sp>
      </p:grpSp>
      <p:grpSp>
        <p:nvGrpSpPr>
          <p:cNvPr id="26" name="Group 25"/>
          <p:cNvGrpSpPr/>
          <p:nvPr/>
        </p:nvGrpSpPr>
        <p:grpSpPr>
          <a:xfrm>
            <a:off x="1221828" y="5410200"/>
            <a:ext cx="2514600" cy="609600"/>
            <a:chOff x="1137745" y="3084785"/>
            <a:chExt cx="2514600" cy="609600"/>
          </a:xfrm>
        </p:grpSpPr>
        <p:sp>
          <p:nvSpPr>
            <p:cNvPr id="27" name="Flowchart: Stored Data 26"/>
            <p:cNvSpPr/>
            <p:nvPr/>
          </p:nvSpPr>
          <p:spPr>
            <a:xfrm>
              <a:off x="1137745" y="3084785"/>
              <a:ext cx="2514600" cy="609600"/>
            </a:xfrm>
            <a:prstGeom prst="flowChartOnlineStorag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River</a:t>
              </a:r>
              <a:endParaRPr lang="en-ZW" dirty="0"/>
            </a:p>
          </p:txBody>
        </p:sp>
        <p:sp>
          <p:nvSpPr>
            <p:cNvPr id="28" name="Oval 27"/>
            <p:cNvSpPr/>
            <p:nvPr/>
          </p:nvSpPr>
          <p:spPr>
            <a:xfrm>
              <a:off x="1164021" y="3141935"/>
              <a:ext cx="486103" cy="4953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3</a:t>
              </a:r>
              <a:endParaRPr lang="en-ZW" dirty="0">
                <a:solidFill>
                  <a:srgbClr val="FF0000"/>
                </a:solidFill>
              </a:endParaRPr>
            </a:p>
          </p:txBody>
        </p:sp>
      </p:grpSp>
      <p:grpSp>
        <p:nvGrpSpPr>
          <p:cNvPr id="29" name="Group 28"/>
          <p:cNvGrpSpPr/>
          <p:nvPr/>
        </p:nvGrpSpPr>
        <p:grpSpPr>
          <a:xfrm>
            <a:off x="3338348" y="5048250"/>
            <a:ext cx="3076903" cy="1333500"/>
            <a:chOff x="3323897" y="2328698"/>
            <a:chExt cx="3076903" cy="1333500"/>
          </a:xfrm>
        </p:grpSpPr>
        <p:sp>
          <p:nvSpPr>
            <p:cNvPr id="30" name="6-Point Star 29"/>
            <p:cNvSpPr/>
            <p:nvPr/>
          </p:nvSpPr>
          <p:spPr>
            <a:xfrm>
              <a:off x="4876800" y="2328698"/>
              <a:ext cx="1524000" cy="1333500"/>
            </a:xfrm>
            <a:prstGeom prst="star6">
              <a:avLst/>
            </a:prstGeom>
            <a:solidFill>
              <a:srgbClr val="00B0F0"/>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নদী</a:t>
              </a:r>
              <a:endParaRPr lang="en-ZW" dirty="0"/>
            </a:p>
          </p:txBody>
        </p:sp>
        <p:sp>
          <p:nvSpPr>
            <p:cNvPr id="31" name="Oval 30"/>
            <p:cNvSpPr/>
            <p:nvPr/>
          </p:nvSpPr>
          <p:spPr>
            <a:xfrm>
              <a:off x="3323897" y="2746484"/>
              <a:ext cx="1781503" cy="4953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FF00"/>
                  </a:solidFill>
                </a:rPr>
                <a:t>অর্থ</a:t>
              </a:r>
              <a:r>
                <a:rPr lang="en-US" dirty="0" smtClean="0">
                  <a:solidFill>
                    <a:srgbClr val="FFFF00"/>
                  </a:solidFill>
                </a:rPr>
                <a:t> </a:t>
              </a:r>
              <a:endParaRPr lang="en-ZW" dirty="0">
                <a:solidFill>
                  <a:srgbClr val="FFFF00"/>
                </a:solidFill>
              </a:endParaRPr>
            </a:p>
          </p:txBody>
        </p:sp>
      </p:grpSp>
      <p:pic>
        <p:nvPicPr>
          <p:cNvPr id="32" name="Picture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251" y="2209800"/>
            <a:ext cx="2201409" cy="1376198"/>
          </a:xfrm>
          <a:prstGeom prst="rect">
            <a:avLst/>
          </a:prstGeom>
        </p:spPr>
      </p:pic>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5251" y="3692415"/>
            <a:ext cx="2201409" cy="1333500"/>
          </a:xfrm>
          <a:prstGeom prst="rect">
            <a:avLst/>
          </a:prstGeom>
        </p:spPr>
      </p:pic>
      <p:pic>
        <p:nvPicPr>
          <p:cNvPr id="3074" name="Picture 2" descr="D:\মাদারিপুর টেকনিক্যাল কলেজ\শিক্ষক বাতায়ন\picture\download (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5251" y="5113611"/>
            <a:ext cx="2222429" cy="1287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3253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2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down)">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heel(1)">
                                      <p:cBhvr>
                                        <p:cTn id="32" dur="20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ppt_x"/>
                                          </p:val>
                                        </p:tav>
                                        <p:tav tm="100000">
                                          <p:val>
                                            <p:strVal val="#ppt_x"/>
                                          </p:val>
                                        </p:tav>
                                      </p:tavLst>
                                    </p:anim>
                                    <p:anim calcmode="lin" valueType="num">
                                      <p:cBhvr additive="base">
                                        <p:cTn id="4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5" presetClass="entr" presetSubtype="0" fill="hold"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2000"/>
                                        <p:tgtEl>
                                          <p:spTgt spid="26"/>
                                        </p:tgtEl>
                                      </p:cBhvr>
                                    </p:animEffect>
                                    <p:anim calcmode="lin" valueType="num">
                                      <p:cBhvr>
                                        <p:cTn id="51" dur="2000" fill="hold"/>
                                        <p:tgtEl>
                                          <p:spTgt spid="26"/>
                                        </p:tgtEl>
                                        <p:attrNameLst>
                                          <p:attrName>ppt_w</p:attrName>
                                        </p:attrNameLst>
                                      </p:cBhvr>
                                      <p:tavLst>
                                        <p:tav tm="0" fmla="#ppt_w*sin(2.5*pi*$)">
                                          <p:val>
                                            <p:fltVal val="0"/>
                                          </p:val>
                                        </p:tav>
                                        <p:tav tm="100000">
                                          <p:val>
                                            <p:fltVal val="1"/>
                                          </p:val>
                                        </p:tav>
                                      </p:tavLst>
                                    </p:anim>
                                    <p:anim calcmode="lin" valueType="num">
                                      <p:cBhvr>
                                        <p:cTn id="52" dur="20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1000" fill="hold"/>
                                        <p:tgtEl>
                                          <p:spTgt spid="29"/>
                                        </p:tgtEl>
                                        <p:attrNameLst>
                                          <p:attrName>ppt_w</p:attrName>
                                        </p:attrNameLst>
                                      </p:cBhvr>
                                      <p:tavLst>
                                        <p:tav tm="0">
                                          <p:val>
                                            <p:fltVal val="0"/>
                                          </p:val>
                                        </p:tav>
                                        <p:tav tm="100000">
                                          <p:val>
                                            <p:strVal val="#ppt_w"/>
                                          </p:val>
                                        </p:tav>
                                      </p:tavLst>
                                    </p:anim>
                                    <p:anim calcmode="lin" valueType="num">
                                      <p:cBhvr>
                                        <p:cTn id="58" dur="1000" fill="hold"/>
                                        <p:tgtEl>
                                          <p:spTgt spid="29"/>
                                        </p:tgtEl>
                                        <p:attrNameLst>
                                          <p:attrName>ppt_h</p:attrName>
                                        </p:attrNameLst>
                                      </p:cBhvr>
                                      <p:tavLst>
                                        <p:tav tm="0">
                                          <p:val>
                                            <p:fltVal val="0"/>
                                          </p:val>
                                        </p:tav>
                                        <p:tav tm="100000">
                                          <p:val>
                                            <p:strVal val="#ppt_h"/>
                                          </p:val>
                                        </p:tav>
                                      </p:tavLst>
                                    </p:anim>
                                    <p:anim calcmode="lin" valueType="num">
                                      <p:cBhvr>
                                        <p:cTn id="59" dur="1000" fill="hold"/>
                                        <p:tgtEl>
                                          <p:spTgt spid="29"/>
                                        </p:tgtEl>
                                        <p:attrNameLst>
                                          <p:attrName>style.rotation</p:attrName>
                                        </p:attrNameLst>
                                      </p:cBhvr>
                                      <p:tavLst>
                                        <p:tav tm="0">
                                          <p:val>
                                            <p:fltVal val="90"/>
                                          </p:val>
                                        </p:tav>
                                        <p:tav tm="100000">
                                          <p:val>
                                            <p:fltVal val="0"/>
                                          </p:val>
                                        </p:tav>
                                      </p:tavLst>
                                    </p:anim>
                                    <p:animEffect transition="in" filter="fade">
                                      <p:cBhvr>
                                        <p:cTn id="60" dur="1000"/>
                                        <p:tgtEl>
                                          <p:spTgt spid="29"/>
                                        </p:tgtEl>
                                      </p:cBhvr>
                                    </p:animEffect>
                                  </p:childTnLst>
                                </p:cTn>
                              </p:par>
                            </p:childTnLst>
                          </p:cTn>
                        </p:par>
                      </p:childTnLst>
                    </p:cTn>
                  </p:par>
                  <p:par>
                    <p:cTn id="61" fill="hold">
                      <p:stCondLst>
                        <p:cond delay="indefinite"/>
                      </p:stCondLst>
                      <p:childTnLst>
                        <p:par>
                          <p:cTn id="62" fill="hold">
                            <p:stCondLst>
                              <p:cond delay="0"/>
                            </p:stCondLst>
                            <p:childTnLst>
                              <p:par>
                                <p:cTn id="63" presetID="45" presetClass="entr" presetSubtype="0" fill="hold" nodeType="clickEffect">
                                  <p:stCondLst>
                                    <p:cond delay="0"/>
                                  </p:stCondLst>
                                  <p:childTnLst>
                                    <p:set>
                                      <p:cBhvr>
                                        <p:cTn id="64" dur="1" fill="hold">
                                          <p:stCondLst>
                                            <p:cond delay="0"/>
                                          </p:stCondLst>
                                        </p:cTn>
                                        <p:tgtEl>
                                          <p:spTgt spid="3074"/>
                                        </p:tgtEl>
                                        <p:attrNameLst>
                                          <p:attrName>style.visibility</p:attrName>
                                        </p:attrNameLst>
                                      </p:cBhvr>
                                      <p:to>
                                        <p:strVal val="visible"/>
                                      </p:to>
                                    </p:set>
                                    <p:animEffect transition="in" filter="fade">
                                      <p:cBhvr>
                                        <p:cTn id="65" dur="2000"/>
                                        <p:tgtEl>
                                          <p:spTgt spid="3074"/>
                                        </p:tgtEl>
                                      </p:cBhvr>
                                    </p:animEffect>
                                    <p:anim calcmode="lin" valueType="num">
                                      <p:cBhvr>
                                        <p:cTn id="66" dur="2000" fill="hold"/>
                                        <p:tgtEl>
                                          <p:spTgt spid="3074"/>
                                        </p:tgtEl>
                                        <p:attrNameLst>
                                          <p:attrName>ppt_w</p:attrName>
                                        </p:attrNameLst>
                                      </p:cBhvr>
                                      <p:tavLst>
                                        <p:tav tm="0" fmla="#ppt_w*sin(2.5*pi*$)">
                                          <p:val>
                                            <p:fltVal val="0"/>
                                          </p:val>
                                        </p:tav>
                                        <p:tav tm="100000">
                                          <p:val>
                                            <p:fltVal val="1"/>
                                          </p:val>
                                        </p:tav>
                                      </p:tavLst>
                                    </p:anim>
                                    <p:anim calcmode="lin" valueType="num">
                                      <p:cBhvr>
                                        <p:cTn id="67" dur="2000" fill="hold"/>
                                        <p:tgtEl>
                                          <p:spTgt spid="307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382000" y="6324600"/>
            <a:ext cx="469320" cy="382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13</a:t>
            </a:r>
            <a:endParaRPr lang="en-ZW" sz="1100" dirty="0"/>
          </a:p>
        </p:txBody>
      </p:sp>
      <p:pic>
        <p:nvPicPr>
          <p:cNvPr id="4099" name="Picture 3" descr="D:\মাদারিপুর টেকনিক্যাল কলেজ\শিক্ষক বাতায়ন\picture\download (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81000"/>
            <a:ext cx="1981200" cy="1717040"/>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Decision 1"/>
          <p:cNvSpPr/>
          <p:nvPr/>
        </p:nvSpPr>
        <p:spPr>
          <a:xfrm>
            <a:off x="2743200" y="614857"/>
            <a:ext cx="3962400" cy="1295399"/>
          </a:xfrm>
          <a:prstGeom prst="flowChartDecision">
            <a:avLst/>
          </a:prstGeom>
          <a:solidFill>
            <a:srgbClr val="CC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Home Work</a:t>
            </a:r>
            <a:endParaRPr lang="en-ZW" sz="2800" b="1" dirty="0"/>
          </a:p>
        </p:txBody>
      </p:sp>
      <p:sp>
        <p:nvSpPr>
          <p:cNvPr id="3" name="Horizontal Scroll 2"/>
          <p:cNvSpPr/>
          <p:nvPr/>
        </p:nvSpPr>
        <p:spPr>
          <a:xfrm>
            <a:off x="609600" y="1910256"/>
            <a:ext cx="7772400" cy="4605384"/>
          </a:xfrm>
          <a:prstGeom prst="horizontalScrol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smtClean="0">
                <a:solidFill>
                  <a:srgbClr val="FF3300"/>
                </a:solidFill>
              </a:rPr>
              <a:t>Debate:</a:t>
            </a:r>
            <a:r>
              <a:rPr lang="en-US" sz="2400" dirty="0" smtClean="0">
                <a:solidFill>
                  <a:srgbClr val="002060"/>
                </a:solidFill>
              </a:rPr>
              <a:t> Form two groups of ¾. Decide which group will speak against the motion given below. In your group, first discuss and note down points to oppose the motion. Then select the speakers from each group to start the debate.</a:t>
            </a:r>
          </a:p>
          <a:p>
            <a:pPr algn="just"/>
            <a:endParaRPr lang="en-US" sz="2400" dirty="0" smtClean="0">
              <a:solidFill>
                <a:srgbClr val="002060"/>
              </a:solidFill>
            </a:endParaRPr>
          </a:p>
          <a:p>
            <a:pPr algn="just"/>
            <a:r>
              <a:rPr lang="en-US" sz="2800" b="1" i="1" dirty="0" smtClean="0">
                <a:solidFill>
                  <a:srgbClr val="FF0000"/>
                </a:solidFill>
              </a:rPr>
              <a:t>Motion:</a:t>
            </a:r>
            <a:r>
              <a:rPr lang="en-US" sz="2800" b="1" i="1" dirty="0" smtClean="0">
                <a:solidFill>
                  <a:srgbClr val="002060"/>
                </a:solidFill>
              </a:rPr>
              <a:t> </a:t>
            </a:r>
            <a:r>
              <a:rPr lang="en-US" sz="3200" b="1" i="1" dirty="0" smtClean="0">
                <a:solidFill>
                  <a:srgbClr val="FFFF00"/>
                </a:solidFill>
              </a:rPr>
              <a:t>Humans can’t do anything to control the course of time</a:t>
            </a:r>
            <a:endParaRPr lang="en-ZW" sz="3200" b="1" i="1" dirty="0">
              <a:solidFill>
                <a:srgbClr val="FFFF00"/>
              </a:solidFill>
            </a:endParaRPr>
          </a:p>
        </p:txBody>
      </p:sp>
      <p:pic>
        <p:nvPicPr>
          <p:cNvPr id="8" name="Picture 3" descr="D:\মাদারিপুর টেকনিক্যাল কলেজ\শিক্ষক বাতায়ন\picture\download (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81000"/>
            <a:ext cx="1981200" cy="1717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84062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heel(1)">
                                      <p:cBhvr>
                                        <p:cTn id="7" dur="20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1)">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38" presetClass="entr" presetSubtype="0" accel="50000" fill="hold" nodeType="clickEffect">
                                  <p:stCondLst>
                                    <p:cond delay="0"/>
                                  </p:stCondLst>
                                  <p:iterate type="lt">
                                    <p:tmPct val="50000"/>
                                  </p:iterate>
                                  <p:childTnLst>
                                    <p:set>
                                      <p:cBhvr>
                                        <p:cTn id="25" dur="1" fill="hold">
                                          <p:stCondLst>
                                            <p:cond delay="0"/>
                                          </p:stCondLst>
                                        </p:cTn>
                                        <p:tgtEl>
                                          <p:spTgt spid="3">
                                            <p:txEl>
                                              <p:pRg st="0" end="0"/>
                                            </p:txEl>
                                          </p:spTgt>
                                        </p:tgtEl>
                                        <p:attrNameLst>
                                          <p:attrName>style.visibility</p:attrName>
                                        </p:attrNameLst>
                                      </p:cBhvr>
                                      <p:to>
                                        <p:strVal val="visible"/>
                                      </p:to>
                                    </p:set>
                                    <p:set>
                                      <p:cBhvr>
                                        <p:cTn id="26" dur="455" fill="hold">
                                          <p:stCondLst>
                                            <p:cond delay="0"/>
                                          </p:stCondLst>
                                        </p:cTn>
                                        <p:tgtEl>
                                          <p:spTgt spid="3">
                                            <p:txEl>
                                              <p:pRg st="0" end="0"/>
                                            </p:txEl>
                                          </p:spTgt>
                                        </p:tgtEl>
                                        <p:attrNameLst>
                                          <p:attrName>style.rotation</p:attrName>
                                        </p:attrNameLst>
                                      </p:cBhvr>
                                      <p:to>
                                        <p:strVal val="-45.0"/>
                                      </p:to>
                                    </p:set>
                                    <p:anim calcmode="lin" valueType="num">
                                      <p:cBhvr>
                                        <p:cTn id="27"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28"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29"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30"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5"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1"/>
            <a:ext cx="990600" cy="350330"/>
          </a:xfrm>
        </p:spPr>
        <p:txBody>
          <a:bodyPr/>
          <a:lstStyle/>
          <a:p>
            <a:fld id="{5532FA09-D6F9-42FA-AD0A-EBFAE47DAA86}" type="datetime1">
              <a:rPr lang="en-US" smtClean="0">
                <a:solidFill>
                  <a:srgbClr val="FF0000"/>
                </a:solidFill>
              </a:rPr>
              <a:t>7/13/2025</a:t>
            </a:fld>
            <a:endParaRPr lang="en-US" dirty="0">
              <a:solidFill>
                <a:srgbClr val="FF0000"/>
              </a:solidFill>
            </a:endParaRPr>
          </a:p>
        </p:txBody>
      </p:sp>
      <p:sp>
        <p:nvSpPr>
          <p:cNvPr id="6" name="Oval 5"/>
          <p:cNvSpPr/>
          <p:nvPr/>
        </p:nvSpPr>
        <p:spPr>
          <a:xfrm>
            <a:off x="8382000" y="6324600"/>
            <a:ext cx="469320" cy="38208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14</a:t>
            </a:r>
            <a:endParaRPr lang="en-ZW" sz="1100" dirty="0"/>
          </a:p>
        </p:txBody>
      </p:sp>
      <p:pic>
        <p:nvPicPr>
          <p:cNvPr id="5" name="Picture 2" descr="Thank You Gif | Thank You Quotes"/>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533400"/>
            <a:ext cx="7772400" cy="5791199"/>
          </a:xfrm>
          <a:prstGeom prst="rect">
            <a:avLst/>
          </a:prstGeom>
          <a:noFill/>
          <a:ln w="57150">
            <a:solidFill>
              <a:srgbClr val="FF33C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0581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241</TotalTime>
  <Words>466</Words>
  <Application>Microsoft Office PowerPoint</Application>
  <PresentationFormat>On-screen Show (4:3)</PresentationFormat>
  <Paragraphs>84</Paragraphs>
  <Slides>14</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Arial</vt:lpstr>
      <vt:lpstr>Book Antiqua</vt:lpstr>
      <vt:lpstr>Calibri</vt:lpstr>
      <vt:lpstr>Lucida Sans</vt:lpstr>
      <vt:lpstr>NikoshBAN</vt:lpstr>
      <vt:lpstr>Tahoma</vt:lpstr>
      <vt:lpstr>Times New Roman</vt:lpstr>
      <vt:lpstr>Wingdings</vt:lpstr>
      <vt:lpstr>Wingdings 2</vt:lpstr>
      <vt:lpstr>Wingdings 3</vt:lpstr>
      <vt:lpstr>Apex</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MUNZILA MIM</dc:creator>
  <cp:lastModifiedBy>ismail - [2010]</cp:lastModifiedBy>
  <cp:revision>27</cp:revision>
  <dcterms:created xsi:type="dcterms:W3CDTF">2006-08-16T00:00:00Z</dcterms:created>
  <dcterms:modified xsi:type="dcterms:W3CDTF">2025-07-13T08:36:59Z</dcterms:modified>
</cp:coreProperties>
</file>