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5"/>
  </p:notesMasterIdLst>
  <p:sldIdLst>
    <p:sldId id="275" r:id="rId2"/>
    <p:sldId id="258" r:id="rId3"/>
    <p:sldId id="260" r:id="rId4"/>
    <p:sldId id="261" r:id="rId5"/>
    <p:sldId id="263" r:id="rId6"/>
    <p:sldId id="262" r:id="rId7"/>
    <p:sldId id="265" r:id="rId8"/>
    <p:sldId id="266" r:id="rId9"/>
    <p:sldId id="267" r:id="rId10"/>
    <p:sldId id="268" r:id="rId11"/>
    <p:sldId id="269" r:id="rId12"/>
    <p:sldId id="270" r:id="rId13"/>
    <p:sldId id="27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CE450"/>
    <a:srgbClr val="C013DD"/>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3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5C90B0-6885-4D81-8622-D5208EC7C3ED}" type="datetimeFigureOut">
              <a:rPr lang="en-ZW" smtClean="0"/>
              <a:t>13/7/2025</a:t>
            </a:fld>
            <a:endParaRPr lang="en-Z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3B42ED-D8E3-4816-8611-C4478D566FC9}" type="slidenum">
              <a:rPr lang="en-ZW" smtClean="0"/>
              <a:t>‹#›</a:t>
            </a:fld>
            <a:endParaRPr lang="en-ZW"/>
          </a:p>
        </p:txBody>
      </p:sp>
    </p:spTree>
    <p:extLst>
      <p:ext uri="{BB962C8B-B14F-4D97-AF65-F5344CB8AC3E}">
        <p14:creationId xmlns:p14="http://schemas.microsoft.com/office/powerpoint/2010/main" val="2537495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a:prstGeom prst="rect">
            <a:avLst/>
          </a:prstGeo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a:xfrm>
            <a:off x="457200" y="6416675"/>
            <a:ext cx="2133600" cy="365125"/>
          </a:xfrm>
          <a:prstGeom prst="rect">
            <a:avLst/>
          </a:prstGeom>
        </p:spPr>
        <p:txBody>
          <a:bodyPr/>
          <a:lstStyle/>
          <a:p>
            <a:fld id="{24F91918-C37B-4FB4-AAE3-21049CB897A5}" type="datetime1">
              <a:rPr lang="en-US" smtClean="0"/>
              <a:t>7/13/2025</a:t>
            </a:fld>
            <a:endParaRPr lang="en-US"/>
          </a:p>
        </p:txBody>
      </p:sp>
      <p:sp>
        <p:nvSpPr>
          <p:cNvPr id="17" name="Footer Placeholder 16"/>
          <p:cNvSpPr>
            <a:spLocks noGrp="1"/>
          </p:cNvSpPr>
          <p:nvPr>
            <p:ph type="ftr" sz="quarter" idx="11"/>
          </p:nvPr>
        </p:nvSpPr>
        <p:spPr>
          <a:xfrm>
            <a:off x="3124200" y="6416675"/>
            <a:ext cx="2895600" cy="365125"/>
          </a:xfrm>
          <a:prstGeom prst="rect">
            <a:avLst/>
          </a:prstGeom>
        </p:spPr>
        <p:txBody>
          <a:bodyPr/>
          <a:lstStyle/>
          <a:p>
            <a:endParaRPr lang="en-US"/>
          </a:p>
        </p:txBody>
      </p:sp>
      <p:sp>
        <p:nvSpPr>
          <p:cNvPr id="29" name="Slide Number Placeholder 28"/>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a:prstGeom prst="rect">
            <a:avLst/>
          </a:prstGeo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600200"/>
            <a:ext cx="8229600" cy="4709160"/>
          </a:xfrm>
          <a:prstGeom prst="rect">
            <a:avLst/>
          </a:prstGeo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416675"/>
            <a:ext cx="2133600" cy="365125"/>
          </a:xfrm>
          <a:prstGeom prst="rect">
            <a:avLst/>
          </a:prstGeom>
        </p:spPr>
        <p:txBody>
          <a:bodyPr/>
          <a:lstStyle/>
          <a:p>
            <a:fld id="{92C5CAC9-0EC9-44BF-9605-F2FB314ADD63}" type="datetime1">
              <a:rPr lang="en-US" smtClean="0"/>
              <a:t>7/13/2025</a:t>
            </a:fld>
            <a:endParaRPr lang="en-US"/>
          </a:p>
        </p:txBody>
      </p:sp>
      <p:sp>
        <p:nvSpPr>
          <p:cNvPr id="5" name="Footer Placeholder 4"/>
          <p:cNvSpPr>
            <a:spLocks noGrp="1"/>
          </p:cNvSpPr>
          <p:nvPr>
            <p:ph type="ftr" sz="quarter" idx="11"/>
          </p:nvPr>
        </p:nvSpPr>
        <p:spPr>
          <a:xfrm>
            <a:off x="3124200" y="6416675"/>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a:prstGeom prst="rect">
            <a:avLst/>
          </a:prstGeo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a:prstGeom prst="rect">
            <a:avLst/>
          </a:prstGeo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57200" y="6416675"/>
            <a:ext cx="2133600" cy="365125"/>
          </a:xfrm>
          <a:prstGeom prst="rect">
            <a:avLst/>
          </a:prstGeom>
        </p:spPr>
        <p:txBody>
          <a:bodyPr/>
          <a:lstStyle/>
          <a:p>
            <a:fld id="{26715589-400B-4C8D-B60F-F54D3B976F4F}" type="datetime1">
              <a:rPr lang="en-US" smtClean="0"/>
              <a:t>7/13/2025</a:t>
            </a:fld>
            <a:endParaRPr lang="en-US"/>
          </a:p>
        </p:txBody>
      </p:sp>
      <p:sp>
        <p:nvSpPr>
          <p:cNvPr id="5" name="Footer Placeholder 4"/>
          <p:cNvSpPr>
            <a:spLocks noGrp="1"/>
          </p:cNvSpPr>
          <p:nvPr>
            <p:ph type="ftr" sz="quarter" idx="11"/>
          </p:nvPr>
        </p:nvSpPr>
        <p:spPr>
          <a:xfrm>
            <a:off x="3124200" y="6416675"/>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416675"/>
            <a:ext cx="2133600" cy="365125"/>
          </a:xfrm>
          <a:prstGeom prst="rect">
            <a:avLst/>
          </a:prstGeom>
        </p:spPr>
        <p:txBody>
          <a:bodyPr/>
          <a:lstStyle/>
          <a:p>
            <a:fld id="{6F96BAC5-203C-4377-AC3A-95822C05D7E4}" type="datetime1">
              <a:rPr lang="en-US" smtClean="0"/>
              <a:t>7/13/2025</a:t>
            </a:fld>
            <a:endParaRPr lang="en-US"/>
          </a:p>
        </p:txBody>
      </p:sp>
      <p:sp>
        <p:nvSpPr>
          <p:cNvPr id="6" name="Footer Placeholder 5"/>
          <p:cNvSpPr>
            <a:spLocks noGrp="1"/>
          </p:cNvSpPr>
          <p:nvPr>
            <p:ph type="ftr" sz="quarter" idx="11"/>
          </p:nvPr>
        </p:nvSpPr>
        <p:spPr>
          <a:xfrm>
            <a:off x="3124200" y="6416675"/>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a:prstGeom prst="rect">
            <a:avLst/>
          </a:prstGeo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a:prstGeom prst="rect">
            <a:avLst/>
          </a:prstGeo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a:prstGeom prst="rect">
            <a:avLst/>
          </a:prstGeo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57200" y="6416675"/>
            <a:ext cx="2133600" cy="365125"/>
          </a:xfrm>
          <a:prstGeom prst="rect">
            <a:avLst/>
          </a:prstGeom>
        </p:spPr>
        <p:txBody>
          <a:bodyPr/>
          <a:lstStyle/>
          <a:p>
            <a:fld id="{DD04410E-3EBB-4F9C-A6F6-24F8651651DE}" type="datetime1">
              <a:rPr lang="en-US" smtClean="0"/>
              <a:t>7/13/2025</a:t>
            </a:fld>
            <a:endParaRPr lang="en-US"/>
          </a:p>
        </p:txBody>
      </p:sp>
      <p:sp>
        <p:nvSpPr>
          <p:cNvPr id="8" name="Footer Placeholder 7"/>
          <p:cNvSpPr>
            <a:spLocks noGrp="1"/>
          </p:cNvSpPr>
          <p:nvPr>
            <p:ph type="ftr" sz="quarter" idx="11"/>
          </p:nvPr>
        </p:nvSpPr>
        <p:spPr>
          <a:xfrm>
            <a:off x="3124200" y="6416675"/>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457200" y="6416675"/>
            <a:ext cx="2133600" cy="365125"/>
          </a:xfrm>
          <a:prstGeom prst="rect">
            <a:avLst/>
          </a:prstGeom>
        </p:spPr>
        <p:txBody>
          <a:bodyPr/>
          <a:lstStyle/>
          <a:p>
            <a:fld id="{72ABD0A5-FAD9-4060-9054-72DD4D96F510}" type="datetime1">
              <a:rPr lang="en-US" smtClean="0"/>
              <a:t>7/13/2025</a:t>
            </a:fld>
            <a:endParaRPr lang="en-US"/>
          </a:p>
        </p:txBody>
      </p:sp>
      <p:sp>
        <p:nvSpPr>
          <p:cNvPr id="4" name="Footer Placeholder 3"/>
          <p:cNvSpPr>
            <a:spLocks noGrp="1"/>
          </p:cNvSpPr>
          <p:nvPr>
            <p:ph type="ftr" sz="quarter" idx="11"/>
          </p:nvPr>
        </p:nvSpPr>
        <p:spPr>
          <a:xfrm>
            <a:off x="3124200" y="6416675"/>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416675"/>
            <a:ext cx="2133600" cy="365125"/>
          </a:xfrm>
          <a:prstGeom prst="rect">
            <a:avLst/>
          </a:prstGeom>
        </p:spPr>
        <p:txBody>
          <a:bodyPr/>
          <a:lstStyle/>
          <a:p>
            <a:fld id="{77B9B36C-31B8-4A04-86BC-9CA4C0D13FEE}" type="datetime1">
              <a:rPr lang="en-US" smtClean="0"/>
              <a:t>7/13/2025</a:t>
            </a:fld>
            <a:endParaRPr lang="en-US"/>
          </a:p>
        </p:txBody>
      </p:sp>
      <p:sp>
        <p:nvSpPr>
          <p:cNvPr id="3" name="Footer Placeholder 2"/>
          <p:cNvSpPr>
            <a:spLocks noGrp="1"/>
          </p:cNvSpPr>
          <p:nvPr>
            <p:ph type="ftr" sz="quarter" idx="11"/>
          </p:nvPr>
        </p:nvSpPr>
        <p:spPr>
          <a:xfrm>
            <a:off x="3124200" y="6416675"/>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a:prstGeom prst="rect">
            <a:avLst/>
          </a:prstGeo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a:prstGeom prst="rect">
            <a:avLst/>
          </a:prstGeo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57200" y="6416675"/>
            <a:ext cx="2133600" cy="365125"/>
          </a:xfrm>
          <a:prstGeom prst="rect">
            <a:avLst/>
          </a:prstGeom>
        </p:spPr>
        <p:txBody>
          <a:bodyPr/>
          <a:lstStyle/>
          <a:p>
            <a:fld id="{CFA2168B-FAAC-497F-B6D1-E8F22DF66838}" type="datetime1">
              <a:rPr lang="en-US" smtClean="0"/>
              <a:t>7/13/2025</a:t>
            </a:fld>
            <a:endParaRPr lang="en-US"/>
          </a:p>
        </p:txBody>
      </p:sp>
      <p:sp>
        <p:nvSpPr>
          <p:cNvPr id="6" name="Footer Placeholder 5"/>
          <p:cNvSpPr>
            <a:spLocks noGrp="1"/>
          </p:cNvSpPr>
          <p:nvPr>
            <p:ph type="ftr" sz="quarter" idx="11"/>
          </p:nvPr>
        </p:nvSpPr>
        <p:spPr>
          <a:xfrm>
            <a:off x="3124200" y="6416675"/>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a:prstGeom prst="rect">
            <a:avLst/>
          </a:prstGeo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prstGeom prst="rect">
            <a:avLst/>
          </a:prstGeo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a:prstGeom prst="rect">
            <a:avLst/>
          </a:prstGeo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16675"/>
            <a:ext cx="2133600" cy="365125"/>
          </a:xfrm>
          <a:prstGeom prst="rect">
            <a:avLst/>
          </a:prstGeom>
        </p:spPr>
        <p:txBody>
          <a:bodyPr/>
          <a:lstStyle/>
          <a:p>
            <a:fld id="{8F196E19-D2E7-44D8-8229-AC55A6F7C4F2}" type="datetime1">
              <a:rPr lang="en-US" smtClean="0"/>
              <a:t>7/13/2025</a:t>
            </a:fld>
            <a:endParaRPr lang="en-US"/>
          </a:p>
        </p:txBody>
      </p:sp>
      <p:sp>
        <p:nvSpPr>
          <p:cNvPr id="6" name="Footer Placeholder 5"/>
          <p:cNvSpPr>
            <a:spLocks noGrp="1"/>
          </p:cNvSpPr>
          <p:nvPr>
            <p:ph type="ftr" sz="quarter" idx="11"/>
          </p:nvPr>
        </p:nvSpPr>
        <p:spPr>
          <a:xfrm>
            <a:off x="3124200" y="6416675"/>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600200"/>
            <a:ext cx="8229600" cy="4709160"/>
          </a:xfrm>
          <a:prstGeom prst="rect">
            <a:avLst/>
          </a:prstGeo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416675"/>
            <a:ext cx="2133600" cy="365125"/>
          </a:xfrm>
          <a:prstGeom prst="rect">
            <a:avLst/>
          </a:prstGeom>
        </p:spPr>
        <p:txBody>
          <a:bodyPr/>
          <a:lstStyle/>
          <a:p>
            <a:fld id="{20B36733-04D5-4DB2-A289-2273760AE4FF}" type="datetime1">
              <a:rPr lang="en-US" smtClean="0"/>
              <a:t>7/13/2025</a:t>
            </a:fld>
            <a:endParaRPr lang="en-US"/>
          </a:p>
        </p:txBody>
      </p:sp>
      <p:sp>
        <p:nvSpPr>
          <p:cNvPr id="5" name="Footer Placeholder 4"/>
          <p:cNvSpPr>
            <a:spLocks noGrp="1"/>
          </p:cNvSpPr>
          <p:nvPr>
            <p:ph type="ftr" sz="quarter" idx="11"/>
          </p:nvPr>
        </p:nvSpPr>
        <p:spPr>
          <a:xfrm>
            <a:off x="3124200" y="6416675"/>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57200" y="6416675"/>
            <a:ext cx="2133600" cy="365125"/>
          </a:xfrm>
          <a:prstGeom prst="rect">
            <a:avLst/>
          </a:prstGeom>
        </p:spPr>
        <p:txBody>
          <a:bodyPr/>
          <a:lstStyle/>
          <a:p>
            <a:fld id="{F8F91AC6-1474-44B2-898F-0678726EAB5E}" type="datetime1">
              <a:rPr lang="en-US" smtClean="0"/>
              <a:t>7/13/2025</a:t>
            </a:fld>
            <a:endParaRPr lang="en-US"/>
          </a:p>
        </p:txBody>
      </p:sp>
      <p:sp>
        <p:nvSpPr>
          <p:cNvPr id="5" name="Footer Placeholder 4"/>
          <p:cNvSpPr>
            <a:spLocks noGrp="1"/>
          </p:cNvSpPr>
          <p:nvPr>
            <p:ph type="ftr" sz="quarter" idx="11"/>
          </p:nvPr>
        </p:nvSpPr>
        <p:spPr>
          <a:xfrm>
            <a:off x="3124200" y="6416675"/>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924800" y="6416675"/>
            <a:ext cx="762000" cy="365125"/>
          </a:xfrm>
          <a:prstGeom prst="rect">
            <a:avLst/>
          </a:prstGeom>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laque 6"/>
          <p:cNvSpPr/>
          <p:nvPr userDrawn="1"/>
        </p:nvSpPr>
        <p:spPr>
          <a:xfrm>
            <a:off x="8305800" y="6534000"/>
            <a:ext cx="457200" cy="247800"/>
          </a:xfrm>
          <a:prstGeom prst="plaque">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1200" dirty="0" smtClean="0">
                <a:solidFill>
                  <a:schemeClr val="bg2"/>
                </a:solidFill>
              </a:rPr>
              <a:t>1</a:t>
            </a:r>
            <a:endParaRPr lang="en-ZW" sz="1200" dirty="0">
              <a:solidFill>
                <a:schemeClr val="bg2"/>
              </a:solidFill>
            </a:endParaRPr>
          </a:p>
        </p:txBody>
      </p:sp>
      <p:sp>
        <p:nvSpPr>
          <p:cNvPr id="8" name="Left-Right Arrow 7"/>
          <p:cNvSpPr/>
          <p:nvPr userDrawn="1"/>
        </p:nvSpPr>
        <p:spPr>
          <a:xfrm>
            <a:off x="2971800" y="6400800"/>
            <a:ext cx="3886200" cy="533400"/>
          </a:xfrm>
          <a:prstGeom prst="leftRightArrow">
            <a:avLst/>
          </a:prstGeom>
          <a:solidFill>
            <a:srgbClr val="FF000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00B050"/>
                </a:solidFill>
              </a:rPr>
              <a:t>E-mail: munzilamim@gmail.com</a:t>
            </a:r>
            <a:endParaRPr lang="en-US" dirty="0">
              <a:solidFill>
                <a:srgbClr val="00B050"/>
              </a:solidFill>
            </a:endParaRPr>
          </a:p>
        </p:txBody>
      </p:sp>
      <p:sp>
        <p:nvSpPr>
          <p:cNvPr id="9" name="Plaque 8"/>
          <p:cNvSpPr/>
          <p:nvPr userDrawn="1"/>
        </p:nvSpPr>
        <p:spPr>
          <a:xfrm>
            <a:off x="762000" y="6567450"/>
            <a:ext cx="1447800" cy="214350"/>
          </a:xfrm>
          <a:prstGeom prst="plaque">
            <a:avLst/>
          </a:prstGeom>
          <a:solidFill>
            <a:srgbClr val="00B05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fld id="{1D8BD707-D9CF-40AE-B4C6-C98DA3205C09}" type="datetimeFigureOut">
              <a:rPr lang="en-US" smtClean="0">
                <a:solidFill>
                  <a:srgbClr val="FF0000"/>
                </a:solidFill>
              </a:rPr>
              <a:pPr/>
              <a:t>7/13/2025</a:t>
            </a:fld>
            <a:endParaRPr lang="en-US" dirty="0">
              <a:solidFill>
                <a:srgbClr val="FF0000"/>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hf hdr="0" ft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2.wdp"/><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jpeg"/><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1</a:t>
            </a:fld>
            <a:endParaRPr lang="en-US" sz="1400" dirty="0">
              <a:solidFill>
                <a:srgbClr val="FF0000"/>
              </a:solidFill>
            </a:endParaRPr>
          </a:p>
        </p:txBody>
      </p:sp>
      <p:pic>
        <p:nvPicPr>
          <p:cNvPr id="6" name="Picture 4" descr="welcome GIF - Find &amp; Share on GIPHY"/>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38200"/>
            <a:ext cx="6858000" cy="4427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8096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2</a:t>
            </a:fld>
            <a:endParaRPr lang="en-US" sz="1400" dirty="0">
              <a:solidFill>
                <a:srgbClr val="FF0000"/>
              </a:solidFill>
            </a:endParaRPr>
          </a:p>
        </p:txBody>
      </p:sp>
      <p:sp>
        <p:nvSpPr>
          <p:cNvPr id="6" name="Flowchart: Display 5"/>
          <p:cNvSpPr/>
          <p:nvPr/>
        </p:nvSpPr>
        <p:spPr>
          <a:xfrm>
            <a:off x="3886200" y="533400"/>
            <a:ext cx="4754880" cy="1752600"/>
          </a:xfrm>
          <a:prstGeom prst="flowChartDisplay">
            <a:avLst/>
          </a:prstGeom>
          <a:solidFill>
            <a:srgbClr val="FFC000"/>
          </a:solidFill>
          <a:effectLst>
            <a:glow rad="63500">
              <a:schemeClr val="accent2">
                <a:satMod val="175000"/>
                <a:alpha val="40000"/>
              </a:schemeClr>
            </a:glo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800" dirty="0" smtClean="0">
                <a:solidFill>
                  <a:srgbClr val="C00000"/>
                </a:solidFill>
              </a:rPr>
              <a:t>MUNZILA AKTER</a:t>
            </a:r>
            <a:endParaRPr lang="en-ZW" sz="2400" dirty="0" smtClean="0">
              <a:solidFill>
                <a:srgbClr val="C00000"/>
              </a:solidFill>
            </a:endParaRPr>
          </a:p>
          <a:p>
            <a:pPr algn="ctr"/>
            <a:r>
              <a:rPr lang="en-ZW" sz="2400" dirty="0" smtClean="0">
                <a:solidFill>
                  <a:srgbClr val="C00000"/>
                </a:solidFill>
              </a:rPr>
              <a:t>Instructor(English)</a:t>
            </a:r>
          </a:p>
          <a:p>
            <a:pPr algn="ctr"/>
            <a:r>
              <a:rPr lang="en-ZW" sz="2400" dirty="0" err="1" smtClean="0">
                <a:solidFill>
                  <a:srgbClr val="C00000"/>
                </a:solidFill>
              </a:rPr>
              <a:t>Madaripur</a:t>
            </a:r>
            <a:r>
              <a:rPr lang="en-ZW" sz="2400" dirty="0" smtClean="0">
                <a:solidFill>
                  <a:srgbClr val="C00000"/>
                </a:solidFill>
              </a:rPr>
              <a:t> Govt. T.S.C</a:t>
            </a:r>
          </a:p>
          <a:p>
            <a:pPr algn="ctr"/>
            <a:r>
              <a:rPr lang="en-ZW" sz="2400" dirty="0" err="1" smtClean="0">
                <a:solidFill>
                  <a:srgbClr val="C00000"/>
                </a:solidFill>
              </a:rPr>
              <a:t>Madaripur</a:t>
            </a:r>
            <a:r>
              <a:rPr lang="en-ZW" sz="2400" dirty="0" smtClean="0">
                <a:solidFill>
                  <a:srgbClr val="C00000"/>
                </a:solidFill>
              </a:rPr>
              <a:t>.</a:t>
            </a:r>
            <a:endParaRPr lang="en-ZW" sz="2400" dirty="0">
              <a:solidFill>
                <a:srgbClr val="C00000"/>
              </a:solidFill>
            </a:endParaRPr>
          </a:p>
        </p:txBody>
      </p:sp>
      <p:sp>
        <p:nvSpPr>
          <p:cNvPr id="7" name="Right Arrow Callout 6"/>
          <p:cNvSpPr/>
          <p:nvPr/>
        </p:nvSpPr>
        <p:spPr>
          <a:xfrm>
            <a:off x="1295400" y="533400"/>
            <a:ext cx="2438400" cy="1752600"/>
          </a:xfrm>
          <a:prstGeom prst="rightArrowCallout">
            <a:avLst/>
          </a:prstGeom>
          <a:solidFill>
            <a:srgbClr val="00B0F0"/>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800" dirty="0" smtClean="0"/>
              <a:t>Presenter</a:t>
            </a:r>
            <a:endParaRPr lang="en-ZW" sz="2800" dirty="0"/>
          </a:p>
        </p:txBody>
      </p:sp>
      <p:pic>
        <p:nvPicPr>
          <p:cNvPr id="8" name="Picture 7"/>
          <p:cNvPicPr>
            <a:picLocks noChangeAspect="1"/>
          </p:cNvPicPr>
          <p:nvPr/>
        </p:nvPicPr>
        <p:blipFill>
          <a:blip r:embed="rId2"/>
          <a:stretch>
            <a:fillRect/>
          </a:stretch>
        </p:blipFill>
        <p:spPr>
          <a:xfrm>
            <a:off x="1295400" y="2935542"/>
            <a:ext cx="2209800" cy="2895600"/>
          </a:xfrm>
          <a:prstGeom prst="rect">
            <a:avLst/>
          </a:prstGeom>
          <a:ln w="28575">
            <a:solidFill>
              <a:srgbClr val="002060"/>
            </a:solidFill>
          </a:ln>
        </p:spPr>
      </p:pic>
      <p:grpSp>
        <p:nvGrpSpPr>
          <p:cNvPr id="2" name="Group 1"/>
          <p:cNvGrpSpPr/>
          <p:nvPr/>
        </p:nvGrpSpPr>
        <p:grpSpPr>
          <a:xfrm flipH="1">
            <a:off x="3581401" y="2476342"/>
            <a:ext cx="5059679" cy="3813999"/>
            <a:chOff x="3981603" y="2564527"/>
            <a:chExt cx="4564073" cy="3432999"/>
          </a:xfrm>
        </p:grpSpPr>
        <p:sp>
          <p:nvSpPr>
            <p:cNvPr id="14" name="Notched Right Arrow 13"/>
            <p:cNvSpPr/>
            <p:nvPr/>
          </p:nvSpPr>
          <p:spPr>
            <a:xfrm rot="10800000">
              <a:off x="3981603" y="2564527"/>
              <a:ext cx="4564073" cy="3432999"/>
            </a:xfrm>
            <a:prstGeom prst="notchedRightArrow">
              <a:avLst/>
            </a:prstGeom>
            <a:solidFill>
              <a:srgbClr val="8CE4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dirty="0"/>
            </a:p>
          </p:txBody>
        </p:sp>
        <p:sp>
          <p:nvSpPr>
            <p:cNvPr id="15" name="TextBox 14"/>
            <p:cNvSpPr txBox="1"/>
            <p:nvPr/>
          </p:nvSpPr>
          <p:spPr>
            <a:xfrm>
              <a:off x="4343406" y="3524759"/>
              <a:ext cx="3429001" cy="1773000"/>
            </a:xfrm>
            <a:prstGeom prst="rect">
              <a:avLst/>
            </a:prstGeom>
            <a:noFill/>
          </p:spPr>
          <p:txBody>
            <a:bodyPr wrap="square" rtlCol="0">
              <a:spAutoFit/>
            </a:bodyPr>
            <a:lstStyle/>
            <a:p>
              <a:pPr algn="ctr"/>
              <a:r>
                <a:rPr lang="en-US" sz="3200" b="1" dirty="0">
                  <a:solidFill>
                    <a:srgbClr val="FF0000"/>
                  </a:solidFill>
                  <a:latin typeface="NikoshBAN" panose="02000000000000000000" pitchFamily="2" charset="0"/>
                  <a:cs typeface="NikoshBAN" panose="02000000000000000000" pitchFamily="2" charset="0"/>
                </a:rPr>
                <a:t>Subject</a:t>
              </a:r>
              <a:endParaRPr lang="en-US" sz="2000" b="1" dirty="0">
                <a:solidFill>
                  <a:srgbClr val="FF0000"/>
                </a:solidFill>
                <a:latin typeface="NikoshBAN" panose="02000000000000000000" pitchFamily="2" charset="0"/>
                <a:cs typeface="NikoshBAN" panose="02000000000000000000" pitchFamily="2" charset="0"/>
              </a:endParaRPr>
            </a:p>
            <a:p>
              <a:pPr algn="ctr"/>
              <a:r>
                <a:rPr lang="en-US" sz="2400" b="1" dirty="0">
                  <a:solidFill>
                    <a:srgbClr val="FF0000"/>
                  </a:solidFill>
                  <a:latin typeface="NikoshBAN" panose="02000000000000000000" pitchFamily="2" charset="0"/>
                  <a:cs typeface="NikoshBAN" panose="02000000000000000000" pitchFamily="2" charset="0"/>
                </a:rPr>
                <a:t>English For Today</a:t>
              </a:r>
              <a:endParaRPr lang="en-US" sz="1200" b="1" dirty="0">
                <a:solidFill>
                  <a:srgbClr val="FF0000"/>
                </a:solidFill>
                <a:latin typeface="NikoshBAN" panose="02000000000000000000" pitchFamily="2" charset="0"/>
                <a:cs typeface="NikoshBAN" panose="02000000000000000000" pitchFamily="2" charset="0"/>
              </a:endParaRPr>
            </a:p>
            <a:p>
              <a:pPr algn="ctr"/>
              <a:r>
                <a:rPr lang="en-US" sz="2400" b="1" dirty="0">
                  <a:solidFill>
                    <a:srgbClr val="FF0000"/>
                  </a:solidFill>
                  <a:latin typeface="NikoshBAN" panose="02000000000000000000" pitchFamily="2" charset="0"/>
                  <a:cs typeface="NikoshBAN" panose="02000000000000000000" pitchFamily="2" charset="0"/>
                </a:rPr>
                <a:t>Class–Ten</a:t>
              </a:r>
              <a:endParaRPr lang="en-US" sz="1600" b="1" dirty="0">
                <a:solidFill>
                  <a:srgbClr val="FF0000"/>
                </a:solidFill>
                <a:latin typeface="NikoshBAN" panose="02000000000000000000" pitchFamily="2" charset="0"/>
                <a:cs typeface="NikoshBAN" panose="02000000000000000000" pitchFamily="2" charset="0"/>
              </a:endParaRPr>
            </a:p>
            <a:p>
              <a:pPr algn="ctr"/>
              <a:r>
                <a:rPr lang="en-US" sz="2400" b="1" dirty="0">
                  <a:solidFill>
                    <a:srgbClr val="FF0000"/>
                  </a:solidFill>
                  <a:latin typeface="NikoshBAN" panose="02000000000000000000" pitchFamily="2" charset="0"/>
                  <a:cs typeface="NikoshBAN" panose="02000000000000000000" pitchFamily="2" charset="0"/>
                </a:rPr>
                <a:t>Time-</a:t>
              </a:r>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4</a:t>
              </a:r>
              <a:r>
                <a:rPr lang="" sz="2400" b="1" dirty="0">
                  <a:solidFill>
                    <a:srgbClr val="FF0000"/>
                  </a:solidFill>
                  <a:latin typeface="Tahoma" panose="020B0604030504040204" pitchFamily="34" charset="0"/>
                  <a:ea typeface="Tahoma" panose="020B0604030504040204" pitchFamily="34" charset="0"/>
                  <a:cs typeface="Tahoma" panose="020B0604030504040204" pitchFamily="34" charset="0"/>
                </a:rPr>
                <a:t>5</a:t>
              </a:r>
              <a:r>
                <a:rPr lang="en-US" sz="2400" b="1" dirty="0">
                  <a:solidFill>
                    <a:srgbClr val="FF0000"/>
                  </a:solidFill>
                  <a:latin typeface="NikoshBAN" panose="02000000000000000000" pitchFamily="2" charset="0"/>
                  <a:cs typeface="NikoshBAN" panose="02000000000000000000" pitchFamily="2" charset="0"/>
                </a:rPr>
                <a:t> </a:t>
              </a:r>
              <a:r>
                <a:rPr lang="en-US" sz="2400" b="1" dirty="0" err="1">
                  <a:solidFill>
                    <a:srgbClr val="FF0000"/>
                  </a:solidFill>
                  <a:latin typeface="NikoshBAN" panose="02000000000000000000" pitchFamily="2" charset="0"/>
                  <a:cs typeface="NikoshBAN" panose="02000000000000000000" pitchFamily="2" charset="0"/>
                </a:rPr>
                <a:t>mins</a:t>
              </a:r>
              <a:endParaRPr lang="en-US" sz="2400" b="1" dirty="0">
                <a:solidFill>
                  <a:srgbClr val="FF0000"/>
                </a:solidFill>
                <a:latin typeface="NikoshBAN" panose="02000000000000000000" pitchFamily="2" charset="0"/>
                <a:cs typeface="NikoshBAN" panose="02000000000000000000" pitchFamily="2" charset="0"/>
              </a:endParaRPr>
            </a:p>
            <a:p>
              <a:endParaRPr lang="en-ZW" dirty="0"/>
            </a:p>
          </p:txBody>
        </p:sp>
      </p:grpSp>
    </p:spTree>
    <p:extLst>
      <p:ext uri="{BB962C8B-B14F-4D97-AF65-F5344CB8AC3E}">
        <p14:creationId xmlns:p14="http://schemas.microsoft.com/office/powerpoint/2010/main" val="13613947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9" presetClass="entr" presetSubtype="1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0" fill="hold"/>
                                        <p:tgtEl>
                                          <p:spTgt spid="2"/>
                                        </p:tgtEl>
                                        <p:attrNameLst>
                                          <p:attrName>ppt_w</p:attrName>
                                        </p:attrNameLst>
                                      </p:cBhvr>
                                      <p:tavLst>
                                        <p:tav tm="0" fmla="#ppt_w*sin(2.5*pi*$)">
                                          <p:val>
                                            <p:fltVal val="0"/>
                                          </p:val>
                                        </p:tav>
                                        <p:tav tm="100000">
                                          <p:val>
                                            <p:fltVal val="1"/>
                                          </p:val>
                                        </p:tav>
                                      </p:tavLst>
                                    </p:anim>
                                    <p:anim calcmode="lin" valueType="num">
                                      <p:cBhvr>
                                        <p:cTn id="26" dur="5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3</a:t>
            </a:fld>
            <a:endParaRPr lang="en-US" sz="1400" dirty="0">
              <a:solidFill>
                <a:srgbClr val="FF0000"/>
              </a:solidFill>
            </a:endParaRPr>
          </a:p>
        </p:txBody>
      </p:sp>
      <p:pic>
        <p:nvPicPr>
          <p:cNvPr id="3074" name="Picture 2" descr="D:\মাদারিপুর টেকনিক্যাল কলেজ\শিক্ষক বাতায়ন\picture\download (16).jpg"/>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04899"/>
            <a:ext cx="3488400" cy="2142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5" name="Picture 3" descr="D:\মাদারিপুর টেকনিক্যাল কলেজ\শিক্ষক বাতায়ন\picture\images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104899"/>
            <a:ext cx="3486809" cy="2142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6" name="Picture 4" descr="D:\মাদারিপুর টেকনিক্যাল কলেজ\শিক্ষক বাতায়ন\picture\images.pn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59800" y="3383741"/>
            <a:ext cx="3488400" cy="217885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78" name="Picture 6" descr="D:\মাদারিপুর টেকনিক্যাল কলেজ\শিক্ষক বাতায়ন\picture\images (4).jpg"/>
          <p:cNvPicPr preferRelativeResize="0">
            <a:picLocks noChangeArrowheads="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5029200" y="3417248"/>
            <a:ext cx="3488400" cy="2142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1877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anim calcmode="lin" valueType="num">
                                      <p:cBhvr>
                                        <p:cTn id="8" dur="2000" fill="hold"/>
                                        <p:tgtEl>
                                          <p:spTgt spid="3074"/>
                                        </p:tgtEl>
                                        <p:attrNameLst>
                                          <p:attrName>style.rotation</p:attrName>
                                        </p:attrNameLst>
                                      </p:cBhvr>
                                      <p:tavLst>
                                        <p:tav tm="0">
                                          <p:val>
                                            <p:fltVal val="720"/>
                                          </p:val>
                                        </p:tav>
                                        <p:tav tm="100000">
                                          <p:val>
                                            <p:fltVal val="0"/>
                                          </p:val>
                                        </p:tav>
                                      </p:tavLst>
                                    </p:anim>
                                    <p:anim calcmode="lin" valueType="num">
                                      <p:cBhvr>
                                        <p:cTn id="9" dur="2000" fill="hold"/>
                                        <p:tgtEl>
                                          <p:spTgt spid="3074"/>
                                        </p:tgtEl>
                                        <p:attrNameLst>
                                          <p:attrName>ppt_h</p:attrName>
                                        </p:attrNameLst>
                                      </p:cBhvr>
                                      <p:tavLst>
                                        <p:tav tm="0">
                                          <p:val>
                                            <p:fltVal val="0"/>
                                          </p:val>
                                        </p:tav>
                                        <p:tav tm="100000">
                                          <p:val>
                                            <p:strVal val="#ppt_h"/>
                                          </p:val>
                                        </p:tav>
                                      </p:tavLst>
                                    </p:anim>
                                    <p:anim calcmode="lin" valueType="num">
                                      <p:cBhvr>
                                        <p:cTn id="10" dur="2000" fill="hold"/>
                                        <p:tgtEl>
                                          <p:spTgt spid="3074"/>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3075"/>
                                        </p:tgtEl>
                                        <p:attrNameLst>
                                          <p:attrName>style.visibility</p:attrName>
                                        </p:attrNameLst>
                                      </p:cBhvr>
                                      <p:to>
                                        <p:strVal val="visible"/>
                                      </p:to>
                                    </p:set>
                                    <p:animEffect transition="in" filter="fade">
                                      <p:cBhvr>
                                        <p:cTn id="15" dur="2000"/>
                                        <p:tgtEl>
                                          <p:spTgt spid="3075"/>
                                        </p:tgtEl>
                                      </p:cBhvr>
                                    </p:animEffect>
                                    <p:anim calcmode="lin" valueType="num">
                                      <p:cBhvr>
                                        <p:cTn id="16" dur="2000" fill="hold"/>
                                        <p:tgtEl>
                                          <p:spTgt spid="3075"/>
                                        </p:tgtEl>
                                        <p:attrNameLst>
                                          <p:attrName>ppt_w</p:attrName>
                                        </p:attrNameLst>
                                      </p:cBhvr>
                                      <p:tavLst>
                                        <p:tav tm="0" fmla="#ppt_w*sin(2.5*pi*$)">
                                          <p:val>
                                            <p:fltVal val="0"/>
                                          </p:val>
                                        </p:tav>
                                        <p:tav tm="100000">
                                          <p:val>
                                            <p:fltVal val="1"/>
                                          </p:val>
                                        </p:tav>
                                      </p:tavLst>
                                    </p:anim>
                                    <p:anim calcmode="lin" valueType="num">
                                      <p:cBhvr>
                                        <p:cTn id="17" dur="2000" fill="hold"/>
                                        <p:tgtEl>
                                          <p:spTgt spid="3075"/>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076"/>
                                        </p:tgtEl>
                                        <p:attrNameLst>
                                          <p:attrName>style.visibility</p:attrName>
                                        </p:attrNameLst>
                                      </p:cBhvr>
                                      <p:to>
                                        <p:strVal val="visible"/>
                                      </p:to>
                                    </p:set>
                                    <p:animEffect transition="in" filter="wheel(1)">
                                      <p:cBhvr>
                                        <p:cTn id="22" dur="2000"/>
                                        <p:tgtEl>
                                          <p:spTgt spid="3076"/>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nodeType="clickEffect">
                                  <p:stCondLst>
                                    <p:cond delay="0"/>
                                  </p:stCondLst>
                                  <p:childTnLst>
                                    <p:set>
                                      <p:cBhvr>
                                        <p:cTn id="26" dur="1" fill="hold">
                                          <p:stCondLst>
                                            <p:cond delay="0"/>
                                          </p:stCondLst>
                                        </p:cTn>
                                        <p:tgtEl>
                                          <p:spTgt spid="3078"/>
                                        </p:tgtEl>
                                        <p:attrNameLst>
                                          <p:attrName>style.visibility</p:attrName>
                                        </p:attrNameLst>
                                      </p:cBhvr>
                                      <p:to>
                                        <p:strVal val="visible"/>
                                      </p:to>
                                    </p:set>
                                    <p:animEffect transition="in" filter="wipe(down)">
                                      <p:cBhvr>
                                        <p:cTn id="27" dur="580">
                                          <p:stCondLst>
                                            <p:cond delay="0"/>
                                          </p:stCondLst>
                                        </p:cTn>
                                        <p:tgtEl>
                                          <p:spTgt spid="3078"/>
                                        </p:tgtEl>
                                      </p:cBhvr>
                                    </p:animEffect>
                                    <p:anim calcmode="lin" valueType="num">
                                      <p:cBhvr>
                                        <p:cTn id="28" dur="1822" tmFilter="0,0; 0.14,0.36; 0.43,0.73; 0.71,0.91; 1.0,1.0">
                                          <p:stCondLst>
                                            <p:cond delay="0"/>
                                          </p:stCondLst>
                                        </p:cTn>
                                        <p:tgtEl>
                                          <p:spTgt spid="3078"/>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3078"/>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3078"/>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3078"/>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3078"/>
                                        </p:tgtEl>
                                        <p:attrNameLst>
                                          <p:attrName>ppt_y</p:attrName>
                                        </p:attrNameLst>
                                      </p:cBhvr>
                                      <p:tavLst>
                                        <p:tav tm="0" fmla="#ppt_y-sin(pi*$)/81">
                                          <p:val>
                                            <p:fltVal val="0"/>
                                          </p:val>
                                        </p:tav>
                                        <p:tav tm="100000">
                                          <p:val>
                                            <p:fltVal val="1"/>
                                          </p:val>
                                        </p:tav>
                                      </p:tavLst>
                                    </p:anim>
                                    <p:animScale>
                                      <p:cBhvr>
                                        <p:cTn id="33" dur="26">
                                          <p:stCondLst>
                                            <p:cond delay="650"/>
                                          </p:stCondLst>
                                        </p:cTn>
                                        <p:tgtEl>
                                          <p:spTgt spid="3078"/>
                                        </p:tgtEl>
                                      </p:cBhvr>
                                      <p:to x="100000" y="60000"/>
                                    </p:animScale>
                                    <p:animScale>
                                      <p:cBhvr>
                                        <p:cTn id="34" dur="166" decel="50000">
                                          <p:stCondLst>
                                            <p:cond delay="676"/>
                                          </p:stCondLst>
                                        </p:cTn>
                                        <p:tgtEl>
                                          <p:spTgt spid="3078"/>
                                        </p:tgtEl>
                                      </p:cBhvr>
                                      <p:to x="100000" y="100000"/>
                                    </p:animScale>
                                    <p:animScale>
                                      <p:cBhvr>
                                        <p:cTn id="35" dur="26">
                                          <p:stCondLst>
                                            <p:cond delay="1312"/>
                                          </p:stCondLst>
                                        </p:cTn>
                                        <p:tgtEl>
                                          <p:spTgt spid="3078"/>
                                        </p:tgtEl>
                                      </p:cBhvr>
                                      <p:to x="100000" y="80000"/>
                                    </p:animScale>
                                    <p:animScale>
                                      <p:cBhvr>
                                        <p:cTn id="36" dur="166" decel="50000">
                                          <p:stCondLst>
                                            <p:cond delay="1338"/>
                                          </p:stCondLst>
                                        </p:cTn>
                                        <p:tgtEl>
                                          <p:spTgt spid="3078"/>
                                        </p:tgtEl>
                                      </p:cBhvr>
                                      <p:to x="100000" y="100000"/>
                                    </p:animScale>
                                    <p:animScale>
                                      <p:cBhvr>
                                        <p:cTn id="37" dur="26">
                                          <p:stCondLst>
                                            <p:cond delay="1642"/>
                                          </p:stCondLst>
                                        </p:cTn>
                                        <p:tgtEl>
                                          <p:spTgt spid="3078"/>
                                        </p:tgtEl>
                                      </p:cBhvr>
                                      <p:to x="100000" y="90000"/>
                                    </p:animScale>
                                    <p:animScale>
                                      <p:cBhvr>
                                        <p:cTn id="38" dur="166" decel="50000">
                                          <p:stCondLst>
                                            <p:cond delay="1668"/>
                                          </p:stCondLst>
                                        </p:cTn>
                                        <p:tgtEl>
                                          <p:spTgt spid="3078"/>
                                        </p:tgtEl>
                                      </p:cBhvr>
                                      <p:to x="100000" y="100000"/>
                                    </p:animScale>
                                    <p:animScale>
                                      <p:cBhvr>
                                        <p:cTn id="39" dur="26">
                                          <p:stCondLst>
                                            <p:cond delay="1808"/>
                                          </p:stCondLst>
                                        </p:cTn>
                                        <p:tgtEl>
                                          <p:spTgt spid="3078"/>
                                        </p:tgtEl>
                                      </p:cBhvr>
                                      <p:to x="100000" y="95000"/>
                                    </p:animScale>
                                    <p:animScale>
                                      <p:cBhvr>
                                        <p:cTn id="40" dur="166" decel="50000">
                                          <p:stCondLst>
                                            <p:cond delay="1834"/>
                                          </p:stCondLst>
                                        </p:cTn>
                                        <p:tgtEl>
                                          <p:spTgt spid="307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4</a:t>
            </a:fld>
            <a:endParaRPr lang="en-US" sz="1400" dirty="0">
              <a:solidFill>
                <a:srgbClr val="FF0000"/>
              </a:solidFill>
            </a:endParaRPr>
          </a:p>
        </p:txBody>
      </p:sp>
      <p:sp>
        <p:nvSpPr>
          <p:cNvPr id="2" name="Down Ribbon 1"/>
          <p:cNvSpPr/>
          <p:nvPr/>
        </p:nvSpPr>
        <p:spPr>
          <a:xfrm>
            <a:off x="457200" y="152400"/>
            <a:ext cx="8153400" cy="1447800"/>
          </a:xfrm>
          <a:prstGeom prst="ribbon">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800" dirty="0" smtClean="0">
                <a:solidFill>
                  <a:srgbClr val="FFFF00"/>
                </a:solidFill>
              </a:rPr>
              <a:t>Today we will learn about-</a:t>
            </a:r>
            <a:endParaRPr lang="en-ZW" sz="2800" dirty="0">
              <a:solidFill>
                <a:srgbClr val="FFFF00"/>
              </a:solidFill>
            </a:endParaRPr>
          </a:p>
        </p:txBody>
      </p:sp>
      <p:sp>
        <p:nvSpPr>
          <p:cNvPr id="3" name="Flowchart: Magnetic Disk 2"/>
          <p:cNvSpPr/>
          <p:nvPr/>
        </p:nvSpPr>
        <p:spPr>
          <a:xfrm>
            <a:off x="838200" y="1905000"/>
            <a:ext cx="7467600" cy="3581400"/>
          </a:xfrm>
          <a:prstGeom prst="flowChartMagneticDisk">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6600" dirty="0" smtClean="0"/>
              <a:t>Independence Day</a:t>
            </a:r>
          </a:p>
          <a:p>
            <a:pPr algn="ctr"/>
            <a:r>
              <a:rPr lang="en-ZW" sz="4000" dirty="0" smtClean="0"/>
              <a:t>Unit-Four, Lesson-Five</a:t>
            </a:r>
            <a:endParaRPr lang="en-ZW" sz="4000" dirty="0"/>
          </a:p>
        </p:txBody>
      </p:sp>
    </p:spTree>
    <p:extLst>
      <p:ext uri="{BB962C8B-B14F-4D97-AF65-F5344CB8AC3E}">
        <p14:creationId xmlns:p14="http://schemas.microsoft.com/office/powerpoint/2010/main" val="39868704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5</a:t>
            </a:fld>
            <a:endParaRPr lang="en-US" sz="1400" dirty="0">
              <a:solidFill>
                <a:srgbClr val="FF0000"/>
              </a:solidFill>
            </a:endParaRPr>
          </a:p>
        </p:txBody>
      </p:sp>
      <p:sp>
        <p:nvSpPr>
          <p:cNvPr id="2" name="Up Ribbon 1"/>
          <p:cNvSpPr/>
          <p:nvPr/>
        </p:nvSpPr>
        <p:spPr>
          <a:xfrm>
            <a:off x="914400" y="228600"/>
            <a:ext cx="7239000" cy="1524000"/>
          </a:xfrm>
          <a:prstGeom prst="ribbon2">
            <a:avLst/>
          </a:prstGeom>
          <a:solidFill>
            <a:srgbClr val="FF0000"/>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ZW" sz="2800" dirty="0" smtClean="0"/>
              <a:t>After  we have studied this ,we will be able to learn-</a:t>
            </a:r>
            <a:endParaRPr lang="en-ZW" sz="2800" dirty="0"/>
          </a:p>
        </p:txBody>
      </p:sp>
      <p:sp>
        <p:nvSpPr>
          <p:cNvPr id="3" name="TextBox 2"/>
          <p:cNvSpPr txBox="1"/>
          <p:nvPr/>
        </p:nvSpPr>
        <p:spPr>
          <a:xfrm>
            <a:off x="1828800" y="2438400"/>
            <a:ext cx="5029200" cy="523220"/>
          </a:xfrm>
          <a:prstGeom prst="rect">
            <a:avLst/>
          </a:prstGeom>
          <a:noFill/>
        </p:spPr>
        <p:txBody>
          <a:bodyPr wrap="square" rtlCol="0">
            <a:spAutoFit/>
          </a:bodyPr>
          <a:lstStyle/>
          <a:p>
            <a:r>
              <a:rPr lang="en-ZW" sz="2800" b="1" dirty="0" smtClean="0">
                <a:solidFill>
                  <a:srgbClr val="FFFF00"/>
                </a:solidFill>
              </a:rPr>
              <a:t>Talk about events and festivals</a:t>
            </a:r>
            <a:r>
              <a:rPr lang="en-ZW" sz="2800" dirty="0" smtClean="0">
                <a:solidFill>
                  <a:srgbClr val="FFFF00"/>
                </a:solidFill>
              </a:rPr>
              <a:t>.</a:t>
            </a:r>
            <a:endParaRPr lang="en-ZW" sz="2800" dirty="0">
              <a:solidFill>
                <a:srgbClr val="FFFF00"/>
              </a:solidFill>
            </a:endParaRPr>
          </a:p>
        </p:txBody>
      </p:sp>
      <p:sp>
        <p:nvSpPr>
          <p:cNvPr id="6" name="Oval 5"/>
          <p:cNvSpPr/>
          <p:nvPr/>
        </p:nvSpPr>
        <p:spPr>
          <a:xfrm>
            <a:off x="1173480" y="2467800"/>
            <a:ext cx="504000" cy="504000"/>
          </a:xfrm>
          <a:prstGeom prst="ellipse">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b="1" dirty="0" smtClean="0">
                <a:solidFill>
                  <a:srgbClr val="FF0000"/>
                </a:solidFill>
              </a:rPr>
              <a:t>1</a:t>
            </a:r>
            <a:endParaRPr lang="en-ZW" b="1" dirty="0">
              <a:solidFill>
                <a:srgbClr val="FF0000"/>
              </a:solidFill>
            </a:endParaRPr>
          </a:p>
        </p:txBody>
      </p:sp>
      <p:sp>
        <p:nvSpPr>
          <p:cNvPr id="7" name="Oval 6"/>
          <p:cNvSpPr/>
          <p:nvPr/>
        </p:nvSpPr>
        <p:spPr>
          <a:xfrm>
            <a:off x="1173480" y="4144200"/>
            <a:ext cx="504000" cy="504000"/>
          </a:xfrm>
          <a:prstGeom prst="ellipse">
            <a:avLst/>
          </a:prstGeom>
          <a:solidFill>
            <a:schemeClr val="accent5">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b="1" dirty="0">
                <a:solidFill>
                  <a:srgbClr val="FF0000"/>
                </a:solidFill>
              </a:rPr>
              <a:t>3</a:t>
            </a:r>
          </a:p>
        </p:txBody>
      </p:sp>
      <p:sp>
        <p:nvSpPr>
          <p:cNvPr id="8" name="Oval 7"/>
          <p:cNvSpPr/>
          <p:nvPr/>
        </p:nvSpPr>
        <p:spPr>
          <a:xfrm>
            <a:off x="1172400" y="3306000"/>
            <a:ext cx="504000" cy="5040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b="1" dirty="0">
                <a:solidFill>
                  <a:srgbClr val="FF0000"/>
                </a:solidFill>
              </a:rPr>
              <a:t>2</a:t>
            </a:r>
          </a:p>
        </p:txBody>
      </p:sp>
      <p:sp>
        <p:nvSpPr>
          <p:cNvPr id="9" name="Oval 8"/>
          <p:cNvSpPr/>
          <p:nvPr/>
        </p:nvSpPr>
        <p:spPr>
          <a:xfrm>
            <a:off x="1160400" y="4953000"/>
            <a:ext cx="504000" cy="504000"/>
          </a:xfrm>
          <a:prstGeom prst="ellipse">
            <a:avLst/>
          </a:prstGeom>
          <a:solidFill>
            <a:schemeClr val="accent4">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b="1" dirty="0">
                <a:solidFill>
                  <a:srgbClr val="FF0000"/>
                </a:solidFill>
              </a:rPr>
              <a:t>4</a:t>
            </a:r>
          </a:p>
        </p:txBody>
      </p:sp>
      <p:sp>
        <p:nvSpPr>
          <p:cNvPr id="10" name="TextBox 9"/>
          <p:cNvSpPr txBox="1"/>
          <p:nvPr/>
        </p:nvSpPr>
        <p:spPr>
          <a:xfrm>
            <a:off x="1813560" y="4124980"/>
            <a:ext cx="5654040" cy="523220"/>
          </a:xfrm>
          <a:prstGeom prst="rect">
            <a:avLst/>
          </a:prstGeom>
          <a:noFill/>
        </p:spPr>
        <p:txBody>
          <a:bodyPr wrap="square" rtlCol="0">
            <a:spAutoFit/>
          </a:bodyPr>
          <a:lstStyle/>
          <a:p>
            <a:r>
              <a:rPr lang="en-ZW" sz="2800" b="1" dirty="0" smtClean="0">
                <a:solidFill>
                  <a:srgbClr val="00B0F0"/>
                </a:solidFill>
              </a:rPr>
              <a:t>Give opinions in a logical sequence</a:t>
            </a:r>
            <a:endParaRPr lang="en-ZW" sz="2800" b="1" dirty="0">
              <a:solidFill>
                <a:srgbClr val="00B0F0"/>
              </a:solidFill>
            </a:endParaRPr>
          </a:p>
        </p:txBody>
      </p:sp>
      <p:sp>
        <p:nvSpPr>
          <p:cNvPr id="11" name="TextBox 10"/>
          <p:cNvSpPr txBox="1"/>
          <p:nvPr/>
        </p:nvSpPr>
        <p:spPr>
          <a:xfrm>
            <a:off x="1844040" y="3283880"/>
            <a:ext cx="5029200" cy="523220"/>
          </a:xfrm>
          <a:prstGeom prst="rect">
            <a:avLst/>
          </a:prstGeom>
          <a:noFill/>
        </p:spPr>
        <p:txBody>
          <a:bodyPr wrap="square" rtlCol="0">
            <a:spAutoFit/>
          </a:bodyPr>
          <a:lstStyle/>
          <a:p>
            <a:r>
              <a:rPr lang="en-ZW" sz="2800" b="1" dirty="0" smtClean="0">
                <a:solidFill>
                  <a:srgbClr val="FF0000"/>
                </a:solidFill>
              </a:rPr>
              <a:t>Ask and questions.</a:t>
            </a:r>
            <a:endParaRPr lang="en-ZW" sz="2800" b="1" dirty="0">
              <a:solidFill>
                <a:srgbClr val="FF0000"/>
              </a:solidFill>
            </a:endParaRPr>
          </a:p>
        </p:txBody>
      </p:sp>
      <p:sp>
        <p:nvSpPr>
          <p:cNvPr id="12" name="TextBox 11"/>
          <p:cNvSpPr txBox="1"/>
          <p:nvPr/>
        </p:nvSpPr>
        <p:spPr>
          <a:xfrm>
            <a:off x="1783080" y="4963180"/>
            <a:ext cx="5654040" cy="523220"/>
          </a:xfrm>
          <a:prstGeom prst="rect">
            <a:avLst/>
          </a:prstGeom>
          <a:noFill/>
        </p:spPr>
        <p:txBody>
          <a:bodyPr wrap="square" rtlCol="0">
            <a:spAutoFit/>
          </a:bodyPr>
          <a:lstStyle/>
          <a:p>
            <a:r>
              <a:rPr lang="en-ZW" sz="2800" b="1" i="1" dirty="0" smtClean="0">
                <a:solidFill>
                  <a:srgbClr val="FFC000"/>
                </a:solidFill>
              </a:rPr>
              <a:t>Infer meaning from the context</a:t>
            </a:r>
            <a:endParaRPr lang="en-ZW" sz="2800" b="1" i="1" dirty="0">
              <a:solidFill>
                <a:srgbClr val="FFC000"/>
              </a:solidFill>
            </a:endParaRPr>
          </a:p>
        </p:txBody>
      </p:sp>
    </p:spTree>
    <p:extLst>
      <p:ext uri="{BB962C8B-B14F-4D97-AF65-F5344CB8AC3E}">
        <p14:creationId xmlns:p14="http://schemas.microsoft.com/office/powerpoint/2010/main" val="165748331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80">
                                          <p:stCondLst>
                                            <p:cond delay="0"/>
                                          </p:stCondLst>
                                        </p:cTn>
                                        <p:tgtEl>
                                          <p:spTgt spid="3"/>
                                        </p:tgtEl>
                                      </p:cBhvr>
                                    </p:animEffect>
                                    <p:anim calcmode="lin" valueType="num">
                                      <p:cBhvr>
                                        <p:cTn id="3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gtEl>
                                      </p:cBhvr>
                                      <p:to x="100000" y="60000"/>
                                    </p:animScale>
                                    <p:animScale>
                                      <p:cBhvr>
                                        <p:cTn id="38" dur="166" decel="50000">
                                          <p:stCondLst>
                                            <p:cond delay="676"/>
                                          </p:stCondLst>
                                        </p:cTn>
                                        <p:tgtEl>
                                          <p:spTgt spid="3"/>
                                        </p:tgtEl>
                                      </p:cBhvr>
                                      <p:to x="100000" y="100000"/>
                                    </p:animScale>
                                    <p:animScale>
                                      <p:cBhvr>
                                        <p:cTn id="39" dur="26">
                                          <p:stCondLst>
                                            <p:cond delay="1312"/>
                                          </p:stCondLst>
                                        </p:cTn>
                                        <p:tgtEl>
                                          <p:spTgt spid="3"/>
                                        </p:tgtEl>
                                      </p:cBhvr>
                                      <p:to x="100000" y="80000"/>
                                    </p:animScale>
                                    <p:animScale>
                                      <p:cBhvr>
                                        <p:cTn id="40" dur="166" decel="50000">
                                          <p:stCondLst>
                                            <p:cond delay="1338"/>
                                          </p:stCondLst>
                                        </p:cTn>
                                        <p:tgtEl>
                                          <p:spTgt spid="3"/>
                                        </p:tgtEl>
                                      </p:cBhvr>
                                      <p:to x="100000" y="100000"/>
                                    </p:animScale>
                                    <p:animScale>
                                      <p:cBhvr>
                                        <p:cTn id="41" dur="26">
                                          <p:stCondLst>
                                            <p:cond delay="1642"/>
                                          </p:stCondLst>
                                        </p:cTn>
                                        <p:tgtEl>
                                          <p:spTgt spid="3"/>
                                        </p:tgtEl>
                                      </p:cBhvr>
                                      <p:to x="100000" y="90000"/>
                                    </p:animScale>
                                    <p:animScale>
                                      <p:cBhvr>
                                        <p:cTn id="42" dur="166" decel="50000">
                                          <p:stCondLst>
                                            <p:cond delay="1668"/>
                                          </p:stCondLst>
                                        </p:cTn>
                                        <p:tgtEl>
                                          <p:spTgt spid="3"/>
                                        </p:tgtEl>
                                      </p:cBhvr>
                                      <p:to x="100000" y="100000"/>
                                    </p:animScale>
                                    <p:animScale>
                                      <p:cBhvr>
                                        <p:cTn id="43" dur="26">
                                          <p:stCondLst>
                                            <p:cond delay="1808"/>
                                          </p:stCondLst>
                                        </p:cTn>
                                        <p:tgtEl>
                                          <p:spTgt spid="3"/>
                                        </p:tgtEl>
                                      </p:cBhvr>
                                      <p:to x="100000" y="95000"/>
                                    </p:animScale>
                                    <p:animScale>
                                      <p:cBhvr>
                                        <p:cTn id="44" dur="166" decel="50000">
                                          <p:stCondLst>
                                            <p:cond delay="1834"/>
                                          </p:stCondLst>
                                        </p:cTn>
                                        <p:tgtEl>
                                          <p:spTgt spid="3"/>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45" presetClass="entr" presetSubtype="0"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2000"/>
                                        <p:tgtEl>
                                          <p:spTgt spid="11"/>
                                        </p:tgtEl>
                                      </p:cBhvr>
                                    </p:animEffect>
                                    <p:anim calcmode="lin" valueType="num">
                                      <p:cBhvr>
                                        <p:cTn id="55" dur="2000" fill="hold"/>
                                        <p:tgtEl>
                                          <p:spTgt spid="11"/>
                                        </p:tgtEl>
                                        <p:attrNameLst>
                                          <p:attrName>ppt_w</p:attrName>
                                        </p:attrNameLst>
                                      </p:cBhvr>
                                      <p:tavLst>
                                        <p:tav tm="0" fmla="#ppt_w*sin(2.5*pi*$)">
                                          <p:val>
                                            <p:fltVal val="0"/>
                                          </p:val>
                                        </p:tav>
                                        <p:tav tm="100000">
                                          <p:val>
                                            <p:fltVal val="1"/>
                                          </p:val>
                                        </p:tav>
                                      </p:tavLst>
                                    </p:anim>
                                    <p:anim calcmode="lin" valueType="num">
                                      <p:cBhvr>
                                        <p:cTn id="56"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heel(1)">
                                      <p:cBhvr>
                                        <p:cTn id="65" dur="20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barn(inVertical)">
                                      <p:cBhvr>
                                        <p:cTn id="70" dur="50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1000" fill="hold"/>
                                        <p:tgtEl>
                                          <p:spTgt spid="12"/>
                                        </p:tgtEl>
                                        <p:attrNameLst>
                                          <p:attrName>ppt_w</p:attrName>
                                        </p:attrNameLst>
                                      </p:cBhvr>
                                      <p:tavLst>
                                        <p:tav tm="0">
                                          <p:val>
                                            <p:fltVal val="0"/>
                                          </p:val>
                                        </p:tav>
                                        <p:tav tm="100000">
                                          <p:val>
                                            <p:strVal val="#ppt_w"/>
                                          </p:val>
                                        </p:tav>
                                      </p:tavLst>
                                    </p:anim>
                                    <p:anim calcmode="lin" valueType="num">
                                      <p:cBhvr>
                                        <p:cTn id="76" dur="1000" fill="hold"/>
                                        <p:tgtEl>
                                          <p:spTgt spid="12"/>
                                        </p:tgtEl>
                                        <p:attrNameLst>
                                          <p:attrName>ppt_h</p:attrName>
                                        </p:attrNameLst>
                                      </p:cBhvr>
                                      <p:tavLst>
                                        <p:tav tm="0">
                                          <p:val>
                                            <p:fltVal val="0"/>
                                          </p:val>
                                        </p:tav>
                                        <p:tav tm="100000">
                                          <p:val>
                                            <p:strVal val="#ppt_h"/>
                                          </p:val>
                                        </p:tav>
                                      </p:tavLst>
                                    </p:anim>
                                    <p:anim calcmode="lin" valueType="num">
                                      <p:cBhvr>
                                        <p:cTn id="77" dur="1000" fill="hold"/>
                                        <p:tgtEl>
                                          <p:spTgt spid="12"/>
                                        </p:tgtEl>
                                        <p:attrNameLst>
                                          <p:attrName>style.rotation</p:attrName>
                                        </p:attrNameLst>
                                      </p:cBhvr>
                                      <p:tavLst>
                                        <p:tav tm="0">
                                          <p:val>
                                            <p:fltVal val="90"/>
                                          </p:val>
                                        </p:tav>
                                        <p:tav tm="100000">
                                          <p:val>
                                            <p:fltVal val="0"/>
                                          </p:val>
                                        </p:tav>
                                      </p:tavLst>
                                    </p:anim>
                                    <p:animEffect transition="in" filter="fade">
                                      <p:cBhvr>
                                        <p:cTn id="7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7" grpId="0" animBg="1"/>
      <p:bldP spid="8" grpId="0" animBg="1"/>
      <p:bldP spid="9" grpId="0" animBg="1"/>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6</a:t>
            </a:fld>
            <a:endParaRPr lang="en-US" sz="1400" dirty="0">
              <a:solidFill>
                <a:srgbClr val="FF0000"/>
              </a:solidFill>
            </a:endParaRPr>
          </a:p>
        </p:txBody>
      </p:sp>
      <p:pic>
        <p:nvPicPr>
          <p:cNvPr id="4098" name="Picture 2" descr="D:\মাদারিপুর টেকনিক্যাল কলেজ\শিক্ষক বাতায়ন\picture\download (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18122"/>
            <a:ext cx="3048000" cy="21431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Notched Right Arrow 1"/>
          <p:cNvSpPr/>
          <p:nvPr/>
        </p:nvSpPr>
        <p:spPr>
          <a:xfrm>
            <a:off x="838200" y="228600"/>
            <a:ext cx="4419600" cy="2143125"/>
          </a:xfrm>
          <a:prstGeom prst="notchedRightArrow">
            <a:avLst/>
          </a:prstGeom>
          <a:solidFill>
            <a:srgbClr val="002060"/>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ZW" sz="2400" b="1" dirty="0" smtClean="0"/>
              <a:t>Look at the picture and answer the questions about it.</a:t>
            </a:r>
            <a:endParaRPr lang="en-ZW" sz="2400" b="1" dirty="0"/>
          </a:p>
        </p:txBody>
      </p:sp>
      <p:sp>
        <p:nvSpPr>
          <p:cNvPr id="6" name="Horizontal Scroll 5"/>
          <p:cNvSpPr/>
          <p:nvPr/>
        </p:nvSpPr>
        <p:spPr>
          <a:xfrm>
            <a:off x="1066800" y="2514600"/>
            <a:ext cx="6934200" cy="3582353"/>
          </a:xfrm>
          <a:prstGeom prst="horizontalScroll">
            <a:avLst>
              <a:gd name="adj" fmla="val 1998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just">
              <a:buFont typeface="+mj-lt"/>
              <a:buAutoNum type="arabicPeriod"/>
            </a:pPr>
            <a:r>
              <a:rPr lang="en-ZW" sz="3200" dirty="0" smtClean="0">
                <a:solidFill>
                  <a:srgbClr val="FF0000"/>
                </a:solidFill>
              </a:rPr>
              <a:t>What do you see in the picture?</a:t>
            </a:r>
          </a:p>
          <a:p>
            <a:pPr marL="228600" indent="-228600" algn="just">
              <a:buFont typeface="+mj-lt"/>
              <a:buAutoNum type="arabicPeriod"/>
            </a:pPr>
            <a:endParaRPr lang="en-ZW" sz="1200" dirty="0" smtClean="0">
              <a:solidFill>
                <a:srgbClr val="FF0000"/>
              </a:solidFill>
            </a:endParaRPr>
          </a:p>
          <a:p>
            <a:pPr marL="514350" indent="-514350" algn="just">
              <a:buFont typeface="+mj-lt"/>
              <a:buAutoNum type="arabicPeriod"/>
            </a:pPr>
            <a:r>
              <a:rPr lang="en-ZW" sz="3200" dirty="0" smtClean="0">
                <a:solidFill>
                  <a:srgbClr val="FF0000"/>
                </a:solidFill>
              </a:rPr>
              <a:t>Where is it situated?</a:t>
            </a:r>
          </a:p>
          <a:p>
            <a:pPr marL="228600" indent="-228600" algn="just">
              <a:buFont typeface="+mj-lt"/>
              <a:buAutoNum type="arabicPeriod"/>
            </a:pPr>
            <a:endParaRPr lang="en-ZW" sz="1200" dirty="0" smtClean="0">
              <a:solidFill>
                <a:srgbClr val="FF0000"/>
              </a:solidFill>
            </a:endParaRPr>
          </a:p>
          <a:p>
            <a:pPr marL="514350" indent="-514350" algn="just">
              <a:buFont typeface="+mj-lt"/>
              <a:buAutoNum type="arabicPeriod"/>
            </a:pPr>
            <a:r>
              <a:rPr lang="en-ZW" sz="3200" dirty="0" smtClean="0">
                <a:solidFill>
                  <a:srgbClr val="FF0000"/>
                </a:solidFill>
              </a:rPr>
              <a:t>Why was it built?</a:t>
            </a:r>
            <a:endParaRPr lang="en-ZW" sz="3200" dirty="0">
              <a:solidFill>
                <a:srgbClr val="FF0000"/>
              </a:solidFill>
            </a:endParaRPr>
          </a:p>
        </p:txBody>
      </p:sp>
    </p:spTree>
    <p:extLst>
      <p:ext uri="{BB962C8B-B14F-4D97-AF65-F5344CB8AC3E}">
        <p14:creationId xmlns:p14="http://schemas.microsoft.com/office/powerpoint/2010/main" val="319338719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p:cTn id="13" dur="500" fill="hold"/>
                                        <p:tgtEl>
                                          <p:spTgt spid="4098"/>
                                        </p:tgtEl>
                                        <p:attrNameLst>
                                          <p:attrName>ppt_w</p:attrName>
                                        </p:attrNameLst>
                                      </p:cBhvr>
                                      <p:tavLst>
                                        <p:tav tm="0">
                                          <p:val>
                                            <p:fltVal val="0"/>
                                          </p:val>
                                        </p:tav>
                                        <p:tav tm="100000">
                                          <p:val>
                                            <p:strVal val="#ppt_w"/>
                                          </p:val>
                                        </p:tav>
                                      </p:tavLst>
                                    </p:anim>
                                    <p:anim calcmode="lin" valueType="num">
                                      <p:cBhvr>
                                        <p:cTn id="14" dur="500" fill="hold"/>
                                        <p:tgtEl>
                                          <p:spTgt spid="4098"/>
                                        </p:tgtEl>
                                        <p:attrNameLst>
                                          <p:attrName>ppt_h</p:attrName>
                                        </p:attrNameLst>
                                      </p:cBhvr>
                                      <p:tavLst>
                                        <p:tav tm="0">
                                          <p:val>
                                            <p:fltVal val="0"/>
                                          </p:val>
                                        </p:tav>
                                        <p:tav tm="100000">
                                          <p:val>
                                            <p:strVal val="#ppt_h"/>
                                          </p:val>
                                        </p:tav>
                                      </p:tavLst>
                                    </p:anim>
                                    <p:anim calcmode="lin" valueType="num">
                                      <p:cBhvr>
                                        <p:cTn id="15" dur="500" fill="hold"/>
                                        <p:tgtEl>
                                          <p:spTgt spid="4098"/>
                                        </p:tgtEl>
                                        <p:attrNameLst>
                                          <p:attrName>style.rotation</p:attrName>
                                        </p:attrNameLst>
                                      </p:cBhvr>
                                      <p:tavLst>
                                        <p:tav tm="0">
                                          <p:val>
                                            <p:fltVal val="360"/>
                                          </p:val>
                                        </p:tav>
                                        <p:tav tm="100000">
                                          <p:val>
                                            <p:fltVal val="0"/>
                                          </p:val>
                                        </p:tav>
                                      </p:tavLst>
                                    </p:anim>
                                    <p:animEffect transition="in" filter="fade">
                                      <p:cBhvr>
                                        <p:cTn id="16" dur="500"/>
                                        <p:tgtEl>
                                          <p:spTgt spid="4098"/>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1000"/>
                                        <p:tgtEl>
                                          <p:spTgt spid="6">
                                            <p:txEl>
                                              <p:pRg st="0" end="0"/>
                                            </p:txEl>
                                          </p:spTgt>
                                        </p:tgtEl>
                                      </p:cBhvr>
                                    </p:animEffect>
                                    <p:anim calcmode="lin" valueType="num">
                                      <p:cBhvr>
                                        <p:cTn id="3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1000"/>
                                        <p:tgtEl>
                                          <p:spTgt spid="6">
                                            <p:txEl>
                                              <p:pRg st="2" end="2"/>
                                            </p:txEl>
                                          </p:spTgt>
                                        </p:tgtEl>
                                      </p:cBhvr>
                                    </p:animEffect>
                                    <p:anim calcmode="lin" valueType="num">
                                      <p:cBhvr>
                                        <p:cTn id="3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Effect transition="in" filter="fade">
                                      <p:cBhvr>
                                        <p:cTn id="44" dur="1000"/>
                                        <p:tgtEl>
                                          <p:spTgt spid="6">
                                            <p:txEl>
                                              <p:pRg st="4" end="4"/>
                                            </p:txEl>
                                          </p:spTgt>
                                        </p:tgtEl>
                                      </p:cBhvr>
                                    </p:animEffect>
                                    <p:anim calcmode="lin" valueType="num">
                                      <p:cBhvr>
                                        <p:cTn id="4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7</a:t>
            </a:fld>
            <a:endParaRPr lang="en-US" sz="1400" dirty="0">
              <a:solidFill>
                <a:srgbClr val="FF0000"/>
              </a:solidFill>
            </a:endParaRPr>
          </a:p>
        </p:txBody>
      </p:sp>
      <p:sp>
        <p:nvSpPr>
          <p:cNvPr id="3" name="TextBox 2"/>
          <p:cNvSpPr txBox="1"/>
          <p:nvPr/>
        </p:nvSpPr>
        <p:spPr>
          <a:xfrm>
            <a:off x="2819400" y="127337"/>
            <a:ext cx="3810000" cy="800219"/>
          </a:xfrm>
          <a:prstGeom prst="rect">
            <a:avLst/>
          </a:prstGeom>
          <a:noFill/>
        </p:spPr>
        <p:txBody>
          <a:bodyPr wrap="square" rtlCol="0">
            <a:spAutoFit/>
          </a:bodyPr>
          <a:lstStyle/>
          <a:p>
            <a:r>
              <a:rPr lang="en-ZW" sz="2800" dirty="0">
                <a:solidFill>
                  <a:srgbClr val="00B0F0"/>
                </a:solidFill>
              </a:rPr>
              <a:t>Read the Text carefully</a:t>
            </a:r>
          </a:p>
          <a:p>
            <a:endParaRPr lang="en-ZW" dirty="0"/>
          </a:p>
        </p:txBody>
      </p:sp>
      <p:sp>
        <p:nvSpPr>
          <p:cNvPr id="4" name="TextBox 3"/>
          <p:cNvSpPr txBox="1"/>
          <p:nvPr/>
        </p:nvSpPr>
        <p:spPr>
          <a:xfrm>
            <a:off x="304800" y="685800"/>
            <a:ext cx="8610600" cy="5262979"/>
          </a:xfrm>
          <a:prstGeom prst="rect">
            <a:avLst/>
          </a:prstGeom>
          <a:solidFill>
            <a:srgbClr val="00B050"/>
          </a:solidFill>
        </p:spPr>
        <p:txBody>
          <a:bodyPr wrap="square" rtlCol="0">
            <a:spAutoFit/>
          </a:bodyPr>
          <a:lstStyle/>
          <a:p>
            <a:pPr algn="just"/>
            <a:r>
              <a:rPr lang="en-ZW" sz="2400" i="1" dirty="0"/>
              <a:t>26 March, our Independence Day, is the one of the most important state festival. The day is celebrated every year in the country with great enthusiasm and fervour. It is a national holiday. All offices, educational institutions, shops and factories remain closed on this day. The day begins with a 31 gun salute</a:t>
            </a:r>
            <a:r>
              <a:rPr lang="en-ZW" sz="2400" i="1" dirty="0" smtClean="0"/>
              <a:t>.</a:t>
            </a:r>
          </a:p>
          <a:p>
            <a:pPr algn="just"/>
            <a:endParaRPr lang="en-ZW" sz="2400" i="1" dirty="0"/>
          </a:p>
          <a:p>
            <a:pPr algn="just"/>
            <a:r>
              <a:rPr lang="en-ZW" sz="2400" i="1" dirty="0"/>
              <a:t>Early in the morning the President and the Prime Minister, on behalf of the nation place floral wreaths at the National Mausoleum at </a:t>
            </a:r>
            <a:r>
              <a:rPr lang="en-ZW" sz="2400" i="1" dirty="0" err="1"/>
              <a:t>Savar</a:t>
            </a:r>
            <a:r>
              <a:rPr lang="en-ZW" sz="2400" i="1" dirty="0"/>
              <a:t>. Then other leaders, political parties, diplomats, social and cultural organisations, educational institutions and freedom fighters pay homage to the martyrs. People from all walks of life also go there in rallies and processions. There are many cultural programmes throughout the day, highlighting the heroic struggle and sacrifice in 1971</a:t>
            </a:r>
            <a:r>
              <a:rPr lang="en-ZW" sz="2400" i="1" dirty="0" smtClean="0"/>
              <a:t>.</a:t>
            </a:r>
            <a:endParaRPr lang="en-ZW" sz="2000" i="1" dirty="0"/>
          </a:p>
        </p:txBody>
      </p:sp>
    </p:spTree>
    <p:extLst>
      <p:ext uri="{BB962C8B-B14F-4D97-AF65-F5344CB8AC3E}">
        <p14:creationId xmlns:p14="http://schemas.microsoft.com/office/powerpoint/2010/main" val="39365666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nodeType="clickEffect">
                                  <p:stCondLst>
                                    <p:cond delay="0"/>
                                  </p:stCondLst>
                                  <p:iterate type="lt">
                                    <p:tmPct val="10000"/>
                                  </p:iterate>
                                  <p:childTnLst>
                                    <p:set>
                                      <p:cBhvr>
                                        <p:cTn id="13" dur="1" fill="hold">
                                          <p:stCondLst>
                                            <p:cond delay="0"/>
                                          </p:stCondLst>
                                        </p:cTn>
                                        <p:tgtEl>
                                          <p:spTgt spid="4">
                                            <p:txEl>
                                              <p:pRg st="0" end="0"/>
                                            </p:txEl>
                                          </p:spTgt>
                                        </p:tgtEl>
                                        <p:attrNameLst>
                                          <p:attrName>style.visibility</p:attrName>
                                        </p:attrNameLst>
                                      </p:cBhvr>
                                      <p:to>
                                        <p:strVal val="visible"/>
                                      </p:to>
                                    </p:set>
                                    <p:anim by="(-#ppt_w*2)" calcmode="lin" valueType="num">
                                      <p:cBhvr rctx="PPT">
                                        <p:cTn id="14" dur="500" autoRev="1" fill="hold">
                                          <p:stCondLst>
                                            <p:cond delay="0"/>
                                          </p:stCondLst>
                                        </p:cTn>
                                        <p:tgtEl>
                                          <p:spTgt spid="4">
                                            <p:txEl>
                                              <p:pRg st="0" end="0"/>
                                            </p:txEl>
                                          </p:spTgt>
                                        </p:tgtEl>
                                        <p:attrNameLst>
                                          <p:attrName>ppt_w</p:attrName>
                                        </p:attrNameLst>
                                      </p:cBhvr>
                                    </p:anim>
                                    <p:anim by="(#ppt_w*0.50)" calcmode="lin" valueType="num">
                                      <p:cBhvr>
                                        <p:cTn id="15" dur="500" decel="50000" autoRev="1" fill="hold">
                                          <p:stCondLst>
                                            <p:cond delay="0"/>
                                          </p:stCondLst>
                                        </p:cTn>
                                        <p:tgtEl>
                                          <p:spTgt spid="4">
                                            <p:txEl>
                                              <p:pRg st="0" end="0"/>
                                            </p:txEl>
                                          </p:spTgt>
                                        </p:tgtEl>
                                        <p:attrNameLst>
                                          <p:attrName>ppt_x</p:attrName>
                                        </p:attrNameLst>
                                      </p:cBhvr>
                                    </p:anim>
                                    <p:anim from="(-#ppt_h/2)" to="(#ppt_y)" calcmode="lin" valueType="num">
                                      <p:cBhvr>
                                        <p:cTn id="16" dur="1000" fill="hold">
                                          <p:stCondLst>
                                            <p:cond delay="0"/>
                                          </p:stCondLst>
                                        </p:cTn>
                                        <p:tgtEl>
                                          <p:spTgt spid="4">
                                            <p:txEl>
                                              <p:pRg st="0" end="0"/>
                                            </p:txEl>
                                          </p:spTgt>
                                        </p:tgtEl>
                                        <p:attrNameLst>
                                          <p:attrName>ppt_y</p:attrName>
                                        </p:attrNameLst>
                                      </p:cBhvr>
                                    </p:anim>
                                    <p:animRot by="21600000">
                                      <p:cBhvr>
                                        <p:cTn id="17" dur="1000" fill="hold">
                                          <p:stCondLst>
                                            <p:cond delay="0"/>
                                          </p:stCondLst>
                                        </p:cTn>
                                        <p:tgtEl>
                                          <p:spTgt spid="4">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nodeType="clickEffect">
                                  <p:stCondLst>
                                    <p:cond delay="0"/>
                                  </p:stCondLst>
                                  <p:iterate type="lt">
                                    <p:tmPct val="10000"/>
                                  </p:iterate>
                                  <p:childTnLst>
                                    <p:set>
                                      <p:cBhvr>
                                        <p:cTn id="21" dur="1" fill="hold">
                                          <p:stCondLst>
                                            <p:cond delay="0"/>
                                          </p:stCondLst>
                                        </p:cTn>
                                        <p:tgtEl>
                                          <p:spTgt spid="4">
                                            <p:txEl>
                                              <p:pRg st="2" end="2"/>
                                            </p:txEl>
                                          </p:spTgt>
                                        </p:tgtEl>
                                        <p:attrNameLst>
                                          <p:attrName>style.visibility</p:attrName>
                                        </p:attrNameLst>
                                      </p:cBhvr>
                                      <p:to>
                                        <p:strVal val="visible"/>
                                      </p:to>
                                    </p:set>
                                    <p:anim by="(-#ppt_w*2)" calcmode="lin" valueType="num">
                                      <p:cBhvr rctx="PPT">
                                        <p:cTn id="22" dur="500" autoRev="1" fill="hold">
                                          <p:stCondLst>
                                            <p:cond delay="0"/>
                                          </p:stCondLst>
                                        </p:cTn>
                                        <p:tgtEl>
                                          <p:spTgt spid="4">
                                            <p:txEl>
                                              <p:pRg st="2" end="2"/>
                                            </p:txEl>
                                          </p:spTgt>
                                        </p:tgtEl>
                                        <p:attrNameLst>
                                          <p:attrName>ppt_w</p:attrName>
                                        </p:attrNameLst>
                                      </p:cBhvr>
                                    </p:anim>
                                    <p:anim by="(#ppt_w*0.50)" calcmode="lin" valueType="num">
                                      <p:cBhvr>
                                        <p:cTn id="23" dur="500" decel="50000" autoRev="1" fill="hold">
                                          <p:stCondLst>
                                            <p:cond delay="0"/>
                                          </p:stCondLst>
                                        </p:cTn>
                                        <p:tgtEl>
                                          <p:spTgt spid="4">
                                            <p:txEl>
                                              <p:pRg st="2" end="2"/>
                                            </p:txEl>
                                          </p:spTgt>
                                        </p:tgtEl>
                                        <p:attrNameLst>
                                          <p:attrName>ppt_x</p:attrName>
                                        </p:attrNameLst>
                                      </p:cBhvr>
                                    </p:anim>
                                    <p:anim from="(-#ppt_h/2)" to="(#ppt_y)" calcmode="lin" valueType="num">
                                      <p:cBhvr>
                                        <p:cTn id="24" dur="1000" fill="hold">
                                          <p:stCondLst>
                                            <p:cond delay="0"/>
                                          </p:stCondLst>
                                        </p:cTn>
                                        <p:tgtEl>
                                          <p:spTgt spid="4">
                                            <p:txEl>
                                              <p:pRg st="2" end="2"/>
                                            </p:txEl>
                                          </p:spTgt>
                                        </p:tgtEl>
                                        <p:attrNameLst>
                                          <p:attrName>ppt_y</p:attrName>
                                        </p:attrNameLst>
                                      </p:cBhvr>
                                    </p:anim>
                                    <p:animRot by="21600000">
                                      <p:cBhvr>
                                        <p:cTn id="25" dur="1000" fill="hold">
                                          <p:stCondLst>
                                            <p:cond delay="0"/>
                                          </p:stCondLst>
                                        </p:cTn>
                                        <p:tgtEl>
                                          <p:spTgt spid="4">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8</a:t>
            </a:fld>
            <a:endParaRPr lang="en-US" sz="1400" dirty="0">
              <a:solidFill>
                <a:srgbClr val="FF0000"/>
              </a:solidFill>
            </a:endParaRPr>
          </a:p>
        </p:txBody>
      </p:sp>
      <p:sp>
        <p:nvSpPr>
          <p:cNvPr id="2" name="TextBox 1"/>
          <p:cNvSpPr txBox="1"/>
          <p:nvPr/>
        </p:nvSpPr>
        <p:spPr>
          <a:xfrm>
            <a:off x="548640" y="770172"/>
            <a:ext cx="7848600" cy="5693866"/>
          </a:xfrm>
          <a:prstGeom prst="rect">
            <a:avLst/>
          </a:prstGeom>
          <a:solidFill>
            <a:srgbClr val="00B050"/>
          </a:solidFill>
        </p:spPr>
        <p:txBody>
          <a:bodyPr wrap="square" rtlCol="0">
            <a:spAutoFit/>
          </a:bodyPr>
          <a:lstStyle/>
          <a:p>
            <a:pPr algn="just"/>
            <a:r>
              <a:rPr lang="en-ZW" sz="2800" i="1" dirty="0"/>
              <a:t>In </a:t>
            </a:r>
            <a:r>
              <a:rPr lang="en-ZW" sz="2800" i="1" dirty="0" err="1"/>
              <a:t>Bangabandhu</a:t>
            </a:r>
            <a:r>
              <a:rPr lang="en-ZW" sz="2800" i="1" dirty="0"/>
              <a:t> National Stadium, school children, scouts and girl guides take part in various displays to entertain thousands of spectators. Educational institutions also organise their individual programmes. Sports meets and tournaments are also organised on the day, including the exciting boat race in </a:t>
            </a:r>
            <a:r>
              <a:rPr lang="en-ZW" sz="2800" i="1" dirty="0" err="1"/>
              <a:t>Buriganga</a:t>
            </a:r>
            <a:r>
              <a:rPr lang="en-ZW" sz="2800" i="1" dirty="0" smtClean="0"/>
              <a:t>.</a:t>
            </a:r>
            <a:endParaRPr lang="en-ZW" sz="2400" i="1" dirty="0"/>
          </a:p>
          <a:p>
            <a:pPr algn="just"/>
            <a:r>
              <a:rPr lang="en-ZW" sz="2800" i="1" dirty="0"/>
              <a:t>In the evening, all major public buildings are illuminated with colourful lights. Bangla Academy, Bangladesh </a:t>
            </a:r>
            <a:r>
              <a:rPr lang="en-ZW" sz="2800" i="1" dirty="0" err="1"/>
              <a:t>Shilpakala</a:t>
            </a:r>
            <a:r>
              <a:rPr lang="en-ZW" sz="2800" i="1" dirty="0"/>
              <a:t> Academy and other socio-cultural organisations hold cultural functions. Similar functions are also arranged in other places in the country</a:t>
            </a:r>
            <a:r>
              <a:rPr lang="en-ZW" sz="2400" i="1" dirty="0" smtClean="0"/>
              <a:t>.</a:t>
            </a:r>
            <a:endParaRPr lang="en-ZW" sz="2400" i="1" dirty="0"/>
          </a:p>
        </p:txBody>
      </p:sp>
      <p:sp>
        <p:nvSpPr>
          <p:cNvPr id="4" name="TextBox 3"/>
          <p:cNvSpPr txBox="1"/>
          <p:nvPr/>
        </p:nvSpPr>
        <p:spPr>
          <a:xfrm>
            <a:off x="2819400" y="0"/>
            <a:ext cx="3810000" cy="800219"/>
          </a:xfrm>
          <a:prstGeom prst="rect">
            <a:avLst/>
          </a:prstGeom>
          <a:noFill/>
        </p:spPr>
        <p:txBody>
          <a:bodyPr wrap="square" rtlCol="0">
            <a:spAutoFit/>
          </a:bodyPr>
          <a:lstStyle/>
          <a:p>
            <a:r>
              <a:rPr lang="en-ZW" sz="2800" dirty="0">
                <a:solidFill>
                  <a:srgbClr val="00B0F0"/>
                </a:solidFill>
              </a:rPr>
              <a:t>Read the Text carefully</a:t>
            </a:r>
          </a:p>
          <a:p>
            <a:endParaRPr lang="en-ZW" dirty="0"/>
          </a:p>
        </p:txBody>
      </p:sp>
    </p:spTree>
    <p:extLst>
      <p:ext uri="{BB962C8B-B14F-4D97-AF65-F5344CB8AC3E}">
        <p14:creationId xmlns:p14="http://schemas.microsoft.com/office/powerpoint/2010/main" val="40473056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2">
                                            <p:txEl>
                                              <p:pRg st="0" end="0"/>
                                            </p:txEl>
                                          </p:spTgt>
                                        </p:tgtEl>
                                        <p:attrNameLst>
                                          <p:attrName>ppt_w</p:attrName>
                                        </p:attrNameLst>
                                      </p:cBhvr>
                                    </p:anim>
                                    <p:anim by="(#ppt_w*0.50)" calcmode="lin" valueType="num">
                                      <p:cBhvr>
                                        <p:cTn id="8" dur="500" decel="50000" autoRev="1" fill="hold">
                                          <p:stCondLst>
                                            <p:cond delay="0"/>
                                          </p:stCondLst>
                                        </p:cTn>
                                        <p:tgtEl>
                                          <p:spTgt spid="2">
                                            <p:txEl>
                                              <p:pRg st="0" end="0"/>
                                            </p:txEl>
                                          </p:spTgt>
                                        </p:tgtEl>
                                        <p:attrNameLst>
                                          <p:attrName>ppt_x</p:attrName>
                                        </p:attrNameLst>
                                      </p:cBhvr>
                                    </p:anim>
                                    <p:anim from="(-#ppt_h/2)" to="(#ppt_y)" calcmode="lin" valueType="num">
                                      <p:cBhvr>
                                        <p:cTn id="9" dur="1000" fill="hold">
                                          <p:stCondLst>
                                            <p:cond delay="0"/>
                                          </p:stCondLst>
                                        </p:cTn>
                                        <p:tgtEl>
                                          <p:spTgt spid="2">
                                            <p:txEl>
                                              <p:pRg st="0" end="0"/>
                                            </p:txEl>
                                          </p:spTgt>
                                        </p:tgtEl>
                                        <p:attrNameLst>
                                          <p:attrName>ppt_y</p:attrName>
                                        </p:attrNameLst>
                                      </p:cBhvr>
                                    </p:anim>
                                    <p:animRot by="21600000">
                                      <p:cBhvr>
                                        <p:cTn id="10" dur="1000" fill="hold">
                                          <p:stCondLst>
                                            <p:cond delay="0"/>
                                          </p:stCondLst>
                                        </p:cTn>
                                        <p:tgtEl>
                                          <p:spTgt spid="2">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2">
                                            <p:txEl>
                                              <p:pRg st="1" end="1"/>
                                            </p:txEl>
                                          </p:spTgt>
                                        </p:tgtEl>
                                        <p:attrNameLst>
                                          <p:attrName>style.visibility</p:attrName>
                                        </p:attrNameLst>
                                      </p:cBhvr>
                                      <p:to>
                                        <p:strVal val="visible"/>
                                      </p:to>
                                    </p:set>
                                    <p:anim by="(-#ppt_w*2)" calcmode="lin" valueType="num">
                                      <p:cBhvr rctx="PPT">
                                        <p:cTn id="15" dur="500" autoRev="1" fill="hold">
                                          <p:stCondLst>
                                            <p:cond delay="0"/>
                                          </p:stCondLst>
                                        </p:cTn>
                                        <p:tgtEl>
                                          <p:spTgt spid="2">
                                            <p:txEl>
                                              <p:pRg st="1" end="1"/>
                                            </p:txEl>
                                          </p:spTgt>
                                        </p:tgtEl>
                                        <p:attrNameLst>
                                          <p:attrName>ppt_w</p:attrName>
                                        </p:attrNameLst>
                                      </p:cBhvr>
                                    </p:anim>
                                    <p:anim by="(#ppt_w*0.50)" calcmode="lin" valueType="num">
                                      <p:cBhvr>
                                        <p:cTn id="16" dur="500" decel="50000" autoRev="1" fill="hold">
                                          <p:stCondLst>
                                            <p:cond delay="0"/>
                                          </p:stCondLst>
                                        </p:cTn>
                                        <p:tgtEl>
                                          <p:spTgt spid="2">
                                            <p:txEl>
                                              <p:pRg st="1" end="1"/>
                                            </p:txEl>
                                          </p:spTgt>
                                        </p:tgtEl>
                                        <p:attrNameLst>
                                          <p:attrName>ppt_x</p:attrName>
                                        </p:attrNameLst>
                                      </p:cBhvr>
                                    </p:anim>
                                    <p:anim from="(-#ppt_h/2)" to="(#ppt_y)" calcmode="lin" valueType="num">
                                      <p:cBhvr>
                                        <p:cTn id="17" dur="1000" fill="hold">
                                          <p:stCondLst>
                                            <p:cond delay="0"/>
                                          </p:stCondLst>
                                        </p:cTn>
                                        <p:tgtEl>
                                          <p:spTgt spid="2">
                                            <p:txEl>
                                              <p:pRg st="1" end="1"/>
                                            </p:txEl>
                                          </p:spTgt>
                                        </p:tgtEl>
                                        <p:attrNameLst>
                                          <p:attrName>ppt_y</p:attrName>
                                        </p:attrNameLst>
                                      </p:cBhvr>
                                    </p:anim>
                                    <p:animRot by="21600000">
                                      <p:cBhvr>
                                        <p:cTn id="18" dur="1000" fill="hold">
                                          <p:stCondLst>
                                            <p:cond delay="0"/>
                                          </p:stCondLst>
                                        </p:cTn>
                                        <p:tgtEl>
                                          <p:spTgt spid="2">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9</a:t>
            </a:fld>
            <a:endParaRPr lang="en-US" sz="1400" dirty="0">
              <a:solidFill>
                <a:srgbClr val="FF0000"/>
              </a:solidFill>
            </a:endParaRPr>
          </a:p>
        </p:txBody>
      </p:sp>
      <p:sp>
        <p:nvSpPr>
          <p:cNvPr id="2" name="TextBox 1"/>
          <p:cNvSpPr txBox="1"/>
          <p:nvPr/>
        </p:nvSpPr>
        <p:spPr>
          <a:xfrm>
            <a:off x="1752600" y="304800"/>
            <a:ext cx="5486400" cy="523220"/>
          </a:xfrm>
          <a:prstGeom prst="rect">
            <a:avLst/>
          </a:prstGeom>
          <a:solidFill>
            <a:srgbClr val="FFFF00"/>
          </a:solidFill>
        </p:spPr>
        <p:txBody>
          <a:bodyPr wrap="square" rtlCol="0">
            <a:spAutoFit/>
          </a:bodyPr>
          <a:lstStyle/>
          <a:p>
            <a:r>
              <a:rPr lang="en-ZW" sz="2800" dirty="0" smtClean="0">
                <a:solidFill>
                  <a:srgbClr val="CC00FF"/>
                </a:solidFill>
              </a:rPr>
              <a:t>Match the word with their meanings</a:t>
            </a:r>
            <a:endParaRPr lang="en-ZW" sz="2800" dirty="0">
              <a:solidFill>
                <a:srgbClr val="CC00FF"/>
              </a:solidFill>
            </a:endParaRPr>
          </a:p>
        </p:txBody>
      </p:sp>
      <p:sp>
        <p:nvSpPr>
          <p:cNvPr id="8" name="6-Point Star 7"/>
          <p:cNvSpPr/>
          <p:nvPr/>
        </p:nvSpPr>
        <p:spPr>
          <a:xfrm>
            <a:off x="6629400" y="1066800"/>
            <a:ext cx="2057400" cy="1600200"/>
          </a:xfrm>
          <a:prstGeom prst="star6">
            <a:avLst>
              <a:gd name="adj" fmla="val 22714"/>
              <a:gd name="hf" fmla="val 115470"/>
            </a:avLst>
          </a:prstGeom>
          <a:solidFill>
            <a:srgbClr val="92D050"/>
          </a:solidFill>
          <a:ln>
            <a:solidFill>
              <a:srgbClr val="C013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1600" b="1" dirty="0" smtClean="0">
                <a:solidFill>
                  <a:srgbClr val="CC00FF"/>
                </a:solidFill>
              </a:rPr>
              <a:t>Spectator</a:t>
            </a:r>
            <a:endParaRPr lang="en-ZW" sz="1600" b="1" dirty="0">
              <a:solidFill>
                <a:srgbClr val="CC00FF"/>
              </a:solidFill>
            </a:endParaRPr>
          </a:p>
        </p:txBody>
      </p:sp>
      <p:sp>
        <p:nvSpPr>
          <p:cNvPr id="12" name="6-Point Star 11"/>
          <p:cNvSpPr/>
          <p:nvPr/>
        </p:nvSpPr>
        <p:spPr>
          <a:xfrm>
            <a:off x="2324100" y="1051560"/>
            <a:ext cx="2057400" cy="1600200"/>
          </a:xfrm>
          <a:prstGeom prst="star6">
            <a:avLst>
              <a:gd name="adj" fmla="val 22714"/>
              <a:gd name="hf" fmla="val 115470"/>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000" b="1" dirty="0" smtClean="0">
                <a:solidFill>
                  <a:srgbClr val="FF0000"/>
                </a:solidFill>
              </a:rPr>
              <a:t>Alike</a:t>
            </a:r>
            <a:endParaRPr lang="en-ZW" sz="2000" b="1" dirty="0">
              <a:solidFill>
                <a:srgbClr val="FF0000"/>
              </a:solidFill>
            </a:endParaRPr>
          </a:p>
        </p:txBody>
      </p:sp>
      <p:sp>
        <p:nvSpPr>
          <p:cNvPr id="13" name="6-Point Star 12"/>
          <p:cNvSpPr/>
          <p:nvPr/>
        </p:nvSpPr>
        <p:spPr>
          <a:xfrm>
            <a:off x="4419600" y="1066800"/>
            <a:ext cx="2057400" cy="1600200"/>
          </a:xfrm>
          <a:prstGeom prst="star6">
            <a:avLst>
              <a:gd name="adj" fmla="val 22714"/>
              <a:gd name="hf" fmla="val 115470"/>
            </a:avLst>
          </a:prstGeom>
          <a:solidFill>
            <a:srgbClr val="00B0F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b="1" dirty="0" smtClean="0">
                <a:solidFill>
                  <a:srgbClr val="002060"/>
                </a:solidFill>
              </a:rPr>
              <a:t>Displays</a:t>
            </a:r>
            <a:endParaRPr lang="en-ZW" b="1" dirty="0">
              <a:solidFill>
                <a:srgbClr val="002060"/>
              </a:solidFill>
            </a:endParaRPr>
          </a:p>
        </p:txBody>
      </p:sp>
      <p:sp>
        <p:nvSpPr>
          <p:cNvPr id="14" name="6-Point Star 13"/>
          <p:cNvSpPr/>
          <p:nvPr/>
        </p:nvSpPr>
        <p:spPr>
          <a:xfrm>
            <a:off x="266700" y="1036320"/>
            <a:ext cx="2057400" cy="1600200"/>
          </a:xfrm>
          <a:prstGeom prst="star6">
            <a:avLst>
              <a:gd name="adj" fmla="val 22714"/>
              <a:gd name="hf" fmla="val 115470"/>
            </a:avLst>
          </a:prstGeom>
          <a:solidFill>
            <a:srgbClr val="C013DD"/>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000" b="1" dirty="0" smtClean="0">
                <a:solidFill>
                  <a:srgbClr val="00B0F0"/>
                </a:solidFill>
              </a:rPr>
              <a:t>Fervour</a:t>
            </a:r>
            <a:endParaRPr lang="en-ZW" sz="2000" b="1" dirty="0">
              <a:solidFill>
                <a:srgbClr val="00B0F0"/>
              </a:solidFill>
            </a:endParaRPr>
          </a:p>
        </p:txBody>
      </p:sp>
      <p:sp>
        <p:nvSpPr>
          <p:cNvPr id="17" name="TextBox 16"/>
          <p:cNvSpPr txBox="1"/>
          <p:nvPr/>
        </p:nvSpPr>
        <p:spPr>
          <a:xfrm>
            <a:off x="678180" y="2895600"/>
            <a:ext cx="7848600" cy="2893100"/>
          </a:xfrm>
          <a:prstGeom prst="rect">
            <a:avLst/>
          </a:prstGeom>
          <a:solidFill>
            <a:srgbClr val="FF0000"/>
          </a:solidFill>
        </p:spPr>
        <p:txBody>
          <a:bodyPr wrap="square" rtlCol="0">
            <a:spAutoFit/>
          </a:bodyPr>
          <a:lstStyle/>
          <a:p>
            <a:pPr marL="285750" indent="-285750" algn="just">
              <a:buFont typeface="Wingdings" pitchFamily="2" charset="2"/>
              <a:buChar char="q"/>
            </a:pPr>
            <a:r>
              <a:rPr lang="en-ZW" sz="3200" dirty="0" smtClean="0"/>
              <a:t> Act of performing skills.</a:t>
            </a:r>
          </a:p>
          <a:p>
            <a:pPr marL="285750" indent="-285750" algn="just">
              <a:buFont typeface="Wingdings" pitchFamily="2" charset="2"/>
              <a:buChar char="q"/>
            </a:pPr>
            <a:endParaRPr lang="en-ZW" sz="1200" dirty="0" smtClean="0"/>
          </a:p>
          <a:p>
            <a:pPr marL="285750" indent="-285750" algn="just">
              <a:buFont typeface="Wingdings" pitchFamily="2" charset="2"/>
              <a:buChar char="q"/>
            </a:pPr>
            <a:r>
              <a:rPr lang="en-ZW" sz="3200" dirty="0" smtClean="0">
                <a:solidFill>
                  <a:srgbClr val="FFFF00"/>
                </a:solidFill>
              </a:rPr>
              <a:t> In a similar way.</a:t>
            </a:r>
          </a:p>
          <a:p>
            <a:pPr marL="285750" indent="-285750" algn="just">
              <a:buFont typeface="Wingdings" pitchFamily="2" charset="2"/>
              <a:buChar char="q"/>
            </a:pPr>
            <a:endParaRPr lang="en-ZW" dirty="0" smtClean="0"/>
          </a:p>
          <a:p>
            <a:pPr marL="285750" indent="-285750" algn="just">
              <a:buFont typeface="Wingdings" pitchFamily="2" charset="2"/>
              <a:buChar char="q"/>
            </a:pPr>
            <a:r>
              <a:rPr lang="en-ZW" sz="3200" dirty="0" smtClean="0">
                <a:solidFill>
                  <a:srgbClr val="0070C0"/>
                </a:solidFill>
              </a:rPr>
              <a:t> A </a:t>
            </a:r>
            <a:r>
              <a:rPr lang="en-ZW" sz="3200" dirty="0" err="1" smtClean="0">
                <a:solidFill>
                  <a:srgbClr val="0070C0"/>
                </a:solidFill>
              </a:rPr>
              <a:t>strng</a:t>
            </a:r>
            <a:r>
              <a:rPr lang="en-ZW" sz="3200" dirty="0" smtClean="0">
                <a:solidFill>
                  <a:srgbClr val="0070C0"/>
                </a:solidFill>
              </a:rPr>
              <a:t> feeling of excitement.</a:t>
            </a:r>
          </a:p>
          <a:p>
            <a:pPr marL="285750" indent="-285750" algn="just">
              <a:buFont typeface="Wingdings" pitchFamily="2" charset="2"/>
              <a:buChar char="q"/>
            </a:pPr>
            <a:endParaRPr lang="en-ZW" sz="2000" dirty="0" smtClean="0"/>
          </a:p>
          <a:p>
            <a:pPr marL="285750" indent="-285750" algn="just">
              <a:buFont typeface="Wingdings" pitchFamily="2" charset="2"/>
              <a:buChar char="q"/>
            </a:pPr>
            <a:r>
              <a:rPr lang="en-ZW" sz="3200" dirty="0" smtClean="0">
                <a:solidFill>
                  <a:schemeClr val="bg1">
                    <a:lumMod val="95000"/>
                    <a:lumOff val="5000"/>
                  </a:schemeClr>
                </a:solidFill>
              </a:rPr>
              <a:t> A person who is watching an event.</a:t>
            </a:r>
            <a:endParaRPr lang="en-ZW" sz="3200" dirty="0">
              <a:solidFill>
                <a:schemeClr val="bg1">
                  <a:lumMod val="95000"/>
                  <a:lumOff val="5000"/>
                </a:schemeClr>
              </a:solidFill>
            </a:endParaRPr>
          </a:p>
        </p:txBody>
      </p:sp>
    </p:spTree>
    <p:extLst>
      <p:ext uri="{BB962C8B-B14F-4D97-AF65-F5344CB8AC3E}">
        <p14:creationId xmlns:p14="http://schemas.microsoft.com/office/powerpoint/2010/main" val="7530118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2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inVertical)">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Effect transition="in" filter="fade">
                                      <p:cBhvr>
                                        <p:cTn id="51" dur="1000"/>
                                        <p:tgtEl>
                                          <p:spTgt spid="17">
                                            <p:txEl>
                                              <p:pRg st="0" end="0"/>
                                            </p:txEl>
                                          </p:spTgt>
                                        </p:tgtEl>
                                      </p:cBhvr>
                                    </p:animEffect>
                                    <p:anim calcmode="lin" valueType="num">
                                      <p:cBhvr>
                                        <p:cTn id="5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7">
                                            <p:txEl>
                                              <p:pRg st="2" end="2"/>
                                            </p:txEl>
                                          </p:spTgt>
                                        </p:tgtEl>
                                        <p:attrNameLst>
                                          <p:attrName>style.visibility</p:attrName>
                                        </p:attrNameLst>
                                      </p:cBhvr>
                                      <p:to>
                                        <p:strVal val="visible"/>
                                      </p:to>
                                    </p:set>
                                    <p:animEffect transition="in" filter="fade">
                                      <p:cBhvr>
                                        <p:cTn id="58" dur="1000"/>
                                        <p:tgtEl>
                                          <p:spTgt spid="17">
                                            <p:txEl>
                                              <p:pRg st="2" end="2"/>
                                            </p:txEl>
                                          </p:spTgt>
                                        </p:tgtEl>
                                      </p:cBhvr>
                                    </p:animEffect>
                                    <p:anim calcmode="lin" valueType="num">
                                      <p:cBhvr>
                                        <p:cTn id="59"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60"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17">
                                            <p:txEl>
                                              <p:pRg st="4" end="4"/>
                                            </p:txEl>
                                          </p:spTgt>
                                        </p:tgtEl>
                                        <p:attrNameLst>
                                          <p:attrName>style.visibility</p:attrName>
                                        </p:attrNameLst>
                                      </p:cBhvr>
                                      <p:to>
                                        <p:strVal val="visible"/>
                                      </p:to>
                                    </p:set>
                                    <p:animEffect transition="in" filter="fade">
                                      <p:cBhvr>
                                        <p:cTn id="65" dur="1000"/>
                                        <p:tgtEl>
                                          <p:spTgt spid="17">
                                            <p:txEl>
                                              <p:pRg st="4" end="4"/>
                                            </p:txEl>
                                          </p:spTgt>
                                        </p:tgtEl>
                                      </p:cBhvr>
                                    </p:animEffect>
                                    <p:anim calcmode="lin" valueType="num">
                                      <p:cBhvr>
                                        <p:cTn id="66"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67"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17">
                                            <p:txEl>
                                              <p:pRg st="6" end="6"/>
                                            </p:txEl>
                                          </p:spTgt>
                                        </p:tgtEl>
                                        <p:attrNameLst>
                                          <p:attrName>style.visibility</p:attrName>
                                        </p:attrNameLst>
                                      </p:cBhvr>
                                      <p:to>
                                        <p:strVal val="visible"/>
                                      </p:to>
                                    </p:set>
                                    <p:animEffect transition="in" filter="fade">
                                      <p:cBhvr>
                                        <p:cTn id="72" dur="1000"/>
                                        <p:tgtEl>
                                          <p:spTgt spid="17">
                                            <p:txEl>
                                              <p:pRg st="6" end="6"/>
                                            </p:txEl>
                                          </p:spTgt>
                                        </p:tgtEl>
                                      </p:cBhvr>
                                    </p:animEffect>
                                    <p:anim calcmode="lin" valueType="num">
                                      <p:cBhvr>
                                        <p:cTn id="73"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74" dur="1000" fill="hold"/>
                                        <p:tgtEl>
                                          <p:spTgt spid="1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2" grpId="0" animBg="1"/>
      <p:bldP spid="13" grpId="0" animBg="1"/>
      <p:bldP spid="14"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10</a:t>
            </a:fld>
            <a:endParaRPr lang="en-US" sz="1400" dirty="0">
              <a:solidFill>
                <a:srgbClr val="FF0000"/>
              </a:solidFill>
            </a:endParaRPr>
          </a:p>
        </p:txBody>
      </p:sp>
      <p:sp>
        <p:nvSpPr>
          <p:cNvPr id="3" name="6-Point Star 2"/>
          <p:cNvSpPr/>
          <p:nvPr/>
        </p:nvSpPr>
        <p:spPr>
          <a:xfrm>
            <a:off x="266700" y="1036320"/>
            <a:ext cx="2247900" cy="2087880"/>
          </a:xfrm>
          <a:prstGeom prst="star6">
            <a:avLst>
              <a:gd name="adj" fmla="val 22714"/>
              <a:gd name="hf" fmla="val 115470"/>
            </a:avLst>
          </a:prstGeom>
          <a:solidFill>
            <a:srgbClr val="C013DD"/>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000" b="1" i="1" dirty="0" smtClean="0">
                <a:solidFill>
                  <a:srgbClr val="00B0F0"/>
                </a:solidFill>
              </a:rPr>
              <a:t>Fervour</a:t>
            </a:r>
            <a:endParaRPr lang="en-ZW" sz="2000" b="1" i="1" dirty="0">
              <a:solidFill>
                <a:srgbClr val="00B0F0"/>
              </a:solidFill>
            </a:endParaRPr>
          </a:p>
        </p:txBody>
      </p:sp>
      <p:sp>
        <p:nvSpPr>
          <p:cNvPr id="2" name="TextBox 1"/>
          <p:cNvSpPr txBox="1"/>
          <p:nvPr/>
        </p:nvSpPr>
        <p:spPr>
          <a:xfrm>
            <a:off x="1600200" y="152400"/>
            <a:ext cx="6400800" cy="523220"/>
          </a:xfrm>
          <a:prstGeom prst="rect">
            <a:avLst/>
          </a:prstGeom>
          <a:solidFill>
            <a:srgbClr val="002060"/>
          </a:solidFill>
        </p:spPr>
        <p:txBody>
          <a:bodyPr wrap="square" rtlCol="0">
            <a:spAutoFit/>
          </a:bodyPr>
          <a:lstStyle/>
          <a:p>
            <a:r>
              <a:rPr lang="en-ZW" sz="2800" dirty="0" smtClean="0"/>
              <a:t>Lets match the word with their meaning</a:t>
            </a:r>
            <a:endParaRPr lang="en-ZW" sz="2800" dirty="0"/>
          </a:p>
        </p:txBody>
      </p:sp>
      <p:sp>
        <p:nvSpPr>
          <p:cNvPr id="4" name="Rectangle 3"/>
          <p:cNvSpPr/>
          <p:nvPr/>
        </p:nvSpPr>
        <p:spPr>
          <a:xfrm>
            <a:off x="2590800" y="1828800"/>
            <a:ext cx="6134100" cy="584775"/>
          </a:xfrm>
          <a:prstGeom prst="rect">
            <a:avLst/>
          </a:prstGeom>
          <a:solidFill>
            <a:srgbClr val="C013DD"/>
          </a:solidFill>
        </p:spPr>
        <p:txBody>
          <a:bodyPr wrap="square">
            <a:spAutoFit/>
          </a:bodyPr>
          <a:lstStyle/>
          <a:p>
            <a:pPr marL="285750" indent="-285750" algn="just">
              <a:buFont typeface="Wingdings" pitchFamily="2" charset="2"/>
              <a:buChar char="q"/>
            </a:pPr>
            <a:r>
              <a:rPr lang="en-ZW" sz="3200" b="1" i="1" dirty="0">
                <a:solidFill>
                  <a:srgbClr val="00B0F0"/>
                </a:solidFill>
              </a:rPr>
              <a:t>A </a:t>
            </a:r>
            <a:r>
              <a:rPr lang="en-ZW" sz="3200" b="1" i="1" dirty="0" err="1">
                <a:solidFill>
                  <a:srgbClr val="00B0F0"/>
                </a:solidFill>
              </a:rPr>
              <a:t>strng</a:t>
            </a:r>
            <a:r>
              <a:rPr lang="en-ZW" sz="3200" b="1" i="1" dirty="0">
                <a:solidFill>
                  <a:srgbClr val="00B0F0"/>
                </a:solidFill>
              </a:rPr>
              <a:t> feeling of excitement</a:t>
            </a:r>
            <a:r>
              <a:rPr lang="en-ZW" sz="1400" dirty="0"/>
              <a:t>.</a:t>
            </a:r>
          </a:p>
        </p:txBody>
      </p:sp>
      <p:sp>
        <p:nvSpPr>
          <p:cNvPr id="7" name="6-Point Star 6"/>
          <p:cNvSpPr/>
          <p:nvPr/>
        </p:nvSpPr>
        <p:spPr>
          <a:xfrm>
            <a:off x="6705600" y="3352800"/>
            <a:ext cx="2438400" cy="2286000"/>
          </a:xfrm>
          <a:prstGeom prst="star6">
            <a:avLst>
              <a:gd name="adj" fmla="val 22714"/>
              <a:gd name="hf" fmla="val 115470"/>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000" b="1" i="1" dirty="0" smtClean="0">
                <a:solidFill>
                  <a:srgbClr val="FF0000"/>
                </a:solidFill>
              </a:rPr>
              <a:t>Alike</a:t>
            </a:r>
            <a:endParaRPr lang="en-ZW" sz="2000" b="1" i="1" dirty="0">
              <a:solidFill>
                <a:srgbClr val="FF0000"/>
              </a:solidFill>
            </a:endParaRPr>
          </a:p>
        </p:txBody>
      </p:sp>
      <p:sp>
        <p:nvSpPr>
          <p:cNvPr id="9" name="Rectangle 8"/>
          <p:cNvSpPr/>
          <p:nvPr/>
        </p:nvSpPr>
        <p:spPr>
          <a:xfrm>
            <a:off x="1569720" y="4142452"/>
            <a:ext cx="4838700" cy="584775"/>
          </a:xfrm>
          <a:prstGeom prst="rect">
            <a:avLst/>
          </a:prstGeom>
          <a:solidFill>
            <a:srgbClr val="00B050"/>
          </a:solidFill>
        </p:spPr>
        <p:txBody>
          <a:bodyPr wrap="square">
            <a:spAutoFit/>
          </a:bodyPr>
          <a:lstStyle/>
          <a:p>
            <a:pPr marL="285750" indent="-285750" algn="just">
              <a:buFont typeface="Wingdings" pitchFamily="2" charset="2"/>
              <a:buChar char="q"/>
            </a:pPr>
            <a:r>
              <a:rPr lang="en-ZW" sz="3200" dirty="0">
                <a:solidFill>
                  <a:srgbClr val="FF0000"/>
                </a:solidFill>
              </a:rPr>
              <a:t> </a:t>
            </a:r>
            <a:r>
              <a:rPr lang="en-ZW" sz="3200" b="1" i="1" dirty="0">
                <a:solidFill>
                  <a:srgbClr val="FF0000"/>
                </a:solidFill>
              </a:rPr>
              <a:t>In a similar way</a:t>
            </a:r>
            <a:r>
              <a:rPr lang="en-ZW" sz="1400" dirty="0">
                <a:solidFill>
                  <a:srgbClr val="FF0000"/>
                </a:solidFill>
              </a:rPr>
              <a:t>.</a:t>
            </a:r>
          </a:p>
        </p:txBody>
      </p:sp>
    </p:spTree>
    <p:extLst>
      <p:ext uri="{BB962C8B-B14F-4D97-AF65-F5344CB8AC3E}">
        <p14:creationId xmlns:p14="http://schemas.microsoft.com/office/powerpoint/2010/main" val="369133412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4" grpId="0" animBg="1"/>
      <p:bldP spid="7"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11</a:t>
            </a:fld>
            <a:endParaRPr lang="en-US" sz="1400" dirty="0">
              <a:solidFill>
                <a:srgbClr val="FF0000"/>
              </a:solidFill>
            </a:endParaRPr>
          </a:p>
        </p:txBody>
      </p:sp>
      <p:sp>
        <p:nvSpPr>
          <p:cNvPr id="3" name="6-Point Star 2"/>
          <p:cNvSpPr/>
          <p:nvPr/>
        </p:nvSpPr>
        <p:spPr>
          <a:xfrm>
            <a:off x="457200" y="1447800"/>
            <a:ext cx="2438400" cy="2286000"/>
          </a:xfrm>
          <a:prstGeom prst="star6">
            <a:avLst>
              <a:gd name="adj" fmla="val 22714"/>
              <a:gd name="hf" fmla="val 115470"/>
            </a:avLst>
          </a:prstGeom>
          <a:solidFill>
            <a:srgbClr val="00B0F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b="1" i="1" dirty="0" smtClean="0">
                <a:solidFill>
                  <a:srgbClr val="002060"/>
                </a:solidFill>
              </a:rPr>
              <a:t>Displays</a:t>
            </a:r>
            <a:endParaRPr lang="en-ZW" b="1" i="1" dirty="0">
              <a:solidFill>
                <a:srgbClr val="002060"/>
              </a:solidFill>
            </a:endParaRPr>
          </a:p>
        </p:txBody>
      </p:sp>
      <p:sp>
        <p:nvSpPr>
          <p:cNvPr id="4" name="6-Point Star 3"/>
          <p:cNvSpPr/>
          <p:nvPr/>
        </p:nvSpPr>
        <p:spPr>
          <a:xfrm>
            <a:off x="6477000" y="3657600"/>
            <a:ext cx="2514600" cy="2286000"/>
          </a:xfrm>
          <a:prstGeom prst="star6">
            <a:avLst>
              <a:gd name="adj" fmla="val 22714"/>
              <a:gd name="hf" fmla="val 115470"/>
            </a:avLst>
          </a:prstGeom>
          <a:solidFill>
            <a:srgbClr val="92D050"/>
          </a:solidFill>
          <a:ln>
            <a:solidFill>
              <a:srgbClr val="C013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1600" b="1" i="1" dirty="0" smtClean="0">
                <a:solidFill>
                  <a:srgbClr val="CC00FF"/>
                </a:solidFill>
              </a:rPr>
              <a:t>Spectator</a:t>
            </a:r>
            <a:endParaRPr lang="en-ZW" sz="1600" b="1" i="1" dirty="0">
              <a:solidFill>
                <a:srgbClr val="CC00FF"/>
              </a:solidFill>
            </a:endParaRPr>
          </a:p>
        </p:txBody>
      </p:sp>
      <p:sp>
        <p:nvSpPr>
          <p:cNvPr id="6" name="TextBox 5"/>
          <p:cNvSpPr txBox="1"/>
          <p:nvPr/>
        </p:nvSpPr>
        <p:spPr>
          <a:xfrm>
            <a:off x="1600200" y="152400"/>
            <a:ext cx="6400800" cy="523220"/>
          </a:xfrm>
          <a:prstGeom prst="rect">
            <a:avLst/>
          </a:prstGeom>
          <a:solidFill>
            <a:srgbClr val="002060"/>
          </a:solidFill>
        </p:spPr>
        <p:txBody>
          <a:bodyPr wrap="square" rtlCol="0">
            <a:spAutoFit/>
          </a:bodyPr>
          <a:lstStyle/>
          <a:p>
            <a:r>
              <a:rPr lang="en-ZW" sz="2800" dirty="0" smtClean="0"/>
              <a:t>Lets match the word with their meaning</a:t>
            </a:r>
            <a:endParaRPr lang="en-ZW" sz="2800" dirty="0"/>
          </a:p>
        </p:txBody>
      </p:sp>
      <p:sp>
        <p:nvSpPr>
          <p:cNvPr id="2" name="Rectangle 1"/>
          <p:cNvSpPr/>
          <p:nvPr/>
        </p:nvSpPr>
        <p:spPr>
          <a:xfrm>
            <a:off x="2678614" y="2267634"/>
            <a:ext cx="5450531" cy="646331"/>
          </a:xfrm>
          <a:prstGeom prst="rect">
            <a:avLst/>
          </a:prstGeom>
          <a:solidFill>
            <a:srgbClr val="00B0F0"/>
          </a:solidFill>
        </p:spPr>
        <p:txBody>
          <a:bodyPr wrap="none">
            <a:spAutoFit/>
          </a:bodyPr>
          <a:lstStyle/>
          <a:p>
            <a:pPr marL="285750" indent="-285750" algn="just">
              <a:buFont typeface="Wingdings" pitchFamily="2" charset="2"/>
              <a:buChar char="q"/>
            </a:pPr>
            <a:r>
              <a:rPr lang="en-ZW" sz="3600" dirty="0">
                <a:solidFill>
                  <a:srgbClr val="002060"/>
                </a:solidFill>
              </a:rPr>
              <a:t> </a:t>
            </a:r>
            <a:r>
              <a:rPr lang="en-ZW" sz="3600" b="1" dirty="0">
                <a:solidFill>
                  <a:srgbClr val="002060"/>
                </a:solidFill>
              </a:rPr>
              <a:t>Act of performing skills</a:t>
            </a:r>
            <a:r>
              <a:rPr lang="en-ZW" dirty="0"/>
              <a:t>.</a:t>
            </a:r>
          </a:p>
        </p:txBody>
      </p:sp>
      <p:sp>
        <p:nvSpPr>
          <p:cNvPr id="7" name="Rectangle 6"/>
          <p:cNvSpPr/>
          <p:nvPr/>
        </p:nvSpPr>
        <p:spPr>
          <a:xfrm>
            <a:off x="1599811" y="4607867"/>
            <a:ext cx="5161028" cy="461665"/>
          </a:xfrm>
          <a:prstGeom prst="rect">
            <a:avLst/>
          </a:prstGeom>
          <a:solidFill>
            <a:srgbClr val="8CE450"/>
          </a:solidFill>
        </p:spPr>
        <p:txBody>
          <a:bodyPr wrap="none">
            <a:spAutoFit/>
          </a:bodyPr>
          <a:lstStyle/>
          <a:p>
            <a:pPr marL="285750" indent="-285750" algn="just">
              <a:buFont typeface="Wingdings" pitchFamily="2" charset="2"/>
              <a:buChar char="q"/>
            </a:pPr>
            <a:r>
              <a:rPr lang="en-ZW" sz="2400" dirty="0">
                <a:solidFill>
                  <a:srgbClr val="C013DD"/>
                </a:solidFill>
              </a:rPr>
              <a:t> </a:t>
            </a:r>
            <a:r>
              <a:rPr lang="en-ZW" sz="2400" b="1" dirty="0">
                <a:solidFill>
                  <a:srgbClr val="C013DD"/>
                </a:solidFill>
              </a:rPr>
              <a:t>A person who is watching an event</a:t>
            </a:r>
            <a:r>
              <a:rPr lang="en-ZW" sz="2400" dirty="0">
                <a:solidFill>
                  <a:srgbClr val="C013DD"/>
                </a:solidFill>
              </a:rPr>
              <a:t>.</a:t>
            </a:r>
          </a:p>
        </p:txBody>
      </p:sp>
    </p:spTree>
    <p:extLst>
      <p:ext uri="{BB962C8B-B14F-4D97-AF65-F5344CB8AC3E}">
        <p14:creationId xmlns:p14="http://schemas.microsoft.com/office/powerpoint/2010/main" val="18619822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plus(in)">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2000"/>
                                        <p:tgtEl>
                                          <p:spTgt spid="4"/>
                                        </p:tgtEl>
                                      </p:cBhvr>
                                    </p:animEffect>
                                    <p:anim calcmode="lin" valueType="num">
                                      <p:cBhvr>
                                        <p:cTn id="27" dur="2000" fill="hold"/>
                                        <p:tgtEl>
                                          <p:spTgt spid="4"/>
                                        </p:tgtEl>
                                        <p:attrNameLst>
                                          <p:attrName>ppt_w</p:attrName>
                                        </p:attrNameLst>
                                      </p:cBhvr>
                                      <p:tavLst>
                                        <p:tav tm="0" fmla="#ppt_w*sin(2.5*pi*$)">
                                          <p:val>
                                            <p:fltVal val="0"/>
                                          </p:val>
                                        </p:tav>
                                        <p:tav tm="100000">
                                          <p:val>
                                            <p:fltVal val="1"/>
                                          </p:val>
                                        </p:tav>
                                      </p:tavLst>
                                    </p:anim>
                                    <p:anim calcmode="lin" valueType="num">
                                      <p:cBhvr>
                                        <p:cTn id="28"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edge">
                                      <p:cBhvr>
                                        <p:cTn id="3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2"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12</a:t>
            </a:fld>
            <a:endParaRPr lang="en-US" sz="1400" dirty="0">
              <a:solidFill>
                <a:srgbClr val="FF0000"/>
              </a:solidFill>
            </a:endParaRPr>
          </a:p>
        </p:txBody>
      </p:sp>
      <p:pic>
        <p:nvPicPr>
          <p:cNvPr id="5122" name="Picture 2" descr="D:\মাদারিপুর টেকনিক্যাল কলেজ\শিক্ষক বাতায়ন\picture\download (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4313"/>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মাদারিপুর টেকনিক্যাল কলেজ\শিক্ষক বাতায়ন\picture\download (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048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Down Arrow 1"/>
          <p:cNvSpPr/>
          <p:nvPr/>
        </p:nvSpPr>
        <p:spPr>
          <a:xfrm>
            <a:off x="3505200" y="609599"/>
            <a:ext cx="2286000" cy="1838325"/>
          </a:xfrm>
          <a:prstGeom prst="downArrow">
            <a:avLst/>
          </a:prstGeom>
          <a:solidFill>
            <a:srgbClr val="00B05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W" sz="2800" b="1" i="1" dirty="0" smtClean="0"/>
              <a:t>Home Work</a:t>
            </a:r>
            <a:endParaRPr lang="en-ZW" sz="2800" b="1" i="1" dirty="0"/>
          </a:p>
        </p:txBody>
      </p:sp>
      <p:sp>
        <p:nvSpPr>
          <p:cNvPr id="6" name="Rectangle 5"/>
          <p:cNvSpPr/>
          <p:nvPr/>
        </p:nvSpPr>
        <p:spPr>
          <a:xfrm>
            <a:off x="381000" y="2590800"/>
            <a:ext cx="8239125" cy="3785652"/>
          </a:xfrm>
          <a:prstGeom prst="rect">
            <a:avLst/>
          </a:prstGeom>
          <a:solidFill>
            <a:srgbClr val="0070C0"/>
          </a:solidFill>
        </p:spPr>
        <p:txBody>
          <a:bodyPr wrap="square" lIns="91440" tIns="45720" rIns="91440" bIns="45720">
            <a:spAutoFit/>
          </a:bodyPr>
          <a:lstStyle/>
          <a:p>
            <a:pPr algn="ctr"/>
            <a:r>
              <a:rPr lang="en-US" sz="60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Write in brief, how you have celebrated this year’s “Independence Day”. </a:t>
            </a:r>
            <a:endParaRPr lang="en-US" sz="60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Tree>
    <p:extLst>
      <p:ext uri="{BB962C8B-B14F-4D97-AF65-F5344CB8AC3E}">
        <p14:creationId xmlns:p14="http://schemas.microsoft.com/office/powerpoint/2010/main" val="39071868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heel(1)">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382000" y="6492875"/>
            <a:ext cx="381000" cy="441325"/>
          </a:xfrm>
        </p:spPr>
        <p:txBody>
          <a:bodyPr/>
          <a:lstStyle/>
          <a:p>
            <a:fld id="{B6F15528-21DE-4FAA-801E-634DDDAF4B2B}" type="slidenum">
              <a:rPr lang="en-US" sz="1400" smtClean="0">
                <a:solidFill>
                  <a:srgbClr val="FF0000"/>
                </a:solidFill>
              </a:rPr>
              <a:pPr/>
              <a:t>13</a:t>
            </a:fld>
            <a:endParaRPr lang="en-US" sz="1400" dirty="0">
              <a:solidFill>
                <a:srgbClr val="FF0000"/>
              </a:solidFill>
            </a:endParaRPr>
          </a:p>
        </p:txBody>
      </p:sp>
      <p:pic>
        <p:nvPicPr>
          <p:cNvPr id="7" name="Picture 2" descr="Thank You Gif | Thank You Quotes"/>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533400"/>
            <a:ext cx="7772400" cy="5791199"/>
          </a:xfrm>
          <a:prstGeom prst="rect">
            <a:avLst/>
          </a:prstGeom>
          <a:noFill/>
          <a:ln w="57150">
            <a:solidFill>
              <a:srgbClr val="FF33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0139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Custom 1">
      <a:majorFont>
        <a:latin typeface="Lucida Sans"/>
        <a:ea typeface=""/>
        <a:cs typeface=""/>
      </a:majorFont>
      <a:minorFont>
        <a:latin typeface="Times New Roman"/>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305</TotalTime>
  <Words>450</Words>
  <Application>Microsoft Office PowerPoint</Application>
  <PresentationFormat>On-screen Show (4:3)</PresentationFormat>
  <Paragraphs>71</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Calibri</vt:lpstr>
      <vt:lpstr>Lucida Sans</vt:lpstr>
      <vt:lpstr>NikoshBAN</vt:lpstr>
      <vt:lpstr>Tahoma</vt:lpstr>
      <vt:lpstr>Times New Roman</vt:lpstr>
      <vt:lpstr>Wingdings</vt:lpstr>
      <vt:lpstr>Wingdings 2</vt:lpstr>
      <vt:lpstr>Wingdings 3</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MUNZILA MIM</dc:creator>
  <cp:lastModifiedBy>ismail - [2010]</cp:lastModifiedBy>
  <cp:revision>27</cp:revision>
  <dcterms:created xsi:type="dcterms:W3CDTF">2006-08-16T00:00:00Z</dcterms:created>
  <dcterms:modified xsi:type="dcterms:W3CDTF">2025-07-13T16:29:29Z</dcterms:modified>
</cp:coreProperties>
</file>