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82729-F8BA-EE32-8B36-845ECDD8B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CA9A9E-FA50-A5F8-9529-4412A5E21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DD79D-6A0A-AED1-F56D-56108EF0E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F732-4389-4FC5-BF16-19A9256D88E6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81E98-7C06-7F12-BD97-EF0BD482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B3538-6243-E0AD-B6D9-3EC6BDF4F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513E1-10D9-4EFB-8FD4-A9DB552AB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57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44FF01-C824-5121-8DC2-50542EC1AB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149734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8833AF-C114-3FBC-9F70-E0E9ACD21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7EC8F5-7885-F77A-E598-C37E74AB7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4EB80-D26E-9047-EE5C-5568049BD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2F732-4389-4FC5-BF16-19A9256D88E6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F56EA-51D7-C345-1CC8-4CDD60D5B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C564F-5BA2-1EF2-F29B-C8B8C21B7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513E1-10D9-4EFB-8FD4-A9DB552AB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32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FAC856-428F-9BF2-C052-95DB7ADC02CF}"/>
              </a:ext>
            </a:extLst>
          </p:cNvPr>
          <p:cNvSpPr txBox="1"/>
          <p:nvPr/>
        </p:nvSpPr>
        <p:spPr>
          <a:xfrm>
            <a:off x="2680138" y="2822029"/>
            <a:ext cx="93233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latin typeface="Amydor" pitchFamily="2" charset="0"/>
              </a:rPr>
              <a:t>WELCOME </a:t>
            </a:r>
          </a:p>
        </p:txBody>
      </p:sp>
    </p:spTree>
    <p:extLst>
      <p:ext uri="{BB962C8B-B14F-4D97-AF65-F5344CB8AC3E}">
        <p14:creationId xmlns:p14="http://schemas.microsoft.com/office/powerpoint/2010/main" val="370131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0EC2EF-C2D9-28AB-F340-159A18804FF9}"/>
              </a:ext>
            </a:extLst>
          </p:cNvPr>
          <p:cNvSpPr txBox="1"/>
          <p:nvPr/>
        </p:nvSpPr>
        <p:spPr>
          <a:xfrm>
            <a:off x="3649657" y="504496"/>
            <a:ext cx="4892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TEACHER’S IDENTITY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5A345A-09DF-AD0F-8387-09F3C96594A7}"/>
              </a:ext>
            </a:extLst>
          </p:cNvPr>
          <p:cNvSpPr txBox="1"/>
          <p:nvPr/>
        </p:nvSpPr>
        <p:spPr>
          <a:xfrm>
            <a:off x="5820225" y="4121319"/>
            <a:ext cx="35621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Md. Farid Uddin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804C2D-925E-804F-FD89-C9269E9A1AAC}"/>
              </a:ext>
            </a:extLst>
          </p:cNvPr>
          <p:cNvSpPr txBox="1"/>
          <p:nvPr/>
        </p:nvSpPr>
        <p:spPr>
          <a:xfrm>
            <a:off x="6096000" y="4648944"/>
            <a:ext cx="3163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Lecturer in English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C247C2-3E99-BAED-7D06-B0597A8B74B6}"/>
              </a:ext>
            </a:extLst>
          </p:cNvPr>
          <p:cNvSpPr txBox="1"/>
          <p:nvPr/>
        </p:nvSpPr>
        <p:spPr>
          <a:xfrm>
            <a:off x="4839426" y="5093553"/>
            <a:ext cx="64283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Jamia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Gausia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Muinia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Kamil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(M.A) Madrasah,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Hathazari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, Chattogram.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94F81C-D80B-641A-A043-02F40D2FD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059" y="1696163"/>
            <a:ext cx="2358166" cy="279049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782053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9CA589-A4E5-3526-22BD-2988E4AFBB47}"/>
              </a:ext>
            </a:extLst>
          </p:cNvPr>
          <p:cNvSpPr/>
          <p:nvPr/>
        </p:nvSpPr>
        <p:spPr>
          <a:xfrm>
            <a:off x="2796597" y="1499777"/>
            <a:ext cx="249427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broad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EA01EA-A12E-3152-84DC-1D6AF598FBB9}"/>
              </a:ext>
            </a:extLst>
          </p:cNvPr>
          <p:cNvSpPr/>
          <p:nvPr/>
        </p:nvSpPr>
        <p:spPr>
          <a:xfrm>
            <a:off x="5659130" y="1477959"/>
            <a:ext cx="126178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6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</a:t>
            </a:r>
            <a:endParaRPr lang="en-US" sz="6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73BAB2-308D-A371-0281-5EE36F5AE784}"/>
              </a:ext>
            </a:extLst>
          </p:cNvPr>
          <p:cNvSpPr/>
          <p:nvPr/>
        </p:nvSpPr>
        <p:spPr>
          <a:xfrm>
            <a:off x="6578705" y="1567604"/>
            <a:ext cx="127298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2C9D72-2381-AE85-26CD-5A8B4D32D096}"/>
              </a:ext>
            </a:extLst>
          </p:cNvPr>
          <p:cNvSpPr/>
          <p:nvPr/>
        </p:nvSpPr>
        <p:spPr>
          <a:xfrm>
            <a:off x="7622389" y="1517706"/>
            <a:ext cx="337592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broaden</a:t>
            </a:r>
            <a:endParaRPr lang="en-US" sz="6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BEE799-6E67-BB5F-51BB-48E040346F95}"/>
              </a:ext>
            </a:extLst>
          </p:cNvPr>
          <p:cNvSpPr/>
          <p:nvPr/>
        </p:nvSpPr>
        <p:spPr>
          <a:xfrm>
            <a:off x="3211374" y="3007391"/>
            <a:ext cx="8822030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Prefixes &amp; Suffixes</a:t>
            </a:r>
          </a:p>
          <a:p>
            <a:pPr algn="ctr"/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(Part-1)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CDB016-1EF0-7243-337A-0603C784AB2C}"/>
              </a:ext>
            </a:extLst>
          </p:cNvPr>
          <p:cNvSpPr/>
          <p:nvPr/>
        </p:nvSpPr>
        <p:spPr>
          <a:xfrm>
            <a:off x="4968998" y="885328"/>
            <a:ext cx="108234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+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41AAB2-9CD2-3A02-A57F-B19899CFE231}"/>
              </a:ext>
            </a:extLst>
          </p:cNvPr>
          <p:cNvSpPr/>
          <p:nvPr/>
        </p:nvSpPr>
        <p:spPr>
          <a:xfrm>
            <a:off x="5466233" y="845581"/>
            <a:ext cx="160379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joy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65B2A9-8B58-1E4B-D56F-47D6CACC00B9}"/>
              </a:ext>
            </a:extLst>
          </p:cNvPr>
          <p:cNvSpPr/>
          <p:nvPr/>
        </p:nvSpPr>
        <p:spPr>
          <a:xfrm>
            <a:off x="6566451" y="935226"/>
            <a:ext cx="127298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5E56EA-5494-50F5-DB5D-5033F9FF6FAB}"/>
              </a:ext>
            </a:extLst>
          </p:cNvPr>
          <p:cNvSpPr/>
          <p:nvPr/>
        </p:nvSpPr>
        <p:spPr>
          <a:xfrm>
            <a:off x="7009415" y="849470"/>
            <a:ext cx="349498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enjoy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675C23-0BE5-E078-B035-DB50DD230EE9}"/>
              </a:ext>
            </a:extLst>
          </p:cNvPr>
          <p:cNvSpPr/>
          <p:nvPr/>
        </p:nvSpPr>
        <p:spPr>
          <a:xfrm>
            <a:off x="4968997" y="1512343"/>
            <a:ext cx="108234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+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9E5FFA-C8A2-03B2-C91B-B963E05FA303}"/>
              </a:ext>
            </a:extLst>
          </p:cNvPr>
          <p:cNvSpPr txBox="1"/>
          <p:nvPr/>
        </p:nvSpPr>
        <p:spPr>
          <a:xfrm>
            <a:off x="1746067" y="2653448"/>
            <a:ext cx="6093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Today’s lesson 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C2FB28-A80A-79F8-D1C5-F0FFEBDD851F}"/>
              </a:ext>
            </a:extLst>
          </p:cNvPr>
          <p:cNvSpPr/>
          <p:nvPr/>
        </p:nvSpPr>
        <p:spPr>
          <a:xfrm>
            <a:off x="4002941" y="779884"/>
            <a:ext cx="145103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6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</a:t>
            </a:r>
            <a:r>
              <a:rPr lang="en-US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9C909F-2E0A-C235-B194-7856923C5EE1}"/>
              </a:ext>
            </a:extLst>
          </p:cNvPr>
          <p:cNvSpPr/>
          <p:nvPr/>
        </p:nvSpPr>
        <p:spPr>
          <a:xfrm>
            <a:off x="4552674" y="926089"/>
            <a:ext cx="53412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6719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4EA5A3-AF63-9AEA-1F1F-2B0C66A294EC}"/>
              </a:ext>
            </a:extLst>
          </p:cNvPr>
          <p:cNvSpPr txBox="1"/>
          <p:nvPr/>
        </p:nvSpPr>
        <p:spPr>
          <a:xfrm>
            <a:off x="3137018" y="2853296"/>
            <a:ext cx="10551650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By the end of the lesson, students will be able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7943BD-D132-9FEB-79E4-B77D8F6EB154}"/>
              </a:ext>
            </a:extLst>
          </p:cNvPr>
          <p:cNvSpPr txBox="1"/>
          <p:nvPr/>
        </p:nvSpPr>
        <p:spPr>
          <a:xfrm>
            <a:off x="3168550" y="3474817"/>
            <a:ext cx="7383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To identify prefixes of verb &amp; adverb.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33CFD7-B4B5-2222-83C6-D4DE02072752}"/>
              </a:ext>
            </a:extLst>
          </p:cNvPr>
          <p:cNvSpPr/>
          <p:nvPr/>
        </p:nvSpPr>
        <p:spPr>
          <a:xfrm>
            <a:off x="3200082" y="4096338"/>
            <a:ext cx="83487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To make various verbs using prefix &amp; suffix.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FD31E9-F154-2A11-1449-803A5F87A0B8}"/>
              </a:ext>
            </a:extLst>
          </p:cNvPr>
          <p:cNvSpPr txBox="1"/>
          <p:nvPr/>
        </p:nvSpPr>
        <p:spPr>
          <a:xfrm>
            <a:off x="2413173" y="682490"/>
            <a:ext cx="9367690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LEARNING OUTCOMES</a:t>
            </a:r>
          </a:p>
        </p:txBody>
      </p:sp>
    </p:spTree>
    <p:extLst>
      <p:ext uri="{BB962C8B-B14F-4D97-AF65-F5344CB8AC3E}">
        <p14:creationId xmlns:p14="http://schemas.microsoft.com/office/powerpoint/2010/main" val="138120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CDE8B8-29FD-B5EA-FC01-18DFCE2A684D}"/>
              </a:ext>
            </a:extLst>
          </p:cNvPr>
          <p:cNvSpPr txBox="1"/>
          <p:nvPr/>
        </p:nvSpPr>
        <p:spPr>
          <a:xfrm>
            <a:off x="3804746" y="410560"/>
            <a:ext cx="77053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SUFFIX - PREFIX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RULES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553AE5-1201-BFC8-2044-67E080D0A191}"/>
              </a:ext>
            </a:extLst>
          </p:cNvPr>
          <p:cNvSpPr txBox="1"/>
          <p:nvPr/>
        </p:nvSpPr>
        <p:spPr>
          <a:xfrm>
            <a:off x="2933700" y="1242853"/>
            <a:ext cx="857644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Suffix &amp; Prefix </a:t>
            </a:r>
          </a:p>
          <a:p>
            <a:pPr algn="just"/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Prefix &amp; Suffix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মাধ্যমে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conversion of words (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শব্দের রুপান্তর) সম্পর্কে জানা যায়।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Prefix &amp; Suffix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আলোচনা করতে গেলে যে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term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টা সামনে আসে সেটা হল -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Affix. </a:t>
            </a:r>
          </a:p>
          <a:p>
            <a:pPr algn="just"/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এখন প্রশ্ন হলো,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what is Affix?                 Affix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21855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9D4061-37D5-516E-A047-FF8DC9A1A9D6}"/>
              </a:ext>
            </a:extLst>
          </p:cNvPr>
          <p:cNvSpPr txBox="1"/>
          <p:nvPr/>
        </p:nvSpPr>
        <p:spPr>
          <a:xfrm>
            <a:off x="2933700" y="1539259"/>
            <a:ext cx="889635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Affix : 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Affix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মানে হলো জুড়ে দেওয়া। যদি আমরা সরল ভাষায় বলি, তাহলে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Affix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হলো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semi-words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বা অর্ধ শব্দ বা শব্দাংশ। এরা কখনো স্বাধীনভাবে অর্থ প্রকাশ করতে পারে না বা এদের নিজস্ব স্বাধীন কোন অর্থ নেই। কিন্তু যখন এটা কোনো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Root Word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বা মূল শব্দের এর সাথে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Attach/Fix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করা হয়, তখন ইহা অর্থ প্রকাশে সাহায্য করে।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448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D977CE-091F-D376-E78B-69F6417703D2}"/>
              </a:ext>
            </a:extLst>
          </p:cNvPr>
          <p:cNvSpPr txBox="1"/>
          <p:nvPr/>
        </p:nvSpPr>
        <p:spPr>
          <a:xfrm>
            <a:off x="2054443" y="905782"/>
            <a:ext cx="3345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Affix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 তিন প্রকার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D2875F-5A22-B529-530B-39D7A60514F0}"/>
              </a:ext>
            </a:extLst>
          </p:cNvPr>
          <p:cNvSpPr txBox="1"/>
          <p:nvPr/>
        </p:nvSpPr>
        <p:spPr>
          <a:xfrm>
            <a:off x="2665028" y="1855857"/>
            <a:ext cx="212440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1. Prefix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2. Suffix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3. Infix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489481-E78C-22BD-7464-0188943F9FFC}"/>
              </a:ext>
            </a:extLst>
          </p:cNvPr>
          <p:cNvSpPr txBox="1"/>
          <p:nvPr/>
        </p:nvSpPr>
        <p:spPr>
          <a:xfrm>
            <a:off x="5032812" y="3970407"/>
            <a:ext cx="7126014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600" b="1" i="0" dirty="0">
                <a:solidFill>
                  <a:srgbClr val="9BA2A8"/>
                </a:solidFill>
                <a:effectLst/>
                <a:highlight>
                  <a:srgbClr val="1D1D1D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Affix</a:t>
            </a:r>
            <a:endParaRPr lang="en-US" sz="3600" b="0" i="0" dirty="0">
              <a:solidFill>
                <a:srgbClr val="9BA2A8"/>
              </a:solidFill>
              <a:effectLst/>
              <a:highlight>
                <a:srgbClr val="1D1D1D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600" b="1" i="0" dirty="0">
                <a:solidFill>
                  <a:srgbClr val="9BA2A8"/>
                </a:solidFill>
                <a:effectLst/>
                <a:highlight>
                  <a:srgbClr val="1D1D1D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↙⬇↘</a:t>
            </a:r>
            <a:endParaRPr lang="en-US" sz="3600" b="0" i="0" dirty="0">
              <a:solidFill>
                <a:srgbClr val="9BA2A8"/>
              </a:solidFill>
              <a:effectLst/>
              <a:highlight>
                <a:srgbClr val="1D1D1D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600" b="0" i="0" dirty="0">
                <a:solidFill>
                  <a:srgbClr val="9BA2A8"/>
                </a:solidFill>
                <a:effectLst/>
                <a:highlight>
                  <a:srgbClr val="1D1D1D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Prefix </a:t>
            </a:r>
            <a:r>
              <a:rPr lang="en-US" sz="3600" b="1" i="0" dirty="0">
                <a:solidFill>
                  <a:srgbClr val="9BA2A8"/>
                </a:solidFill>
                <a:effectLst/>
                <a:highlight>
                  <a:srgbClr val="1D1D1D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↩  Root Word  ↪</a:t>
            </a:r>
            <a:r>
              <a:rPr lang="en-US" sz="3600" b="0" i="0" dirty="0">
                <a:solidFill>
                  <a:srgbClr val="9BA2A8"/>
                </a:solidFill>
                <a:effectLst/>
                <a:highlight>
                  <a:srgbClr val="1D1D1D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Suffix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600" b="1" i="0" dirty="0">
                <a:solidFill>
                  <a:srgbClr val="9BA2A8"/>
                </a:solidFill>
                <a:effectLst/>
                <a:highlight>
                  <a:srgbClr val="1D1D1D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⤵</a:t>
            </a:r>
            <a:endParaRPr lang="en-US" sz="3600" b="0" i="0" dirty="0">
              <a:solidFill>
                <a:srgbClr val="9BA2A8"/>
              </a:solidFill>
              <a:effectLst/>
              <a:highlight>
                <a:srgbClr val="1D1D1D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600" b="0" i="0" dirty="0">
                <a:solidFill>
                  <a:srgbClr val="9BA2A8"/>
                </a:solidFill>
                <a:effectLst/>
                <a:highlight>
                  <a:srgbClr val="1D1D1D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Infix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FE1F94-5B10-DE8B-B667-02E62CF05103}"/>
              </a:ext>
            </a:extLst>
          </p:cNvPr>
          <p:cNvSpPr txBox="1"/>
          <p:nvPr/>
        </p:nvSpPr>
        <p:spPr>
          <a:xfrm>
            <a:off x="6708228" y="3020332"/>
            <a:ext cx="36917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Diagram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টি লক্ষ্য করো,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823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8E7902-F79B-A234-5C93-DACBA327C8FA}"/>
              </a:ext>
            </a:extLst>
          </p:cNvPr>
          <p:cNvSpPr txBox="1"/>
          <p:nvPr/>
        </p:nvSpPr>
        <p:spPr>
          <a:xfrm>
            <a:off x="3183977" y="1456557"/>
            <a:ext cx="8477251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Prefix : Root Word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বা মূল শব্দের পূর্বে যে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Affix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গুলো যুক্ত হয়ে নতুন শব্দ তৈরি করে, তাদের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Prefix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বলে। </a:t>
            </a:r>
          </a:p>
          <a:p>
            <a:pPr algn="just"/>
            <a:endParaRPr lang="as-IN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   যেমন :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    Dis + honest = Dishonest </a:t>
            </a:r>
          </a:p>
          <a:p>
            <a:pPr algn="just"/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Un + happy = Unhappy </a:t>
            </a:r>
          </a:p>
          <a:p>
            <a:pPr algn="just"/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Im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+ possible = Impossible </a:t>
            </a:r>
          </a:p>
        </p:txBody>
      </p:sp>
    </p:spTree>
    <p:extLst>
      <p:ext uri="{BB962C8B-B14F-4D97-AF65-F5344CB8AC3E}">
        <p14:creationId xmlns:p14="http://schemas.microsoft.com/office/powerpoint/2010/main" val="3283267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7FF7AA-286F-1CA2-FD64-84B85F9365EA}"/>
              </a:ext>
            </a:extLst>
          </p:cNvPr>
          <p:cNvSpPr txBox="1"/>
          <p:nvPr/>
        </p:nvSpPr>
        <p:spPr>
          <a:xfrm>
            <a:off x="3026317" y="1457213"/>
            <a:ext cx="869796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Suffix : Root Word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বা মূল শব্দের পরে যে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Affix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গুলো যুক্ত হয়ে নতুন শব্দ তৈরি করে, তাদের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Suffix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বলে। </a:t>
            </a:r>
          </a:p>
          <a:p>
            <a:pPr algn="just"/>
            <a:endParaRPr lang="as-IN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   যেমন :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  Faith + Full = Faithful</a:t>
            </a:r>
          </a:p>
          <a:p>
            <a:pPr algn="just"/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Read + Able = Readable </a:t>
            </a:r>
          </a:p>
          <a:p>
            <a:pPr algn="just"/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Use + less = Useless </a:t>
            </a:r>
          </a:p>
        </p:txBody>
      </p:sp>
    </p:spTree>
    <p:extLst>
      <p:ext uri="{BB962C8B-B14F-4D97-AF65-F5344CB8AC3E}">
        <p14:creationId xmlns:p14="http://schemas.microsoft.com/office/powerpoint/2010/main" val="1674056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B64725-5377-74C8-73DE-4B0899D996F1}"/>
              </a:ext>
            </a:extLst>
          </p:cNvPr>
          <p:cNvSpPr txBox="1"/>
          <p:nvPr/>
        </p:nvSpPr>
        <p:spPr>
          <a:xfrm>
            <a:off x="3603077" y="1125264"/>
            <a:ext cx="8588923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Infix :Root Word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বা মূল শব্দের ভিতরে পরিবর্তন হয়ে  নতুন শব্দ তৈরি করলে, তাদের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Infix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বলে। </a:t>
            </a:r>
          </a:p>
          <a:p>
            <a:endParaRPr lang="as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 যেমন :</a:t>
            </a:r>
          </a:p>
          <a:p>
            <a:endParaRPr lang="as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Able - Ability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Life - live </a:t>
            </a:r>
          </a:p>
        </p:txBody>
      </p:sp>
    </p:spTree>
    <p:extLst>
      <p:ext uri="{BB962C8B-B14F-4D97-AF65-F5344CB8AC3E}">
        <p14:creationId xmlns:p14="http://schemas.microsoft.com/office/powerpoint/2010/main" val="123716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6A56EE-534E-9169-D7F5-C75DEC3307DC}"/>
              </a:ext>
            </a:extLst>
          </p:cNvPr>
          <p:cNvSpPr txBox="1"/>
          <p:nvPr/>
        </p:nvSpPr>
        <p:spPr>
          <a:xfrm>
            <a:off x="2810203" y="410860"/>
            <a:ext cx="9115097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Note :</a:t>
            </a:r>
          </a:p>
          <a:p>
            <a:pPr algn="just"/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▶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এমন অনেক শব্দ আছে, যার পূর্বে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Prefix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এবং পরে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Suffix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উভয়ই বসতে পারে। </a:t>
            </a:r>
          </a:p>
          <a:p>
            <a:pPr algn="just"/>
            <a:endParaRPr lang="as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 যেমন :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Unnecessarily = un + necessary +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ly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Unstoppable = un + stop + able 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Irregularly =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ir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+ regular +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ly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Unhelpful = un + help +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ful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Disadvantageous = dis + advantage +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ous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5146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84F6B3-A910-5045-5CD4-FA77F6AF255F}"/>
              </a:ext>
            </a:extLst>
          </p:cNvPr>
          <p:cNvSpPr txBox="1"/>
          <p:nvPr/>
        </p:nvSpPr>
        <p:spPr>
          <a:xfrm>
            <a:off x="3404693" y="1539878"/>
            <a:ext cx="843061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▶Prefix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মাধ্যমে গঠিত শব্দ মূল শব্দের বিপরীত অর্থ দেয়। </a:t>
            </a:r>
          </a:p>
          <a:p>
            <a:pPr algn="just"/>
            <a:endParaRPr lang="as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 যেমন :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Dis + honest = Dishonest 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Non + stop = Nonstop 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Dis + allow = Disallow </a:t>
            </a:r>
          </a:p>
        </p:txBody>
      </p:sp>
    </p:spTree>
    <p:extLst>
      <p:ext uri="{BB962C8B-B14F-4D97-AF65-F5344CB8AC3E}">
        <p14:creationId xmlns:p14="http://schemas.microsoft.com/office/powerpoint/2010/main" val="2538793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1F6599-F1EF-B6E7-59F6-F6BF90C74C4C}"/>
              </a:ext>
            </a:extLst>
          </p:cNvPr>
          <p:cNvSpPr txBox="1"/>
          <p:nvPr/>
        </p:nvSpPr>
        <p:spPr>
          <a:xfrm>
            <a:off x="3877987" y="560844"/>
            <a:ext cx="787881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▶Suffix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মাধ্যমে গঠিত শব্দে মূল শব্দের অর্থের পরিবর্তন হয় না, তবে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Parts of Speech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পরিবর্তন হয়।</a:t>
            </a:r>
          </a:p>
          <a:p>
            <a:endParaRPr lang="as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 যেমন :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Digit + al = Digital 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Write + r = Writer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0DF08F-8446-3E3D-DF0B-727F24203A54}"/>
              </a:ext>
            </a:extLst>
          </p:cNvPr>
          <p:cNvSpPr txBox="1"/>
          <p:nvPr/>
        </p:nvSpPr>
        <p:spPr>
          <a:xfrm>
            <a:off x="4275407" y="3894266"/>
            <a:ext cx="748139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“ পরীক্ষায় ১০ টি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Root Word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বা মূল শব্দ দেওয়া থাকবে। শব্দগুলোকে বাক্যের অর্থ অনুযায়ী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Prefix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কিংবা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Suffix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যোগ করে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Noun, Verb, Adjective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অথবা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Adverb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 রূপান্তর করতে হবে। প্রয়োজনে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Prefix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Suffix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একত্রে ব্যবহার করতে হবে। ” </a:t>
            </a:r>
          </a:p>
          <a:p>
            <a:pPr algn="just"/>
            <a:endParaRPr lang="as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AF3D72-ED40-98FF-1A37-DF171D8A5F72}"/>
              </a:ext>
            </a:extLst>
          </p:cNvPr>
          <p:cNvSpPr txBox="1"/>
          <p:nvPr/>
        </p:nvSpPr>
        <p:spPr>
          <a:xfrm>
            <a:off x="2871220" y="3309491"/>
            <a:ext cx="1053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N.B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447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1AA99E4-7291-032E-E4F4-42FAD7891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568300"/>
              </p:ext>
            </p:extLst>
          </p:nvPr>
        </p:nvGraphicFramePr>
        <p:xfrm>
          <a:off x="4333547" y="2469104"/>
          <a:ext cx="5943600" cy="2321560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20589756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437394698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31157662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829290698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76259250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707174202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dis</a:t>
                      </a:r>
                      <a:endParaRPr lang="en-US" sz="3600" b="1" dirty="0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il</a:t>
                      </a:r>
                      <a:endParaRPr lang="en-US" sz="3600" b="1" dirty="0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im</a:t>
                      </a:r>
                      <a:endParaRPr lang="en-US" sz="3600" b="1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in</a:t>
                      </a:r>
                      <a:endParaRPr lang="en-US" sz="3600" b="1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ir</a:t>
                      </a:r>
                      <a:endParaRPr lang="en-US" sz="3600" b="1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mis</a:t>
                      </a:r>
                      <a:endParaRPr lang="en-US" sz="3600" b="1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5723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non</a:t>
                      </a:r>
                      <a:endParaRPr lang="en-US" sz="3600" b="1" dirty="0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un</a:t>
                      </a:r>
                      <a:endParaRPr lang="en-US" sz="3600" b="1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be</a:t>
                      </a:r>
                      <a:endParaRPr lang="en-US" sz="3600" b="1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en</a:t>
                      </a:r>
                      <a:endParaRPr lang="en-US" sz="3600" b="1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re</a:t>
                      </a:r>
                      <a:endParaRPr lang="en-US" sz="3600" b="1" dirty="0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br>
                        <a:rPr lang="en-US" sz="3600" b="1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</a:br>
                      <a:endParaRPr lang="en-US" sz="36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2894135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5624768C-59FB-D079-B196-8B2202011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109" y="1234034"/>
            <a:ext cx="742222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List of Most Important Prefixes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At a Glance :</a:t>
            </a:r>
            <a:endParaRPr kumimoji="0" lang="en-US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05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51CE31-12DA-4883-1F51-8CA810E2C869}"/>
              </a:ext>
            </a:extLst>
          </p:cNvPr>
          <p:cNvSpPr txBox="1"/>
          <p:nvPr/>
        </p:nvSpPr>
        <p:spPr>
          <a:xfrm>
            <a:off x="1805152" y="1378197"/>
            <a:ext cx="55455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▪ Dis - prefix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C3AB96-44D9-24EB-B434-7AF0323C46A9}"/>
              </a:ext>
            </a:extLst>
          </p:cNvPr>
          <p:cNvSpPr txBox="1"/>
          <p:nvPr/>
        </p:nvSpPr>
        <p:spPr>
          <a:xfrm>
            <a:off x="7357242" y="1582319"/>
            <a:ext cx="44419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Dis + allow = Disallow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Dis + honest = Dishonest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Dis + Agree = Disagree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Dis + Obey = Disobey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Dis + like = Dislike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Dis + appear + Disappear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Dis +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honour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Dishonour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Dis + comfort = Discomfort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Dis + belief = Disbelief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Dis + order = Disorder </a:t>
            </a:r>
          </a:p>
        </p:txBody>
      </p:sp>
    </p:spTree>
    <p:extLst>
      <p:ext uri="{BB962C8B-B14F-4D97-AF65-F5344CB8AC3E}">
        <p14:creationId xmlns:p14="http://schemas.microsoft.com/office/powerpoint/2010/main" val="371119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B1C00B-664F-AA4E-5E7A-8E9A210B9163}"/>
              </a:ext>
            </a:extLst>
          </p:cNvPr>
          <p:cNvSpPr txBox="1"/>
          <p:nvPr/>
        </p:nvSpPr>
        <p:spPr>
          <a:xfrm>
            <a:off x="1519402" y="1321047"/>
            <a:ext cx="55455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▪ il - prefix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02264B-AF71-1AEC-F003-6FD1CF251435}"/>
              </a:ext>
            </a:extLst>
          </p:cNvPr>
          <p:cNvSpPr txBox="1"/>
          <p:nvPr/>
        </p:nvSpPr>
        <p:spPr>
          <a:xfrm>
            <a:off x="7667954" y="1423606"/>
            <a:ext cx="422121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il + literate = illiterate </a:t>
            </a:r>
          </a:p>
          <a:p>
            <a:endParaRPr lang="it-IT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it-IT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il + legible = illegible </a:t>
            </a:r>
          </a:p>
          <a:p>
            <a:endParaRPr lang="it-IT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it-IT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il + liberal = illiberal </a:t>
            </a:r>
          </a:p>
          <a:p>
            <a:endParaRPr lang="it-IT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it-IT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il + legal = illegal </a:t>
            </a:r>
          </a:p>
          <a:p>
            <a:endParaRPr lang="it-IT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it-IT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il + logical = illogical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484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39953B-800A-E303-C02E-25014F584397}"/>
              </a:ext>
            </a:extLst>
          </p:cNvPr>
          <p:cNvSpPr txBox="1"/>
          <p:nvPr/>
        </p:nvSpPr>
        <p:spPr>
          <a:xfrm>
            <a:off x="1805152" y="1873497"/>
            <a:ext cx="49621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▪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im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- prefix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1C4569-4EE7-4D64-E5A6-7469352F5DE4}"/>
              </a:ext>
            </a:extLst>
          </p:cNvPr>
          <p:cNvSpPr txBox="1"/>
          <p:nvPr/>
        </p:nvSpPr>
        <p:spPr>
          <a:xfrm>
            <a:off x="7248856" y="1987797"/>
            <a:ext cx="510408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im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+ possible = impossible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im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+ mature = immature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im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+ mortal = immortal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im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+ pure = impure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im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+ polite = impolite</a:t>
            </a:r>
          </a:p>
        </p:txBody>
      </p:sp>
    </p:spTree>
    <p:extLst>
      <p:ext uri="{BB962C8B-B14F-4D97-AF65-F5344CB8AC3E}">
        <p14:creationId xmlns:p14="http://schemas.microsoft.com/office/powerpoint/2010/main" val="3918335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43326C-9433-C981-CFB0-7681CDCE82FE}"/>
              </a:ext>
            </a:extLst>
          </p:cNvPr>
          <p:cNvSpPr txBox="1"/>
          <p:nvPr/>
        </p:nvSpPr>
        <p:spPr>
          <a:xfrm>
            <a:off x="2090902" y="1416297"/>
            <a:ext cx="49621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▪ in - prefix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D3B0CF-FA0A-3DFC-4FF0-32564FE50E6B}"/>
              </a:ext>
            </a:extLst>
          </p:cNvPr>
          <p:cNvSpPr txBox="1"/>
          <p:nvPr/>
        </p:nvSpPr>
        <p:spPr>
          <a:xfrm>
            <a:off x="7329654" y="1599164"/>
            <a:ext cx="496219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 + justice = injustice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 + active = inactive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 + capable = incapable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 + visible = invisible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 + complete = incomplete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 + correct = incorrect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 + definite = Indefinite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 + discipline = indiscipline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 + sensible = insensible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 + accurate = inaccurate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 + ability = inability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in + adequate = inadequate </a:t>
            </a:r>
          </a:p>
        </p:txBody>
      </p:sp>
    </p:spTree>
    <p:extLst>
      <p:ext uri="{BB962C8B-B14F-4D97-AF65-F5344CB8AC3E}">
        <p14:creationId xmlns:p14="http://schemas.microsoft.com/office/powerpoint/2010/main" val="2898042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9123E8-38C2-F747-8CA7-7BA3284A597E}"/>
              </a:ext>
            </a:extLst>
          </p:cNvPr>
          <p:cNvSpPr txBox="1"/>
          <p:nvPr/>
        </p:nvSpPr>
        <p:spPr>
          <a:xfrm>
            <a:off x="1690852" y="1644897"/>
            <a:ext cx="49621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▪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ir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- prefix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98B269-0043-88E2-8345-5ED6D56D7F19}"/>
              </a:ext>
            </a:extLst>
          </p:cNvPr>
          <p:cNvSpPr txBox="1"/>
          <p:nvPr/>
        </p:nvSpPr>
        <p:spPr>
          <a:xfrm>
            <a:off x="6419850" y="1721097"/>
            <a:ext cx="575047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ir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+ regular = irregular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ir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+ responsible = irresponsible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ir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+ relevant = irrelevant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ir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+ religious = irreligious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ir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+ rational = irrational </a:t>
            </a:r>
          </a:p>
        </p:txBody>
      </p:sp>
    </p:spTree>
    <p:extLst>
      <p:ext uri="{BB962C8B-B14F-4D97-AF65-F5344CB8AC3E}">
        <p14:creationId xmlns:p14="http://schemas.microsoft.com/office/powerpoint/2010/main" val="1812648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C1FA7D-50D3-C76A-EFD9-E35EE2928DCC}"/>
              </a:ext>
            </a:extLst>
          </p:cNvPr>
          <p:cNvSpPr txBox="1"/>
          <p:nvPr/>
        </p:nvSpPr>
        <p:spPr>
          <a:xfrm>
            <a:off x="1862302" y="1930647"/>
            <a:ext cx="49621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▪ Mis - prefix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C309A2-1361-F225-EAB7-F31FF00A8B9C}"/>
              </a:ext>
            </a:extLst>
          </p:cNvPr>
          <p:cNvSpPr txBox="1"/>
          <p:nvPr/>
        </p:nvSpPr>
        <p:spPr>
          <a:xfrm>
            <a:off x="6408026" y="2025243"/>
            <a:ext cx="566639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mis + take = mistake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mis + fire = misfire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mis + use = misuse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mis + fortune = misfortune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mis + behave = misbehave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mis + understand = misunderstand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mis + interrupt = misinterpret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mis + conduct = misconduct 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mis + guide = misguide </a:t>
            </a:r>
          </a:p>
        </p:txBody>
      </p:sp>
    </p:spTree>
    <p:extLst>
      <p:ext uri="{BB962C8B-B14F-4D97-AF65-F5344CB8AC3E}">
        <p14:creationId xmlns:p14="http://schemas.microsoft.com/office/powerpoint/2010/main" val="2861775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A3B7EF-4FE2-1BCF-6CE9-27DA204EC847}"/>
              </a:ext>
            </a:extLst>
          </p:cNvPr>
          <p:cNvSpPr txBox="1"/>
          <p:nvPr/>
        </p:nvSpPr>
        <p:spPr>
          <a:xfrm>
            <a:off x="1957552" y="1911597"/>
            <a:ext cx="49621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▪ non - prefix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2E9B00-4A76-F222-CCC0-8D367E5DA41B}"/>
              </a:ext>
            </a:extLst>
          </p:cNvPr>
          <p:cNvSpPr txBox="1"/>
          <p:nvPr/>
        </p:nvSpPr>
        <p:spPr>
          <a:xfrm>
            <a:off x="6805448" y="1987797"/>
            <a:ext cx="609337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non + stop = Nonstop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non + violence = nonviolence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non + sense = nonsense 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non + smoker = nonsmoker</a:t>
            </a: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non + fiction = nonfiction </a:t>
            </a:r>
          </a:p>
        </p:txBody>
      </p:sp>
    </p:spTree>
    <p:extLst>
      <p:ext uri="{BB962C8B-B14F-4D97-AF65-F5344CB8AC3E}">
        <p14:creationId xmlns:p14="http://schemas.microsoft.com/office/powerpoint/2010/main" val="1859544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423F42-C436-20B5-FEC8-B72AF809AD1F}"/>
              </a:ext>
            </a:extLst>
          </p:cNvPr>
          <p:cNvSpPr txBox="1"/>
          <p:nvPr/>
        </p:nvSpPr>
        <p:spPr>
          <a:xfrm>
            <a:off x="3053256" y="654297"/>
            <a:ext cx="49621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▪ un - prefix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BCB5FD-8DAB-5E2C-08B8-5E6706CBB9B8}"/>
              </a:ext>
            </a:extLst>
          </p:cNvPr>
          <p:cNvSpPr txBox="1"/>
          <p:nvPr/>
        </p:nvSpPr>
        <p:spPr>
          <a:xfrm>
            <a:off x="8015452" y="654297"/>
            <a:ext cx="398473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able = unable 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common = uncommon 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social = unsocial 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conscious = unconscious 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usual = unusual 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necessary = unnecessary 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easy = uneasy 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fit = unfit 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popular = unpopular 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fortunate = unfortunate 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pleasant = unpleasant 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wise = unwise 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safe = unsafe 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done = undone 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un + known = unknown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4E5B76-52B1-8B9A-6923-5DEE4D9962A2}"/>
              </a:ext>
            </a:extLst>
          </p:cNvPr>
          <p:cNvSpPr txBox="1"/>
          <p:nvPr/>
        </p:nvSpPr>
        <p:spPr>
          <a:xfrm>
            <a:off x="5291302" y="4957108"/>
            <a:ext cx="60933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Note :</a:t>
            </a:r>
          </a:p>
          <a:p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“dis, il,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im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ir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, mis, non, un”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Prefix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গুলো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Root Word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সাথে যুক্ত হয়ে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অর্থ প্রকাশ করে।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601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70FD2C-EBB0-E7A2-8EDD-E6BFCF333B7C}"/>
              </a:ext>
            </a:extLst>
          </p:cNvPr>
          <p:cNvSpPr txBox="1"/>
          <p:nvPr/>
        </p:nvSpPr>
        <p:spPr>
          <a:xfrm>
            <a:off x="2536280" y="1807851"/>
            <a:ext cx="49621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▪ be - prefix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976913-8D01-0603-C2A0-8C0DB24A419F}"/>
              </a:ext>
            </a:extLst>
          </p:cNvPr>
          <p:cNvSpPr txBox="1"/>
          <p:nvPr/>
        </p:nvSpPr>
        <p:spPr>
          <a:xfrm>
            <a:off x="7498476" y="1922151"/>
            <a:ext cx="496219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be + fall = befall 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be + fit = befit 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be + known = beknown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be + siege = besiege 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be + quiet =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bequiet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863661-0E43-5C23-4521-F9E18223A414}"/>
              </a:ext>
            </a:extLst>
          </p:cNvPr>
          <p:cNvSpPr txBox="1"/>
          <p:nvPr/>
        </p:nvSpPr>
        <p:spPr>
          <a:xfrm>
            <a:off x="5017378" y="5242644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Note : Adjective/Noun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পূর্বে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be prefix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যুক্ত হয়ে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Verb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গঠিত হয়।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924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442963-3F35-A0DE-411B-C66CA763B033}"/>
              </a:ext>
            </a:extLst>
          </p:cNvPr>
          <p:cNvSpPr txBox="1"/>
          <p:nvPr/>
        </p:nvSpPr>
        <p:spPr>
          <a:xfrm>
            <a:off x="1883979" y="1158608"/>
            <a:ext cx="49621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▪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en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- prefix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E96A10-F788-0845-39B3-F7DBB1D53AE7}"/>
              </a:ext>
            </a:extLst>
          </p:cNvPr>
          <p:cNvSpPr txBox="1"/>
          <p:nvPr/>
        </p:nvSpPr>
        <p:spPr>
          <a:xfrm>
            <a:off x="6846175" y="1158608"/>
            <a:ext cx="448923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en + courage = encourage</a:t>
            </a:r>
          </a:p>
          <a:p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en + danger = </a:t>
            </a:r>
            <a:r>
              <a:rPr lang="fr-FR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endanger</a:t>
            </a:r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en + large = </a:t>
            </a:r>
            <a:r>
              <a:rPr lang="fr-FR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enlarge</a:t>
            </a:r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en + </a:t>
            </a:r>
            <a:r>
              <a:rPr lang="fr-FR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fold</a:t>
            </a:r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fr-FR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enfold</a:t>
            </a:r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en + able = enable </a:t>
            </a:r>
          </a:p>
          <a:p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en + force = enforce </a:t>
            </a:r>
          </a:p>
          <a:p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en + </a:t>
            </a:r>
            <a:r>
              <a:rPr lang="fr-FR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list</a:t>
            </a:r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fr-FR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enlist</a:t>
            </a:r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en + </a:t>
            </a:r>
            <a:r>
              <a:rPr lang="fr-FR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joy</a:t>
            </a:r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fr-FR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enjoy</a:t>
            </a:r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en + </a:t>
            </a:r>
            <a:r>
              <a:rPr lang="fr-FR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rich</a:t>
            </a:r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fr-FR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enrich</a:t>
            </a:r>
            <a:r>
              <a:rPr lang="fr-FR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E6413B-6ECE-111D-4476-EAEDCA2C66CC}"/>
              </a:ext>
            </a:extLst>
          </p:cNvPr>
          <p:cNvSpPr txBox="1"/>
          <p:nvPr/>
        </p:nvSpPr>
        <p:spPr>
          <a:xfrm>
            <a:off x="5242034" y="5554999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Note : Adjective/Noun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পূর্বে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en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Prefix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যুক্ত হয়ে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Verb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গঠিত হয়।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607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CA8901-D1F6-63FF-0BA2-82279A0CB91F}"/>
              </a:ext>
            </a:extLst>
          </p:cNvPr>
          <p:cNvSpPr txBox="1"/>
          <p:nvPr/>
        </p:nvSpPr>
        <p:spPr>
          <a:xfrm>
            <a:off x="7229806" y="1158608"/>
            <a:ext cx="496219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re + turn = return 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re + call = recall 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re + arrange = rearrange 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re + unite = reunite 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re + union = reunion 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re + write = rewrite 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re + take = retake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11B40E-DC79-B36C-29F8-E821F96E768E}"/>
              </a:ext>
            </a:extLst>
          </p:cNvPr>
          <p:cNvSpPr txBox="1"/>
          <p:nvPr/>
        </p:nvSpPr>
        <p:spPr>
          <a:xfrm>
            <a:off x="2245929" y="1158608"/>
            <a:ext cx="49621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▪ re - prefix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6560855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F3D81A-4AE5-D2B5-E66B-4A3730B97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-304800"/>
            <a:ext cx="7467600" cy="746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318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1148</Words>
  <Application>Microsoft Office PowerPoint</Application>
  <PresentationFormat>Widescreen</PresentationFormat>
  <Paragraphs>220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Amydor</vt:lpstr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Md.Farid Uddin</dc:creator>
  <cp:lastModifiedBy>Md.Farid Uddin</cp:lastModifiedBy>
  <cp:revision>4</cp:revision>
  <dcterms:created xsi:type="dcterms:W3CDTF">2025-06-01T13:28:59Z</dcterms:created>
  <dcterms:modified xsi:type="dcterms:W3CDTF">2025-06-01T14:06:13Z</dcterms:modified>
</cp:coreProperties>
</file>