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77" r:id="rId2"/>
    <p:sldId id="292" r:id="rId3"/>
    <p:sldId id="283" r:id="rId4"/>
    <p:sldId id="293" r:id="rId5"/>
    <p:sldId id="280" r:id="rId6"/>
    <p:sldId id="307" r:id="rId7"/>
    <p:sldId id="256" r:id="rId8"/>
    <p:sldId id="295" r:id="rId9"/>
    <p:sldId id="313" r:id="rId10"/>
    <p:sldId id="314" r:id="rId11"/>
    <p:sldId id="315" r:id="rId12"/>
    <p:sldId id="312" r:id="rId13"/>
    <p:sldId id="316" r:id="rId14"/>
    <p:sldId id="258" r:id="rId15"/>
    <p:sldId id="317" r:id="rId16"/>
    <p:sldId id="318" r:id="rId17"/>
    <p:sldId id="306" r:id="rId18"/>
    <p:sldId id="30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4FF"/>
    <a:srgbClr val="FEE5C5"/>
    <a:srgbClr val="106861"/>
    <a:srgbClr val="F9FBFC"/>
    <a:srgbClr val="36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242" autoAdjust="0"/>
  </p:normalViewPr>
  <p:slideViewPr>
    <p:cSldViewPr snapToGrid="0">
      <p:cViewPr varScale="1">
        <p:scale>
          <a:sx n="142" d="100"/>
          <a:sy n="142" d="100"/>
        </p:scale>
        <p:origin x="105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cssmjxcasnitltplkpsl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cssmjxcasnitltplkpsl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Created from: https://docs.google.com/presentation/d/14ZGOEIuPWmrroZ_VooTee1QxkEl6mrwxkB2pJd8CouU/edit?slide=id.p#slide=id.p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_bhugzzgilpxoaayakszy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_bhugzzgilpxoaayakszy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E3298-5D81-48C4-ABDF-BC9CD3075C6A}"/>
              </a:ext>
            </a:extLst>
          </p:cNvPr>
          <p:cNvSpPr/>
          <p:nvPr userDrawn="1"/>
        </p:nvSpPr>
        <p:spPr>
          <a:xfrm>
            <a:off x="0" y="4905375"/>
            <a:ext cx="9144000" cy="219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নুরুল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জালদিয়া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রাজবাড়ী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E-mail: 26kesloy@gmail.com</a:t>
            </a:r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5ADCF74-73F2-45B6-AC3F-EDC099EA0323}"/>
              </a:ext>
            </a:extLst>
          </p:cNvPr>
          <p:cNvGrpSpPr/>
          <p:nvPr/>
        </p:nvGrpSpPr>
        <p:grpSpPr>
          <a:xfrm>
            <a:off x="9525" y="-350958"/>
            <a:ext cx="9144000" cy="5246809"/>
            <a:chOff x="705888" y="-56644"/>
            <a:chExt cx="17582112" cy="10381180"/>
          </a:xfrm>
        </p:grpSpPr>
        <p:sp>
          <p:nvSpPr>
            <p:cNvPr id="2" name="Freeform 2"/>
            <p:cNvSpPr/>
            <p:nvPr/>
          </p:nvSpPr>
          <p:spPr>
            <a:xfrm>
              <a:off x="15047759" y="3749017"/>
              <a:ext cx="3240241" cy="6504134"/>
            </a:xfrm>
            <a:custGeom>
              <a:avLst/>
              <a:gdLst/>
              <a:ahLst/>
              <a:cxnLst/>
              <a:rect l="l" t="t" r="r" b="b"/>
              <a:pathLst>
                <a:path w="3240241" h="6504134">
                  <a:moveTo>
                    <a:pt x="0" y="0"/>
                  </a:moveTo>
                  <a:lnTo>
                    <a:pt x="3240241" y="0"/>
                  </a:lnTo>
                  <a:lnTo>
                    <a:pt x="3240241" y="6504133"/>
                  </a:lnTo>
                  <a:lnTo>
                    <a:pt x="0" y="65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" name="Group 3"/>
            <p:cNvGrpSpPr/>
            <p:nvPr/>
          </p:nvGrpSpPr>
          <p:grpSpPr>
            <a:xfrm>
              <a:off x="12803803" y="-56644"/>
              <a:ext cx="5484197" cy="10381180"/>
              <a:chOff x="0" y="-19050"/>
              <a:chExt cx="1384190" cy="34912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14481"/>
                <a:ext cx="1384190" cy="3257744"/>
              </a:xfrm>
              <a:custGeom>
                <a:avLst/>
                <a:gdLst/>
                <a:ahLst/>
                <a:cxnLst/>
                <a:rect l="l" t="t" r="r" b="b"/>
                <a:pathLst>
                  <a:path w="1384190" h="3472226">
                    <a:moveTo>
                      <a:pt x="0" y="0"/>
                    </a:moveTo>
                    <a:lnTo>
                      <a:pt x="1384190" y="0"/>
                    </a:lnTo>
                    <a:lnTo>
                      <a:pt x="1384190" y="3472226"/>
                    </a:lnTo>
                    <a:lnTo>
                      <a:pt x="0" y="3472226"/>
                    </a:lnTo>
                    <a:close/>
                  </a:path>
                </a:pathLst>
              </a:custGeom>
              <a:solidFill>
                <a:srgbClr val="106861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1384190" cy="3491277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30"/>
                  </a:lnSpc>
                </a:pPr>
                <a:endParaRPr sz="7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9066702" y="1086284"/>
              <a:ext cx="7234999" cy="7234999"/>
            </a:xfrm>
            <a:custGeom>
              <a:avLst/>
              <a:gdLst/>
              <a:ahLst/>
              <a:cxnLst/>
              <a:rect l="l" t="t" r="r" b="b"/>
              <a:pathLst>
                <a:path w="7234999" h="7234999">
                  <a:moveTo>
                    <a:pt x="0" y="0"/>
                  </a:moveTo>
                  <a:lnTo>
                    <a:pt x="7234999" y="0"/>
                  </a:lnTo>
                  <a:lnTo>
                    <a:pt x="7234999" y="7235000"/>
                  </a:lnTo>
                  <a:lnTo>
                    <a:pt x="0" y="723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05888" y="5588650"/>
              <a:ext cx="8293728" cy="2625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13"/>
                </a:lnSpc>
              </a:pPr>
              <a:r>
                <a:rPr lang="en-US" sz="10400" b="1" spc="-144" dirty="0" err="1">
                  <a:solidFill>
                    <a:srgbClr val="191919"/>
                  </a:solidFill>
                  <a:latin typeface="Nikosh" panose="02000000000000000000" pitchFamily="2" charset="0"/>
                  <a:ea typeface="HK Modular"/>
                  <a:cs typeface="Nikosh" panose="02000000000000000000" pitchFamily="2" charset="0"/>
                  <a:sym typeface="HK Modular"/>
                </a:rPr>
                <a:t>স্বাগত</a:t>
              </a:r>
              <a:endParaRPr lang="en-US" sz="10400" b="1" spc="-144" dirty="0">
                <a:solidFill>
                  <a:srgbClr val="191919"/>
                </a:solidFill>
                <a:latin typeface="Nikosh" panose="02000000000000000000" pitchFamily="2" charset="0"/>
                <a:ea typeface="HK Modular"/>
                <a:cs typeface="Nikosh" panose="02000000000000000000" pitchFamily="2" charset="0"/>
                <a:sym typeface="HK Modular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2BD64C-CAA4-4B01-B07D-07B9382B429E}"/>
                </a:ext>
              </a:extLst>
            </p:cNvPr>
            <p:cNvSpPr/>
            <p:nvPr/>
          </p:nvSpPr>
          <p:spPr>
            <a:xfrm>
              <a:off x="9534748" y="1532603"/>
              <a:ext cx="6336355" cy="6400799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159AEE-0974-4754-8791-F8949541E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22" t="16821" r="9474" b="16573"/>
            <a:stretch/>
          </p:blipFill>
          <p:spPr>
            <a:xfrm>
              <a:off x="3430494" y="3345652"/>
              <a:ext cx="2844514" cy="1656764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31C3D-EF80-4D1D-9186-D0269691926C}"/>
              </a:ext>
            </a:extLst>
          </p:cNvPr>
          <p:cNvCxnSpPr/>
          <p:nvPr/>
        </p:nvCxnSpPr>
        <p:spPr>
          <a:xfrm>
            <a:off x="203816" y="2581133"/>
            <a:ext cx="436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6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8690C-C85A-4642-9622-CAE0F2C6D42A}"/>
              </a:ext>
            </a:extLst>
          </p:cNvPr>
          <p:cNvSpPr txBox="1"/>
          <p:nvPr/>
        </p:nvSpPr>
        <p:spPr>
          <a:xfrm>
            <a:off x="670560" y="2876550"/>
            <a:ext cx="8473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$*%-)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ব্যবহার করা যাবে না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kumimoji="0" lang="bn-IN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altLang="en-US" sz="1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: student$, student*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kumimoji="0" lang="bn-IN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: student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7313F-BF77-4C2C-BAB3-173AFD84DFDB}"/>
              </a:ext>
            </a:extLst>
          </p:cNvPr>
          <p:cNvSpPr txBox="1"/>
          <p:nvPr/>
        </p:nvSpPr>
        <p:spPr>
          <a:xfrm>
            <a:off x="0" y="118416"/>
            <a:ext cx="9144000" cy="400110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a-z,  A-Z,  0-9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_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ছাড়া অন্য কোনো ক্যারেক্টার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$*%-)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ব্যবহার করা যাবে না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4BBE8-F69A-4CF5-A12D-134BB931B530}"/>
              </a:ext>
            </a:extLst>
          </p:cNvPr>
          <p:cNvSpPr txBox="1"/>
          <p:nvPr/>
        </p:nvSpPr>
        <p:spPr>
          <a:xfrm>
            <a:off x="670560" y="1021918"/>
            <a:ext cx="8473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১. a-z,  A-Z,  0-9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_ (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আন্ডারস্কোর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student-name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student_name</a:t>
            </a:r>
            <a:endParaRPr lang="en-US" altLang="en-US" sz="1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F295E0-9C83-4CA0-B2B9-AF82DA14C9D6}"/>
              </a:ext>
            </a:extLst>
          </p:cNvPr>
          <p:cNvSpPr txBox="1"/>
          <p:nvPr/>
        </p:nvSpPr>
        <p:spPr>
          <a:xfrm>
            <a:off x="0" y="118416"/>
            <a:ext cx="9144000" cy="400110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প্রতিক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(!,৥,#,%)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975F7-85CF-4808-AE23-A4405598B0D4}"/>
              </a:ext>
            </a:extLst>
          </p:cNvPr>
          <p:cNvSpPr txBox="1"/>
          <p:nvPr/>
        </p:nvSpPr>
        <p:spPr>
          <a:xfrm>
            <a:off x="670560" y="1265872"/>
            <a:ext cx="8473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ভ্যারিয়েবল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লেখার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প্রতিক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(!,৥,#,%)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My variable%</a:t>
            </a:r>
            <a:b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Myvariable</a:t>
            </a:r>
            <a:endParaRPr lang="en-US" altLang="en-US" sz="1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625A9-1334-44DA-AEE7-AAEF7666030F}"/>
              </a:ext>
            </a:extLst>
          </p:cNvPr>
          <p:cNvSpPr txBox="1"/>
          <p:nvPr/>
        </p:nvSpPr>
        <p:spPr>
          <a:xfrm>
            <a:off x="670560" y="3028881"/>
            <a:ext cx="8473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variable*</a:t>
            </a:r>
            <a:b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Myvariable</a:t>
            </a:r>
            <a:endParaRPr lang="en-US" altLang="en-US" sz="1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7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2F649-FE9E-4B9B-A19E-03920F9A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247042"/>
            <a:ext cx="81629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কোনো কিওয়ার্ড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যেমন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if, while, for, class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ইত্যাদি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ভ্যারিয়েবল হিসেবে ব্যবহার করা যাবে না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altLang="en-US" sz="2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2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: if = 10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if_count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=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CA7CB-2809-407D-AB07-1707FFA3AF45}"/>
              </a:ext>
            </a:extLst>
          </p:cNvPr>
          <p:cNvSpPr txBox="1"/>
          <p:nvPr/>
        </p:nvSpPr>
        <p:spPr>
          <a:xfrm>
            <a:off x="0" y="216173"/>
            <a:ext cx="9144000" cy="400110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কিওয়ার্ড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যেমন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if, while, for, class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ইত্যাদি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ভ্যারিয়েবল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নআ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07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04352-84D1-4C56-A676-7C364EA36A37}"/>
              </a:ext>
            </a:extLst>
          </p:cNvPr>
          <p:cNvSpPr txBox="1"/>
          <p:nvPr/>
        </p:nvSpPr>
        <p:spPr>
          <a:xfrm>
            <a:off x="1774031" y="1266022"/>
            <a:ext cx="73699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ভ্যারিয়েবল নাম স্পষ্ট ও অর্থবোধক হওয়া উচিত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: x = 90 (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অনিশ্চিত কী বোঝায়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student_age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= 90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05A77-D824-4CEE-89D0-11731C5A5125}"/>
              </a:ext>
            </a:extLst>
          </p:cNvPr>
          <p:cNvSpPr txBox="1"/>
          <p:nvPr/>
        </p:nvSpPr>
        <p:spPr>
          <a:xfrm>
            <a:off x="0" y="216173"/>
            <a:ext cx="9144000" cy="461665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ভ্যারিয়েবল নাম স্পষ্ট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7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065966-A8B8-44B8-921B-78C87E091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" t="4814" r="7042"/>
          <a:stretch/>
        </p:blipFill>
        <p:spPr>
          <a:xfrm>
            <a:off x="666750" y="0"/>
            <a:ext cx="8477250" cy="489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C15DE-3850-4EB9-A973-AB1A76A4BFD1}"/>
              </a:ext>
            </a:extLst>
          </p:cNvPr>
          <p:cNvSpPr txBox="1"/>
          <p:nvPr/>
        </p:nvSpPr>
        <p:spPr>
          <a:xfrm>
            <a:off x="600873" y="1123890"/>
            <a:ext cx="538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ভ্যারিয়েবলের</a:t>
            </a:r>
            <a:r>
              <a:rPr lang="en-US" sz="2400" b="1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সঠিক</a:t>
            </a:r>
            <a:r>
              <a:rPr lang="en-US" sz="2400" b="1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নামকরণ</a:t>
            </a:r>
            <a:r>
              <a:rPr lang="en-US" sz="2400" b="1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লেখ</a:t>
            </a:r>
            <a:r>
              <a:rPr lang="en-US" sz="2400" b="1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8101B-AAE4-46AA-98F5-E83347EEF51F}"/>
              </a:ext>
            </a:extLst>
          </p:cNvPr>
          <p:cNvSpPr txBox="1"/>
          <p:nvPr/>
        </p:nvSpPr>
        <p:spPr>
          <a:xfrm>
            <a:off x="95250" y="93345"/>
            <a:ext cx="509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u="sng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দলীয়</a:t>
            </a:r>
            <a:r>
              <a:rPr lang="en-US" sz="3600" b="1" u="sng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3600" b="1" u="sng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কাজ</a:t>
            </a:r>
            <a:endParaRPr lang="en-US" sz="3600" b="1" u="sng" dirty="0">
              <a:solidFill>
                <a:srgbClr val="231F20"/>
              </a:solidFill>
              <a:latin typeface="Nikosh" panose="02000000000000000000" pitchFamily="2" charset="0"/>
              <a:ea typeface="Open Sauce"/>
              <a:cs typeface="Nikosh" panose="02000000000000000000" pitchFamily="2" charset="0"/>
              <a:sym typeface="Open Sauc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0FF6E-65DB-4DD5-AB5C-1BAC53CAD4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35" b="1710"/>
          <a:stretch/>
        </p:blipFill>
        <p:spPr>
          <a:xfrm>
            <a:off x="600873" y="1562100"/>
            <a:ext cx="5466552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50CF96-DEA1-4E85-84B6-3F496E9D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323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সমান চিহ্ন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(=)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ব্যবহার করে আমরা ভ্যারিয়েবলে ভ্যালু অ্যাসাইন করি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ভ্যারিয়েবলে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রাখি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30A21-5840-4170-811B-956C6D095C64}"/>
              </a:ext>
            </a:extLst>
          </p:cNvPr>
          <p:cNvSpPr txBox="1"/>
          <p:nvPr/>
        </p:nvSpPr>
        <p:spPr>
          <a:xfrm>
            <a:off x="790575" y="1529415"/>
            <a:ext cx="835342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latin typeface="Nikosh" panose="02000000000000000000" pitchFamily="2" charset="0"/>
                <a:cs typeface="Nikosh" panose="02000000000000000000" pitchFamily="2" charset="0"/>
              </a:rPr>
              <a:t>python</a:t>
            </a:r>
            <a:endParaRPr lang="en-US" sz="1600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	name = "Nusrat"</a:t>
            </a:r>
          </a:p>
          <a:p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	age = 9</a:t>
            </a:r>
          </a:p>
          <a:p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favorite_color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= "green“</a:t>
            </a:r>
          </a:p>
          <a:p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	১। name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ভ্যারিয়েবল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"Nusrat"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স্ট্রিং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	২। age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ভ্যারিয়েবলে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9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মানটি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1800" dirty="0">
                <a:latin typeface="Nikosh" panose="02000000000000000000" pitchFamily="2" charset="0"/>
                <a:cs typeface="Nikosh" panose="02000000000000000000" pitchFamily="2" charset="0"/>
              </a:rPr>
              <a:t>পূর্ণসংখ্যা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	৩।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favorite_color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"green"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1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31AA9-097E-474B-BEF0-8314BF1257D9}"/>
              </a:ext>
            </a:extLst>
          </p:cNvPr>
          <p:cNvSpPr txBox="1"/>
          <p:nvPr/>
        </p:nvSpPr>
        <p:spPr>
          <a:xfrm>
            <a:off x="0" y="115490"/>
            <a:ext cx="9144000" cy="461665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ভ্যারিয়েবলে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ডেটা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সংরক্ষণ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বা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ভ্যালু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অ্যাসাইন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করতে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পারবে</a:t>
            </a:r>
            <a:r>
              <a:rPr lang="en-US" sz="2400" dirty="0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381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6109151-F716-41CB-8C49-F6C2D290022B}"/>
              </a:ext>
            </a:extLst>
          </p:cNvPr>
          <p:cNvGrpSpPr/>
          <p:nvPr/>
        </p:nvGrpSpPr>
        <p:grpSpPr>
          <a:xfrm>
            <a:off x="1085316" y="152400"/>
            <a:ext cx="7221939" cy="1944375"/>
            <a:chOff x="1085316" y="152400"/>
            <a:chExt cx="7221939" cy="1944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AACCD0-03C3-4DB1-BBA1-1E2B0C795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567" t="29866" r="25733" b="26205"/>
            <a:stretch/>
          </p:blipFill>
          <p:spPr>
            <a:xfrm>
              <a:off x="2551974" y="152400"/>
              <a:ext cx="4040052" cy="11582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06A566-E9B4-4BE0-A4CD-B18C9565897E}"/>
                </a:ext>
              </a:extLst>
            </p:cNvPr>
            <p:cNvGrpSpPr/>
            <p:nvPr/>
          </p:nvGrpSpPr>
          <p:grpSpPr>
            <a:xfrm>
              <a:off x="1085316" y="1329796"/>
              <a:ext cx="2299178" cy="739306"/>
              <a:chOff x="1085316" y="1473946"/>
              <a:chExt cx="2299178" cy="73930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DDC7A-6043-4C1E-AE07-72E948B81372}"/>
                  </a:ext>
                </a:extLst>
              </p:cNvPr>
              <p:cNvSpPr txBox="1"/>
              <p:nvPr/>
            </p:nvSpPr>
            <p:spPr>
              <a:xfrm>
                <a:off x="1085316" y="1690032"/>
                <a:ext cx="1615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Bell MT" panose="02020503060305020303" pitchFamily="18" charset="0"/>
                  </a:rPr>
                  <a:t>Variable  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B5C6D75-4D68-45DD-8D18-9A68266E8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4138" y="1473946"/>
                <a:ext cx="780356" cy="621846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3116F8-C0ED-44FB-A0A3-ED4E8C31749E}"/>
                </a:ext>
              </a:extLst>
            </p:cNvPr>
            <p:cNvGrpSpPr/>
            <p:nvPr/>
          </p:nvGrpSpPr>
          <p:grpSpPr>
            <a:xfrm>
              <a:off x="6195857" y="1329796"/>
              <a:ext cx="2111398" cy="766979"/>
              <a:chOff x="6195857" y="1329796"/>
              <a:chExt cx="2111398" cy="76697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34CB0-48FC-431F-9E80-91F1F729B14F}"/>
                  </a:ext>
                </a:extLst>
              </p:cNvPr>
              <p:cNvSpPr txBox="1"/>
              <p:nvPr/>
            </p:nvSpPr>
            <p:spPr>
              <a:xfrm>
                <a:off x="6691815" y="1573555"/>
                <a:ext cx="1615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Bell MT" panose="02020503060305020303" pitchFamily="18" charset="0"/>
                  </a:rPr>
                  <a:t>Value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3E56EEA-2EC4-4551-977C-8E6EADDBA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195857" y="1329796"/>
                <a:ext cx="792337" cy="621846"/>
              </a:xfrm>
              <a:prstGeom prst="rect">
                <a:avLst/>
              </a:prstGeom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EF8AC57-8A6B-46B5-B7DD-5044FE5E1AAE}"/>
              </a:ext>
            </a:extLst>
          </p:cNvPr>
          <p:cNvSpPr txBox="1"/>
          <p:nvPr/>
        </p:nvSpPr>
        <p:spPr>
          <a:xfrm>
            <a:off x="391979" y="2956616"/>
            <a:ext cx="41814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age = 9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print(age)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37516-7CD7-4C4A-9199-5B8B248F34A5}"/>
              </a:ext>
            </a:extLst>
          </p:cNvPr>
          <p:cNvSpPr txBox="1"/>
          <p:nvPr/>
        </p:nvSpPr>
        <p:spPr>
          <a:xfrm>
            <a:off x="4505322" y="2956618"/>
            <a:ext cx="4638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name = Nusrat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	print(name)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E46B4-6845-4772-951A-BF692FC26564}"/>
              </a:ext>
            </a:extLst>
          </p:cNvPr>
          <p:cNvCxnSpPr/>
          <p:nvPr/>
        </p:nvCxnSpPr>
        <p:spPr>
          <a:xfrm>
            <a:off x="4295775" y="2825202"/>
            <a:ext cx="0" cy="164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8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5ADCF74-73F2-45B6-AC3F-EDC099EA0323}"/>
              </a:ext>
            </a:extLst>
          </p:cNvPr>
          <p:cNvGrpSpPr/>
          <p:nvPr/>
        </p:nvGrpSpPr>
        <p:grpSpPr>
          <a:xfrm>
            <a:off x="352944" y="0"/>
            <a:ext cx="8791056" cy="5162268"/>
            <a:chOff x="705888" y="0"/>
            <a:chExt cx="17582112" cy="10324536"/>
          </a:xfrm>
        </p:grpSpPr>
        <p:sp>
          <p:nvSpPr>
            <p:cNvPr id="2" name="Freeform 2"/>
            <p:cNvSpPr/>
            <p:nvPr/>
          </p:nvSpPr>
          <p:spPr>
            <a:xfrm>
              <a:off x="15047759" y="3749017"/>
              <a:ext cx="3240241" cy="6504134"/>
            </a:xfrm>
            <a:custGeom>
              <a:avLst/>
              <a:gdLst/>
              <a:ahLst/>
              <a:cxnLst/>
              <a:rect l="l" t="t" r="r" b="b"/>
              <a:pathLst>
                <a:path w="3240241" h="6504134">
                  <a:moveTo>
                    <a:pt x="0" y="0"/>
                  </a:moveTo>
                  <a:lnTo>
                    <a:pt x="3240241" y="0"/>
                  </a:lnTo>
                  <a:lnTo>
                    <a:pt x="3240241" y="6504133"/>
                  </a:lnTo>
                  <a:lnTo>
                    <a:pt x="0" y="65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" name="Group 3"/>
            <p:cNvGrpSpPr/>
            <p:nvPr/>
          </p:nvGrpSpPr>
          <p:grpSpPr>
            <a:xfrm>
              <a:off x="12803803" y="0"/>
              <a:ext cx="5484197" cy="10324536"/>
              <a:chOff x="0" y="0"/>
              <a:chExt cx="1384190" cy="3472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84190" cy="3472226"/>
              </a:xfrm>
              <a:custGeom>
                <a:avLst/>
                <a:gdLst/>
                <a:ahLst/>
                <a:cxnLst/>
                <a:rect l="l" t="t" r="r" b="b"/>
                <a:pathLst>
                  <a:path w="1384190" h="3472226">
                    <a:moveTo>
                      <a:pt x="0" y="0"/>
                    </a:moveTo>
                    <a:lnTo>
                      <a:pt x="1384190" y="0"/>
                    </a:lnTo>
                    <a:lnTo>
                      <a:pt x="1384190" y="3472226"/>
                    </a:lnTo>
                    <a:lnTo>
                      <a:pt x="0" y="3472226"/>
                    </a:lnTo>
                    <a:close/>
                  </a:path>
                </a:pathLst>
              </a:custGeom>
              <a:solidFill>
                <a:srgbClr val="106861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1384190" cy="3491277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30"/>
                  </a:lnSpc>
                </a:pPr>
                <a:endParaRPr sz="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9066702" y="1086284"/>
              <a:ext cx="7234999" cy="7234999"/>
            </a:xfrm>
            <a:custGeom>
              <a:avLst/>
              <a:gdLst/>
              <a:ahLst/>
              <a:cxnLst/>
              <a:rect l="l" t="t" r="r" b="b"/>
              <a:pathLst>
                <a:path w="7234999" h="7234999">
                  <a:moveTo>
                    <a:pt x="0" y="0"/>
                  </a:moveTo>
                  <a:lnTo>
                    <a:pt x="7234999" y="0"/>
                  </a:lnTo>
                  <a:lnTo>
                    <a:pt x="7234999" y="7235000"/>
                  </a:lnTo>
                  <a:lnTo>
                    <a:pt x="0" y="723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05888" y="5283850"/>
              <a:ext cx="8293728" cy="2743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13"/>
                </a:lnSpc>
              </a:pPr>
              <a:r>
                <a:rPr lang="en-US" sz="10400" b="1" spc="-144" dirty="0" err="1">
                  <a:solidFill>
                    <a:srgbClr val="191919"/>
                  </a:solidFill>
                  <a:latin typeface="Nikosh" panose="02000000000000000000" pitchFamily="2" charset="0"/>
                  <a:ea typeface="HK Modular"/>
                  <a:cs typeface="Nikosh" panose="02000000000000000000" pitchFamily="2" charset="0"/>
                  <a:sym typeface="HK Modular"/>
                </a:rPr>
                <a:t>ধন্যবাদ</a:t>
              </a:r>
              <a:endParaRPr lang="en-US" sz="10400" b="1" spc="-144" dirty="0">
                <a:solidFill>
                  <a:srgbClr val="191919"/>
                </a:solidFill>
                <a:latin typeface="Nikosh" panose="02000000000000000000" pitchFamily="2" charset="0"/>
                <a:ea typeface="HK Modular"/>
                <a:cs typeface="Nikosh" panose="02000000000000000000" pitchFamily="2" charset="0"/>
                <a:sym typeface="HK Modular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2BD64C-CAA4-4B01-B07D-07B9382B429E}"/>
                </a:ext>
              </a:extLst>
            </p:cNvPr>
            <p:cNvSpPr/>
            <p:nvPr/>
          </p:nvSpPr>
          <p:spPr>
            <a:xfrm>
              <a:off x="9534748" y="1532604"/>
              <a:ext cx="6336356" cy="64008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159AEE-0974-4754-8791-F8949541E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22" t="16821" r="9474" b="16573"/>
            <a:stretch/>
          </p:blipFill>
          <p:spPr>
            <a:xfrm>
              <a:off x="3430494" y="3345652"/>
              <a:ext cx="2844514" cy="1656764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31C3D-EF80-4D1D-9186-D0269691926C}"/>
              </a:ext>
            </a:extLst>
          </p:cNvPr>
          <p:cNvCxnSpPr/>
          <p:nvPr/>
        </p:nvCxnSpPr>
        <p:spPr>
          <a:xfrm>
            <a:off x="203816" y="2581133"/>
            <a:ext cx="4368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6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9D200-4A0A-4272-A8C2-16DEB7E6C0AF}"/>
              </a:ext>
            </a:extLst>
          </p:cNvPr>
          <p:cNvGrpSpPr/>
          <p:nvPr/>
        </p:nvGrpSpPr>
        <p:grpSpPr>
          <a:xfrm>
            <a:off x="0" y="58403"/>
            <a:ext cx="9144000" cy="4858154"/>
            <a:chOff x="0" y="58403"/>
            <a:chExt cx="9144000" cy="48581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C2E3FD-34A5-46D7-B183-685925264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778"/>
            <a:stretch/>
          </p:blipFill>
          <p:spPr>
            <a:xfrm>
              <a:off x="0" y="58403"/>
              <a:ext cx="9144000" cy="4434840"/>
            </a:xfrm>
            <a:prstGeom prst="rect">
              <a:avLst/>
            </a:prstGeom>
          </p:spPr>
        </p:pic>
        <p:pic>
          <p:nvPicPr>
            <p:cNvPr id="1026" name="Picture 2" descr="শিক্ষক বাতায়ন">
              <a:extLst>
                <a:ext uri="{FF2B5EF4-FFF2-40B4-BE49-F238E27FC236}">
                  <a16:creationId xmlns:a16="http://schemas.microsoft.com/office/drawing/2014/main" id="{84BD29FA-B816-4387-9EF2-A429E7D17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2" t="9230" r="2346" b="13333"/>
            <a:stretch/>
          </p:blipFill>
          <p:spPr bwMode="auto">
            <a:xfrm>
              <a:off x="2967991" y="3024244"/>
              <a:ext cx="1257300" cy="8148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72BEFE-F718-4F77-A22B-DAF48A60A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8711" y="3101010"/>
              <a:ext cx="1451610" cy="8294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30C7C0-23EB-41D2-84CF-C9CB64974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8028" y="4078499"/>
              <a:ext cx="1257300" cy="8294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0A9289-75D9-4DE1-AF7E-577A72D9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637" y="4087065"/>
              <a:ext cx="1451610" cy="8294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8434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DBB4F-E609-4822-B0F2-2B28A4626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" t="1559" r="4730"/>
          <a:stretch/>
        </p:blipFill>
        <p:spPr>
          <a:xfrm>
            <a:off x="0" y="0"/>
            <a:ext cx="9144000" cy="48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2398279"/>
            <a:ext cx="4740442" cy="2260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E28D3-ACE1-4BAE-B0EF-1CB048C8EEC5}"/>
              </a:ext>
            </a:extLst>
          </p:cNvPr>
          <p:cNvSpPr txBox="1"/>
          <p:nvPr/>
        </p:nvSpPr>
        <p:spPr>
          <a:xfrm>
            <a:off x="0" y="1909212"/>
            <a:ext cx="4851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: ৯ম ও ১০ম</a:t>
            </a: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: ৬ষ্ঠ</a:t>
            </a:r>
          </a:p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400">
                <a:latin typeface="Nikosh" panose="02000000000000000000" pitchFamily="2" charset="0"/>
                <a:cs typeface="Nikosh" panose="02000000000000000000" pitchFamily="2" charset="0"/>
              </a:rPr>
              <a:t>: ১১/০৬/২০২৫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935F3-5B74-4853-9DD8-7AC98857CB49}"/>
              </a:ext>
            </a:extLst>
          </p:cNvPr>
          <p:cNvSpPr/>
          <p:nvPr/>
        </p:nvSpPr>
        <p:spPr>
          <a:xfrm>
            <a:off x="4571999" y="-5127"/>
            <a:ext cx="4572001" cy="4939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078A13-10ED-4046-ABD0-B8588220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88" y="375464"/>
            <a:ext cx="3306506" cy="4177896"/>
          </a:xfrm>
          <a:prstGeom prst="rect">
            <a:avLst/>
          </a:prstGeom>
          <a:ln>
            <a:solidFill>
              <a:srgbClr val="F9FBFC"/>
            </a:solidFill>
          </a:ln>
        </p:spPr>
      </p:pic>
    </p:spTree>
    <p:extLst>
      <p:ext uri="{BB962C8B-B14F-4D97-AF65-F5344CB8AC3E}">
        <p14:creationId xmlns:p14="http://schemas.microsoft.com/office/powerpoint/2010/main" val="422485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4AEB9-DC78-496B-83A0-DFAEF1390AE6}"/>
              </a:ext>
            </a:extLst>
          </p:cNvPr>
          <p:cNvGrpSpPr/>
          <p:nvPr/>
        </p:nvGrpSpPr>
        <p:grpSpPr>
          <a:xfrm>
            <a:off x="0" y="0"/>
            <a:ext cx="9141292" cy="5143500"/>
            <a:chOff x="0" y="0"/>
            <a:chExt cx="9141292" cy="51435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76AD9B-9798-474D-BAA5-860BCB016F92}"/>
                </a:ext>
              </a:extLst>
            </p:cNvPr>
            <p:cNvGrpSpPr/>
            <p:nvPr/>
          </p:nvGrpSpPr>
          <p:grpSpPr>
            <a:xfrm>
              <a:off x="0" y="0"/>
              <a:ext cx="9141292" cy="5143500"/>
              <a:chOff x="0" y="0"/>
              <a:chExt cx="9141292" cy="51435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E96A886-6147-4FE7-B466-889EA5D6F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9141292" cy="5143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5D5161-DDDF-4E1D-A077-0B136D051892}"/>
                  </a:ext>
                </a:extLst>
              </p:cNvPr>
              <p:cNvSpPr/>
              <p:nvPr/>
            </p:nvSpPr>
            <p:spPr>
              <a:xfrm>
                <a:off x="3622964" y="1455821"/>
                <a:ext cx="4246417" cy="21082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600" b="1" cap="none" spc="50" dirty="0" err="1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পাইথন</a:t>
                </a:r>
                <a:r>
                  <a:rPr lang="en-US" sz="6600" b="1" cap="none" spc="50" dirty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ctr"/>
                <a:endParaRPr lang="en-US" sz="1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sz="3200" b="1" cap="none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প্রোগ্রামিংয়ের</a:t>
                </a:r>
                <a:r>
                  <a:rPr lang="en-US" sz="32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200" b="1" cap="none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মাধ্যমে</a:t>
                </a:r>
                <a:r>
                  <a:rPr lang="en-US" sz="32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cap="none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সমস্যার</a:t>
                </a:r>
                <a:r>
                  <a:rPr lang="en-US" sz="32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cap="none" spc="50" dirty="0" err="1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</a:t>
                </a:r>
                <a:r>
                  <a:rPr lang="en-US" sz="32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5B0303-816F-4CD8-9B2B-6E3629D85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454" y="4290147"/>
              <a:ext cx="1420491" cy="841321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680498-9932-4B7B-865E-D96B5822BDDF}"/>
                </a:ext>
              </a:extLst>
            </p:cNvPr>
            <p:cNvGrpSpPr/>
            <p:nvPr/>
          </p:nvGrpSpPr>
          <p:grpSpPr>
            <a:xfrm>
              <a:off x="216565" y="1455821"/>
              <a:ext cx="2237879" cy="2334126"/>
              <a:chOff x="216565" y="1455821"/>
              <a:chExt cx="2237879" cy="233412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2839ED-1558-45B5-95C9-57D216BCE0B4}"/>
                  </a:ext>
                </a:extLst>
              </p:cNvPr>
              <p:cNvSpPr/>
              <p:nvPr/>
            </p:nvSpPr>
            <p:spPr>
              <a:xfrm>
                <a:off x="409074" y="1582144"/>
                <a:ext cx="2045370" cy="20324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74B536-2A9E-4404-ADDF-3A1B1FEFE805}"/>
                  </a:ext>
                </a:extLst>
              </p:cNvPr>
              <p:cNvSpPr/>
              <p:nvPr/>
            </p:nvSpPr>
            <p:spPr>
              <a:xfrm>
                <a:off x="216565" y="1455821"/>
                <a:ext cx="372979" cy="23341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2E7E29-F19B-4AB7-BB73-51CAF6DB6954}"/>
                </a:ext>
              </a:extLst>
            </p:cNvPr>
            <p:cNvSpPr/>
            <p:nvPr/>
          </p:nvSpPr>
          <p:spPr>
            <a:xfrm>
              <a:off x="2189749" y="1786682"/>
              <a:ext cx="264695" cy="159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82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78887D-1E73-4A58-88E1-C1F4B99AD853}"/>
              </a:ext>
            </a:extLst>
          </p:cNvPr>
          <p:cNvGrpSpPr/>
          <p:nvPr/>
        </p:nvGrpSpPr>
        <p:grpSpPr>
          <a:xfrm>
            <a:off x="-19050" y="-28575"/>
            <a:ext cx="9209150" cy="5010931"/>
            <a:chOff x="-19050" y="0"/>
            <a:chExt cx="9209150" cy="501093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AD28F33-74EC-47A9-A7A2-D6AB68453282}"/>
                </a:ext>
              </a:extLst>
            </p:cNvPr>
            <p:cNvGrpSpPr/>
            <p:nvPr/>
          </p:nvGrpSpPr>
          <p:grpSpPr>
            <a:xfrm>
              <a:off x="226924" y="1604206"/>
              <a:ext cx="3032116" cy="847559"/>
              <a:chOff x="73066" y="1089348"/>
              <a:chExt cx="3032116" cy="847559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73066" y="1089348"/>
                <a:ext cx="3032116" cy="4866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85"/>
                  </a:lnSpc>
                  <a:spcBef>
                    <a:spcPct val="0"/>
                  </a:spcBef>
                </a:pPr>
                <a:r>
                  <a:rPr lang="en-US" sz="4000" b="1" u="sng" spc="-47" dirty="0" err="1">
                    <a:solidFill>
                      <a:srgbClr val="191919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শিখনফল</a:t>
                </a:r>
                <a:endParaRPr lang="en-US" sz="4000" b="1" u="sng" spc="-47" dirty="0">
                  <a:solidFill>
                    <a:srgbClr val="191919"/>
                  </a:solidFill>
                  <a:latin typeface="Nikosh" panose="02000000000000000000" pitchFamily="2" charset="0"/>
                  <a:ea typeface="Open Sauce Bold"/>
                  <a:cs typeface="Nikosh" panose="02000000000000000000" pitchFamily="2" charset="0"/>
                  <a:sym typeface="Open Sauce Bold"/>
                </a:endParaRP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73066" y="1684915"/>
                <a:ext cx="3032116" cy="251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11"/>
                  </a:lnSpc>
                </a:pPr>
                <a:r>
                  <a:rPr lang="en-US" sz="2800" dirty="0" err="1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এই</a:t>
                </a:r>
                <a:r>
                  <a:rPr lang="en-US" sz="2800" dirty="0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2800" dirty="0" err="1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পাঠ</a:t>
                </a:r>
                <a:r>
                  <a:rPr lang="en-US" sz="2800" dirty="0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2800" dirty="0" err="1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শেষে</a:t>
                </a:r>
                <a:r>
                  <a:rPr lang="en-US" sz="2800" dirty="0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2800" dirty="0" err="1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শিক্ষার্থীরা</a:t>
                </a:r>
                <a:r>
                  <a:rPr lang="en-US" sz="2800" dirty="0">
                    <a:solidFill>
                      <a:srgbClr val="343432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-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2C1FD4-D8D3-44D1-89B9-9D45265C661B}"/>
                </a:ext>
              </a:extLst>
            </p:cNvPr>
            <p:cNvGrpSpPr/>
            <p:nvPr/>
          </p:nvGrpSpPr>
          <p:grpSpPr>
            <a:xfrm>
              <a:off x="1863297" y="3513522"/>
              <a:ext cx="1077608" cy="1217093"/>
              <a:chOff x="3726594" y="7027042"/>
              <a:chExt cx="2155216" cy="2434185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3726594" y="7027042"/>
                <a:ext cx="367634" cy="388844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78"/>
                  </a:lnSpc>
                  <a:spcBef>
                    <a:spcPct val="0"/>
                  </a:spcBef>
                </a:pPr>
                <a:endParaRPr sz="70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920282" y="8444229"/>
                <a:ext cx="961528" cy="1016998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78"/>
                  </a:lnSpc>
                  <a:spcBef>
                    <a:spcPct val="0"/>
                  </a:spcBef>
                </a:pPr>
                <a:endParaRPr sz="70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ACA61A1-3DC2-4E8B-B042-8D5F99848136}"/>
                </a:ext>
              </a:extLst>
            </p:cNvPr>
            <p:cNvGrpSpPr/>
            <p:nvPr/>
          </p:nvGrpSpPr>
          <p:grpSpPr>
            <a:xfrm>
              <a:off x="3597118" y="1151018"/>
              <a:ext cx="4607462" cy="3859913"/>
              <a:chOff x="4153765" y="630318"/>
              <a:chExt cx="4607462" cy="3859913"/>
            </a:xfrm>
          </p:grpSpPr>
          <p:grpSp>
            <p:nvGrpSpPr>
              <p:cNvPr id="26" name="Group 26"/>
              <p:cNvGrpSpPr/>
              <p:nvPr/>
            </p:nvGrpSpPr>
            <p:grpSpPr>
              <a:xfrm>
                <a:off x="4153766" y="2187174"/>
                <a:ext cx="614014" cy="613257"/>
                <a:chOff x="0" y="0"/>
                <a:chExt cx="323431" cy="323032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323431" cy="323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31" h="323032">
                      <a:moveTo>
                        <a:pt x="0" y="0"/>
                      </a:moveTo>
                      <a:lnTo>
                        <a:pt x="323431" y="0"/>
                      </a:lnTo>
                      <a:lnTo>
                        <a:pt x="323431" y="323032"/>
                      </a:lnTo>
                      <a:lnTo>
                        <a:pt x="0" y="323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-114300"/>
                  <a:ext cx="323431" cy="437332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4038"/>
                    </a:lnSpc>
                  </a:pPr>
                  <a:endParaRPr sz="70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969F6F1-813A-4730-A06A-2FF56E0FAEEF}"/>
                  </a:ext>
                </a:extLst>
              </p:cNvPr>
              <p:cNvGrpSpPr/>
              <p:nvPr/>
            </p:nvGrpSpPr>
            <p:grpSpPr>
              <a:xfrm>
                <a:off x="4153765" y="1878761"/>
                <a:ext cx="4182153" cy="1150759"/>
                <a:chOff x="4183029" y="1878405"/>
                <a:chExt cx="2945182" cy="1150759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4398158" y="1878405"/>
                  <a:ext cx="2730053" cy="1150759"/>
                  <a:chOff x="-28980" y="-38100"/>
                  <a:chExt cx="1263608" cy="532630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>
                    <a:off x="-28980" y="11756"/>
                    <a:ext cx="1234628" cy="482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4628" h="482774">
                        <a:moveTo>
                          <a:pt x="46438" y="0"/>
                        </a:moveTo>
                        <a:lnTo>
                          <a:pt x="1188190" y="0"/>
                        </a:lnTo>
                        <a:cubicBezTo>
                          <a:pt x="1213837" y="0"/>
                          <a:pt x="1234628" y="20791"/>
                          <a:pt x="1234628" y="46438"/>
                        </a:cubicBezTo>
                        <a:lnTo>
                          <a:pt x="1234628" y="436336"/>
                        </a:lnTo>
                        <a:cubicBezTo>
                          <a:pt x="1234628" y="461983"/>
                          <a:pt x="1213837" y="482774"/>
                          <a:pt x="1188190" y="482774"/>
                        </a:cubicBezTo>
                        <a:lnTo>
                          <a:pt x="46438" y="482774"/>
                        </a:lnTo>
                        <a:cubicBezTo>
                          <a:pt x="20791" y="482774"/>
                          <a:pt x="0" y="461983"/>
                          <a:pt x="0" y="436336"/>
                        </a:cubicBezTo>
                        <a:lnTo>
                          <a:pt x="0" y="46438"/>
                        </a:lnTo>
                        <a:cubicBezTo>
                          <a:pt x="0" y="20791"/>
                          <a:pt x="20791" y="0"/>
                          <a:pt x="464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4775" cap="rnd">
                    <a:solidFill>
                      <a:srgbClr val="106861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 dirty="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0" y="-38100"/>
                    <a:ext cx="1234628" cy="520874"/>
                  </a:xfrm>
                  <a:prstGeom prst="rect">
                    <a:avLst/>
                  </a:prstGeom>
                </p:spPr>
                <p:txBody>
                  <a:bodyPr lIns="25400" tIns="25400" rIns="25400" bIns="25400" rtlCol="0" anchor="ctr"/>
                  <a:lstStyle/>
                  <a:p>
                    <a:pPr algn="ctr">
                      <a:lnSpc>
                        <a:spcPts val="1378"/>
                      </a:lnSpc>
                      <a:spcBef>
                        <a:spcPct val="0"/>
                      </a:spcBef>
                    </a:pPr>
                    <a:endParaRPr sz="70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</p:grp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6D8DE015-1EB5-4B43-A9E3-B5961EB34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183029" y="2226968"/>
                  <a:ext cx="432405" cy="644373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29"/>
              <p:cNvSpPr txBox="1"/>
              <p:nvPr/>
            </p:nvSpPr>
            <p:spPr>
              <a:xfrm>
                <a:off x="4871720" y="2390064"/>
                <a:ext cx="3312859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প্রোগ্রিামে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চলক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বা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ভ্যারিয়েবলের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ব্যবহার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সম্পর্কে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ধারণা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লাভ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করতে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পারবে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;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0A6CD1A-5281-4411-A45E-7452DD1CDC58}"/>
                  </a:ext>
                </a:extLst>
              </p:cNvPr>
              <p:cNvGrpSpPr/>
              <p:nvPr/>
            </p:nvGrpSpPr>
            <p:grpSpPr>
              <a:xfrm>
                <a:off x="4153766" y="630318"/>
                <a:ext cx="3589672" cy="1125359"/>
                <a:chOff x="4153766" y="630318"/>
                <a:chExt cx="3589672" cy="1125359"/>
              </a:xfrm>
            </p:grpSpPr>
            <p:grpSp>
              <p:nvGrpSpPr>
                <p:cNvPr id="14" name="Group 14"/>
                <p:cNvGrpSpPr/>
                <p:nvPr/>
              </p:nvGrpSpPr>
              <p:grpSpPr>
                <a:xfrm>
                  <a:off x="4460773" y="630318"/>
                  <a:ext cx="3282665" cy="1125359"/>
                  <a:chOff x="0" y="-38100"/>
                  <a:chExt cx="1519387" cy="520874"/>
                </a:xfrm>
              </p:grpSpPr>
              <p:sp>
                <p:nvSpPr>
                  <p:cNvPr id="15" name="Freeform 15"/>
                  <p:cNvSpPr/>
                  <p:nvPr/>
                </p:nvSpPr>
                <p:spPr>
                  <a:xfrm>
                    <a:off x="0" y="0"/>
                    <a:ext cx="1519387" cy="482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4628" h="482774">
                        <a:moveTo>
                          <a:pt x="46438" y="0"/>
                        </a:moveTo>
                        <a:lnTo>
                          <a:pt x="1188190" y="0"/>
                        </a:lnTo>
                        <a:cubicBezTo>
                          <a:pt x="1213837" y="0"/>
                          <a:pt x="1234628" y="20791"/>
                          <a:pt x="1234628" y="46438"/>
                        </a:cubicBezTo>
                        <a:lnTo>
                          <a:pt x="1234628" y="436336"/>
                        </a:lnTo>
                        <a:cubicBezTo>
                          <a:pt x="1234628" y="461983"/>
                          <a:pt x="1213837" y="482774"/>
                          <a:pt x="1188190" y="482774"/>
                        </a:cubicBezTo>
                        <a:lnTo>
                          <a:pt x="46438" y="482774"/>
                        </a:lnTo>
                        <a:cubicBezTo>
                          <a:pt x="20791" y="482774"/>
                          <a:pt x="0" y="461983"/>
                          <a:pt x="0" y="436336"/>
                        </a:cubicBezTo>
                        <a:lnTo>
                          <a:pt x="0" y="46438"/>
                        </a:lnTo>
                        <a:cubicBezTo>
                          <a:pt x="0" y="20791"/>
                          <a:pt x="20791" y="0"/>
                          <a:pt x="464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4775" cap="rnd">
                    <a:solidFill>
                      <a:srgbClr val="106861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 dirty="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0" y="-38100"/>
                    <a:ext cx="1234628" cy="520874"/>
                  </a:xfrm>
                  <a:prstGeom prst="rect">
                    <a:avLst/>
                  </a:prstGeom>
                </p:spPr>
                <p:txBody>
                  <a:bodyPr lIns="25400" tIns="25400" rIns="25400" bIns="25400" rtlCol="0" anchor="ctr"/>
                  <a:lstStyle/>
                  <a:p>
                    <a:pPr algn="ctr">
                      <a:lnSpc>
                        <a:spcPts val="1378"/>
                      </a:lnSpc>
                      <a:spcBef>
                        <a:spcPct val="0"/>
                      </a:spcBef>
                    </a:pPr>
                    <a:endParaRPr sz="70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</p:grpSp>
            <p:grpSp>
              <p:nvGrpSpPr>
                <p:cNvPr id="17" name="Group 17"/>
                <p:cNvGrpSpPr/>
                <p:nvPr/>
              </p:nvGrpSpPr>
              <p:grpSpPr>
                <a:xfrm>
                  <a:off x="4153766" y="939087"/>
                  <a:ext cx="614014" cy="613257"/>
                  <a:chOff x="0" y="0"/>
                  <a:chExt cx="323431" cy="323032"/>
                </a:xfrm>
              </p:grpSpPr>
              <p:sp>
                <p:nvSpPr>
                  <p:cNvPr id="18" name="Freeform 18"/>
                  <p:cNvSpPr/>
                  <p:nvPr/>
                </p:nvSpPr>
                <p:spPr>
                  <a:xfrm>
                    <a:off x="0" y="0"/>
                    <a:ext cx="323431" cy="323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431" h="323032">
                        <a:moveTo>
                          <a:pt x="0" y="0"/>
                        </a:moveTo>
                        <a:lnTo>
                          <a:pt x="323431" y="0"/>
                        </a:lnTo>
                        <a:lnTo>
                          <a:pt x="323431" y="323032"/>
                        </a:lnTo>
                        <a:lnTo>
                          <a:pt x="0" y="3230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0" y="-114300"/>
                    <a:ext cx="323431" cy="437332"/>
                  </a:xfrm>
                  <a:prstGeom prst="rect">
                    <a:avLst/>
                  </a:prstGeom>
                </p:spPr>
                <p:txBody>
                  <a:bodyPr lIns="25400" tIns="25400" rIns="25400" bIns="25400" rtlCol="0" anchor="ctr"/>
                  <a:lstStyle/>
                  <a:p>
                    <a:pPr algn="ctr">
                      <a:lnSpc>
                        <a:spcPts val="4038"/>
                      </a:lnSpc>
                    </a:pPr>
                    <a:endParaRPr sz="700">
                      <a:latin typeface="Nikosh" panose="02000000000000000000" pitchFamily="2" charset="0"/>
                      <a:cs typeface="Nikosh" panose="02000000000000000000" pitchFamily="2" charset="0"/>
                    </a:endParaRPr>
                  </a:p>
                </p:txBody>
              </p:sp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D4453D4-ED6F-40E0-89AE-A99338BD3B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080" t="4618" r="8829" b="24564"/>
                <a:stretch/>
              </p:blipFill>
              <p:spPr>
                <a:xfrm>
                  <a:off x="4173591" y="984018"/>
                  <a:ext cx="574364" cy="536266"/>
                </a:xfrm>
                <a:prstGeom prst="rect">
                  <a:avLst/>
                </a:prstGeom>
              </p:spPr>
            </p:pic>
          </p:grpSp>
          <p:sp>
            <p:nvSpPr>
              <p:cNvPr id="13" name="Freeform 13"/>
              <p:cNvSpPr/>
              <p:nvPr/>
            </p:nvSpPr>
            <p:spPr>
              <a:xfrm rot="-10800000">
                <a:off x="4514094" y="1722277"/>
                <a:ext cx="2564282" cy="190818"/>
              </a:xfrm>
              <a:custGeom>
                <a:avLst/>
                <a:gdLst/>
                <a:ahLst/>
                <a:cxnLst/>
                <a:rect l="l" t="t" r="r" b="b"/>
                <a:pathLst>
                  <a:path w="5128563" h="381636">
                    <a:moveTo>
                      <a:pt x="0" y="0"/>
                    </a:moveTo>
                    <a:lnTo>
                      <a:pt x="5128564" y="0"/>
                    </a:lnTo>
                    <a:lnTo>
                      <a:pt x="5128564" y="381637"/>
                    </a:lnTo>
                    <a:lnTo>
                      <a:pt x="0" y="3816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72000"/>
                </a:blip>
                <a:stretch>
                  <a:fillRect b="-286352"/>
                </a:stretch>
              </a:blip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856680" y="1198283"/>
                <a:ext cx="2950958" cy="2769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ভ্যারিয়েবল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কী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,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তা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বলতে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পারবে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;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812155" y="956413"/>
                <a:ext cx="2050257" cy="2135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09"/>
                  </a:lnSpc>
                  <a:spcBef>
                    <a:spcPct val="0"/>
                  </a:spcBef>
                </a:pPr>
                <a:r>
                  <a:rPr lang="en-US" sz="1800" b="1" dirty="0" err="1">
                    <a:solidFill>
                      <a:srgbClr val="333231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শিখনফল</a:t>
                </a:r>
                <a:r>
                  <a:rPr lang="en-US" sz="1800" b="1" dirty="0">
                    <a:solidFill>
                      <a:srgbClr val="333231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 -১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 rot="-10800000">
                <a:off x="4514094" y="2970364"/>
                <a:ext cx="2564282" cy="190818"/>
              </a:xfrm>
              <a:custGeom>
                <a:avLst/>
                <a:gdLst/>
                <a:ahLst/>
                <a:cxnLst/>
                <a:rect l="l" t="t" r="r" b="b"/>
                <a:pathLst>
                  <a:path w="5128563" h="381636">
                    <a:moveTo>
                      <a:pt x="0" y="0"/>
                    </a:moveTo>
                    <a:lnTo>
                      <a:pt x="5128564" y="0"/>
                    </a:lnTo>
                    <a:lnTo>
                      <a:pt x="5128564" y="381637"/>
                    </a:lnTo>
                    <a:lnTo>
                      <a:pt x="0" y="3816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72000"/>
                </a:blip>
                <a:stretch>
                  <a:fillRect b="-286352"/>
                </a:stretch>
              </a:blip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4871720" y="2169313"/>
                <a:ext cx="2050257" cy="2135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09"/>
                  </a:lnSpc>
                  <a:spcBef>
                    <a:spcPct val="0"/>
                  </a:spcBef>
                </a:pPr>
                <a:r>
                  <a:rPr lang="en-US" sz="1800" b="1" dirty="0" err="1">
                    <a:solidFill>
                      <a:srgbClr val="333231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শিখনফল</a:t>
                </a:r>
                <a:r>
                  <a:rPr lang="en-US" sz="1800" b="1" dirty="0">
                    <a:solidFill>
                      <a:srgbClr val="333231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 -২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 rot="-10800000">
                <a:off x="4514094" y="4299413"/>
                <a:ext cx="2564282" cy="190818"/>
              </a:xfrm>
              <a:custGeom>
                <a:avLst/>
                <a:gdLst/>
                <a:ahLst/>
                <a:cxnLst/>
                <a:rect l="l" t="t" r="r" b="b"/>
                <a:pathLst>
                  <a:path w="5128563" h="381636">
                    <a:moveTo>
                      <a:pt x="0" y="0"/>
                    </a:moveTo>
                    <a:lnTo>
                      <a:pt x="5128564" y="0"/>
                    </a:lnTo>
                    <a:lnTo>
                      <a:pt x="5128564" y="381636"/>
                    </a:lnTo>
                    <a:lnTo>
                      <a:pt x="0" y="3816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72000"/>
                </a:blip>
                <a:stretch>
                  <a:fillRect b="-286352"/>
                </a:stretch>
              </a:blipFill>
            </p:spPr>
          </p:sp>
          <p:grpSp>
            <p:nvGrpSpPr>
              <p:cNvPr id="33" name="Group 33"/>
              <p:cNvGrpSpPr/>
              <p:nvPr/>
            </p:nvGrpSpPr>
            <p:grpSpPr>
              <a:xfrm>
                <a:off x="4460772" y="3289770"/>
                <a:ext cx="4300455" cy="1043043"/>
                <a:chOff x="0" y="0"/>
                <a:chExt cx="1234628" cy="482774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0" y="0"/>
                  <a:ext cx="1234628" cy="482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628" h="482774">
                      <a:moveTo>
                        <a:pt x="46438" y="0"/>
                      </a:moveTo>
                      <a:lnTo>
                        <a:pt x="1188190" y="0"/>
                      </a:lnTo>
                      <a:cubicBezTo>
                        <a:pt x="1213837" y="0"/>
                        <a:pt x="1234628" y="20791"/>
                        <a:pt x="1234628" y="46438"/>
                      </a:cubicBezTo>
                      <a:lnTo>
                        <a:pt x="1234628" y="436336"/>
                      </a:lnTo>
                      <a:cubicBezTo>
                        <a:pt x="1234628" y="461983"/>
                        <a:pt x="1213837" y="482774"/>
                        <a:pt x="1188190" y="482774"/>
                      </a:cubicBezTo>
                      <a:lnTo>
                        <a:pt x="46438" y="482774"/>
                      </a:lnTo>
                      <a:cubicBezTo>
                        <a:pt x="20791" y="482774"/>
                        <a:pt x="0" y="461983"/>
                        <a:pt x="0" y="436336"/>
                      </a:cubicBezTo>
                      <a:lnTo>
                        <a:pt x="0" y="46438"/>
                      </a:lnTo>
                      <a:cubicBezTo>
                        <a:pt x="0" y="20791"/>
                        <a:pt x="20791" y="0"/>
                        <a:pt x="464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775" cap="rnd">
                  <a:solidFill>
                    <a:srgbClr val="106861"/>
                  </a:solidFill>
                  <a:prstDash val="solid"/>
                  <a:round/>
                </a:ln>
              </p:spPr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0" y="-38100"/>
                  <a:ext cx="1234628" cy="520874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78"/>
                    </a:lnSpc>
                    <a:spcBef>
                      <a:spcPct val="0"/>
                    </a:spcBef>
                  </a:pPr>
                  <a:endParaRPr sz="70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4153766" y="3516222"/>
                <a:ext cx="614014" cy="613257"/>
                <a:chOff x="0" y="0"/>
                <a:chExt cx="323431" cy="323032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323431" cy="323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31" h="323032">
                      <a:moveTo>
                        <a:pt x="0" y="0"/>
                      </a:moveTo>
                      <a:lnTo>
                        <a:pt x="323431" y="0"/>
                      </a:lnTo>
                      <a:lnTo>
                        <a:pt x="323431" y="323032"/>
                      </a:lnTo>
                      <a:lnTo>
                        <a:pt x="0" y="323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0" y="-114300"/>
                  <a:ext cx="323431" cy="437332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4038"/>
                    </a:lnSpc>
                  </a:pPr>
                  <a:endParaRPr sz="70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p:grpSp>
          <p:sp>
            <p:nvSpPr>
              <p:cNvPr id="39" name="TextBox 39"/>
              <p:cNvSpPr txBox="1"/>
              <p:nvPr/>
            </p:nvSpPr>
            <p:spPr>
              <a:xfrm>
                <a:off x="4871720" y="3672791"/>
                <a:ext cx="3871459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ভ্যারিয়েবলে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ডেটা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সংরক্ষণ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বা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ভ্যালু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অ্যাসাইন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করতে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 </a:t>
                </a:r>
                <a:r>
                  <a:rPr lang="en-US" sz="1800" dirty="0" err="1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পারবে</a:t>
                </a:r>
                <a:r>
                  <a:rPr lang="en-US" sz="1800" dirty="0">
                    <a:solidFill>
                      <a:srgbClr val="231F20"/>
                    </a:solidFill>
                    <a:latin typeface="Nikosh" panose="02000000000000000000" pitchFamily="2" charset="0"/>
                    <a:ea typeface="Open Sauce"/>
                    <a:cs typeface="Nikosh" panose="02000000000000000000" pitchFamily="2" charset="0"/>
                    <a:sym typeface="Open Sauce"/>
                  </a:rPr>
                  <a:t>।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884573" y="3434683"/>
                <a:ext cx="2050257" cy="2135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09"/>
                  </a:lnSpc>
                  <a:spcBef>
                    <a:spcPct val="0"/>
                  </a:spcBef>
                </a:pPr>
                <a:r>
                  <a:rPr lang="en-US" sz="1800" b="1" dirty="0" err="1">
                    <a:solidFill>
                      <a:srgbClr val="333231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শিখনফল</a:t>
                </a:r>
                <a:r>
                  <a:rPr lang="en-US" sz="1800" b="1" dirty="0">
                    <a:solidFill>
                      <a:srgbClr val="333231"/>
                    </a:solidFill>
                    <a:latin typeface="Nikosh" panose="02000000000000000000" pitchFamily="2" charset="0"/>
                    <a:ea typeface="Open Sauce Bold"/>
                    <a:cs typeface="Nikosh" panose="02000000000000000000" pitchFamily="2" charset="0"/>
                    <a:sym typeface="Open Sauce Bold"/>
                  </a:rPr>
                  <a:t> -৩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F63B807-E4BB-4DB2-8E57-76064910E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9536" y="3582609"/>
                <a:ext cx="462476" cy="466276"/>
              </a:xfrm>
              <a:prstGeom prst="rect">
                <a:avLst/>
              </a:prstGeom>
            </p:spPr>
          </p:pic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90B881E-5F7E-4809-8331-44983F4DD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9670" r="27450"/>
            <a:stretch/>
          </p:blipFill>
          <p:spPr>
            <a:xfrm>
              <a:off x="7473973" y="0"/>
              <a:ext cx="1716127" cy="17801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066903-C0AE-440D-A0D0-8DBD99A02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9050" y="2996190"/>
              <a:ext cx="3340898" cy="19143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02471-B412-4D70-AE4D-26D31550F492}"/>
              </a:ext>
            </a:extLst>
          </p:cNvPr>
          <p:cNvSpPr txBox="1"/>
          <p:nvPr/>
        </p:nvSpPr>
        <p:spPr>
          <a:xfrm>
            <a:off x="0" y="360259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ভ্যারিয়েবল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বক্সের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26" name="Picture 2" descr="ভেরিয়েবলস্ (Variables)কি?ভেরিয়েবলস্ (Variables) এর প্রকারভেদ,ভেরিয়েবল  নির্ধারণের নিয়ম — C Programming in Bangla Tutorial-06 | by Ashraf uddin |  Medium">
            <a:extLst>
              <a:ext uri="{FF2B5EF4-FFF2-40B4-BE49-F238E27FC236}">
                <a16:creationId xmlns:a16="http://schemas.microsoft.com/office/drawing/2014/main" id="{55A479B3-61CD-4BE5-9A98-27A2CD8E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13" y="762000"/>
            <a:ext cx="391057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2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C588FD-F7E3-49EC-9DE5-5C17D1CB9116}"/>
              </a:ext>
            </a:extLst>
          </p:cNvPr>
          <p:cNvSpPr txBox="1"/>
          <p:nvPr/>
        </p:nvSpPr>
        <p:spPr>
          <a:xfrm>
            <a:off x="0" y="106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u="sng" dirty="0" err="1">
                <a:solidFill>
                  <a:srgbClr val="231F20"/>
                </a:solidFill>
                <a:latin typeface="Nikosh" panose="02000000000000000000" pitchFamily="2" charset="0"/>
                <a:ea typeface="Open Sauce"/>
                <a:cs typeface="Nikosh" panose="02000000000000000000" pitchFamily="2" charset="0"/>
                <a:sym typeface="Open Sauce"/>
              </a:rPr>
              <a:t>ভ্যারিয়েব</a:t>
            </a:r>
            <a:r>
              <a:rPr lang="en-US" sz="3600" b="1" i="0" u="sng" dirty="0" err="1">
                <a:solidFill>
                  <a:srgbClr val="231F20"/>
                </a:solidFill>
                <a:effectLst/>
                <a:latin typeface="Nikosh" panose="02000000000000000000" pitchFamily="2" charset="0"/>
                <a:ea typeface="Open Sauce"/>
                <a:cs typeface="Nikosh" panose="02000000000000000000" pitchFamily="2" charset="0"/>
              </a:rPr>
              <a:t>ভ্যারিয়েবলের</a:t>
            </a:r>
            <a:r>
              <a:rPr lang="en-US" sz="3600" b="1" i="0" u="sng" dirty="0">
                <a:solidFill>
                  <a:srgbClr val="231F20"/>
                </a:solidFill>
                <a:effectLst/>
                <a:latin typeface="Nikosh" panose="02000000000000000000" pitchFamily="2" charset="0"/>
                <a:ea typeface="Open Sauce"/>
                <a:cs typeface="Nikosh" panose="02000000000000000000" pitchFamily="2" charset="0"/>
              </a:rPr>
              <a:t> </a:t>
            </a:r>
            <a:r>
              <a:rPr lang="en-US" sz="3600" b="1" i="0" u="sng" dirty="0" err="1">
                <a:solidFill>
                  <a:srgbClr val="231F20"/>
                </a:solidFill>
                <a:effectLst/>
                <a:latin typeface="Nikosh" panose="02000000000000000000" pitchFamily="2" charset="0"/>
                <a:ea typeface="Open Sauce"/>
                <a:cs typeface="Nikosh" panose="02000000000000000000" pitchFamily="2" charset="0"/>
              </a:rPr>
              <a:t>ধারণা</a:t>
            </a:r>
            <a:endParaRPr kumimoji="0" lang="en-US" altLang="en-US" sz="3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28096-300E-4B49-8CD1-3F5E6161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4" y="846923"/>
            <a:ext cx="78822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মনেকরো</a:t>
            </a:r>
            <a:r>
              <a:rPr lang="en-US" alt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তুমি একটি বাক্সে আপেল রেখেছো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আর সেই বাক্সের নাম দিয়েছো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fruitBox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19FCCD-0FC1-46EB-81E8-DB98DD5D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4" y="2034420"/>
            <a:ext cx="658177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Python: 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fruitBox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= "apple"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১।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fruitBox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হলো ভ্যারিয়েবল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২। "apple"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হলো মান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(value)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C9E94-23CD-4659-B523-22125081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2646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4FE3FB-3F5F-45BE-9244-8D49E2D4F857}"/>
              </a:ext>
            </a:extLst>
          </p:cNvPr>
          <p:cNvSpPr txBox="1"/>
          <p:nvPr/>
        </p:nvSpPr>
        <p:spPr>
          <a:xfrm>
            <a:off x="209549" y="2949000"/>
            <a:ext cx="4924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ভ্যারিয়েবলের মান পরিবর্তন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Python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প্রোগ্রামটি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লেখো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*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fruitBox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"banana"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আছে। 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D0A43-62ED-450E-B7F1-3FA89CFDD45A}"/>
              </a:ext>
            </a:extLst>
          </p:cNvPr>
          <p:cNvSpPr/>
          <p:nvPr/>
        </p:nvSpPr>
        <p:spPr>
          <a:xfrm>
            <a:off x="996315" y="1946910"/>
            <a:ext cx="2987040" cy="624840"/>
          </a:xfrm>
          <a:prstGeom prst="roundRect">
            <a:avLst>
              <a:gd name="adj" fmla="val 4512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81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8A283-B5E2-4CE2-881D-31C0D2A40F95}"/>
              </a:ext>
            </a:extLst>
          </p:cNvPr>
          <p:cNvSpPr txBox="1"/>
          <p:nvPr/>
        </p:nvSpPr>
        <p:spPr>
          <a:xfrm>
            <a:off x="670560" y="2876550"/>
            <a:ext cx="8473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দুাটি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স্পেস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আন্ডারস্কোর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(_) </a:t>
            </a:r>
            <a:r>
              <a:rPr kumimoji="0" lang="bn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দিয়ে শুরু করতে হবে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My variable</a:t>
            </a:r>
            <a:b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My_variable</a:t>
            </a:r>
            <a:endParaRPr lang="en-US" altLang="en-US" sz="1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2EBFE-1758-4A70-84E8-521D43738D8C}"/>
              </a:ext>
            </a:extLst>
          </p:cNvPr>
          <p:cNvSpPr txBox="1"/>
          <p:nvPr/>
        </p:nvSpPr>
        <p:spPr>
          <a:xfrm>
            <a:off x="0" y="118416"/>
            <a:ext cx="9144000" cy="400110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অক্ষর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(letter),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আন্ডারস্কোর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(_) </a:t>
            </a:r>
            <a:r>
              <a:rPr kumimoji="0" lang="bn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দিয়ে শুরু করতে হবে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DDFA8-E447-4FCF-B98E-C5C4CD48EC70}"/>
              </a:ext>
            </a:extLst>
          </p:cNvPr>
          <p:cNvSpPr txBox="1"/>
          <p:nvPr/>
        </p:nvSpPr>
        <p:spPr>
          <a:xfrm>
            <a:off x="670560" y="1021918"/>
            <a:ext cx="8473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ভ্যারিয়েবল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লেখার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স্পেস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altLang="en-US" sz="1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My variable</a:t>
            </a:r>
            <a:b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altLang="en-US" sz="18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altLang="en-US" sz="1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: </a:t>
            </a:r>
            <a:r>
              <a:rPr lang="en-US" altLang="en-US" sz="1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Myvariable</a:t>
            </a:r>
            <a:endParaRPr lang="en-US" altLang="en-US" sz="1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800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635</Words>
  <Application>Microsoft Office PowerPoint</Application>
  <PresentationFormat>On-screen Show (16:9)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Bell MT</vt:lpstr>
      <vt:lpstr>Nikosh</vt:lpstr>
      <vt:lpstr>NikoshBAN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 Murul</cp:lastModifiedBy>
  <cp:revision>369</cp:revision>
  <dcterms:modified xsi:type="dcterms:W3CDTF">2025-06-11T13:48:25Z</dcterms:modified>
</cp:coreProperties>
</file>