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82475-A1C2-CF12-3F81-8114B9D09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59AC15-179E-5D7B-D4E2-F00F565CA2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B7EF9-A3DF-4789-D73D-23E58404A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7354F-3BBC-4B65-B0A3-E1654E58C4B2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01578-DBA6-261F-10BC-71F50D01C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F482C-BC19-4A86-1855-FAEA4C91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83C67-01D7-4450-9B49-BD348564D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2A5A35-7AF1-EF0C-1DD1-35CEFDA5CF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05B2E4-92D4-9901-7288-8755B93356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372" y="841829"/>
            <a:ext cx="7991916" cy="38056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5B0BF8-75C4-F699-644E-DCD233357B7B}"/>
              </a:ext>
            </a:extLst>
          </p:cNvPr>
          <p:cNvSpPr txBox="1"/>
          <p:nvPr userDrawn="1"/>
        </p:nvSpPr>
        <p:spPr>
          <a:xfrm>
            <a:off x="304799" y="6463139"/>
            <a:ext cx="1662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F1A242-71B1-0682-EDAA-5FF91406034F}"/>
              </a:ext>
            </a:extLst>
          </p:cNvPr>
          <p:cNvSpPr txBox="1"/>
          <p:nvPr userDrawn="1"/>
        </p:nvSpPr>
        <p:spPr>
          <a:xfrm>
            <a:off x="1967434" y="6463138"/>
            <a:ext cx="1917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DA98A9-D45E-4D1C-66DA-A5B8323E66ED}"/>
              </a:ext>
            </a:extLst>
          </p:cNvPr>
          <p:cNvSpPr txBox="1"/>
          <p:nvPr userDrawn="1"/>
        </p:nvSpPr>
        <p:spPr>
          <a:xfrm>
            <a:off x="4202634" y="6463138"/>
            <a:ext cx="3063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1400" dirty="0">
                <a:latin typeface="NikoshBAN" panose="02000000000000000000" pitchFamily="2" charset="0"/>
                <a:cs typeface="NikoshBAN" panose="02000000000000000000" pitchFamily="2" charset="0"/>
              </a:rPr>
              <a:t> J.G.M Kamil Madrasah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81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AF4D05B-3FAD-D7CE-58A4-00DDCC3455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C00A73-86DF-2EAD-B9D8-C0CA2FF76E94}"/>
              </a:ext>
            </a:extLst>
          </p:cNvPr>
          <p:cNvSpPr txBox="1"/>
          <p:nvPr userDrawn="1"/>
        </p:nvSpPr>
        <p:spPr>
          <a:xfrm>
            <a:off x="566051" y="6463139"/>
            <a:ext cx="1662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CA3772-0243-3AE6-C20F-9B117125DD1C}"/>
              </a:ext>
            </a:extLst>
          </p:cNvPr>
          <p:cNvSpPr txBox="1"/>
          <p:nvPr userDrawn="1"/>
        </p:nvSpPr>
        <p:spPr>
          <a:xfrm>
            <a:off x="2286744" y="6463138"/>
            <a:ext cx="1917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A3BA4E-C375-6802-939C-B71EE50E479C}"/>
              </a:ext>
            </a:extLst>
          </p:cNvPr>
          <p:cNvSpPr txBox="1"/>
          <p:nvPr userDrawn="1"/>
        </p:nvSpPr>
        <p:spPr>
          <a:xfrm>
            <a:off x="4202634" y="6463138"/>
            <a:ext cx="3063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1400" dirty="0">
                <a:latin typeface="NikoshBAN" panose="02000000000000000000" pitchFamily="2" charset="0"/>
                <a:cs typeface="NikoshBAN" panose="02000000000000000000" pitchFamily="2" charset="0"/>
              </a:rPr>
              <a:t> J.G.M Kamil Madrasah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04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A3B2E4-30D0-A8DF-C003-0E4C5487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745F9-01E5-DFC8-CB61-7103E0BD3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97AF6-44CF-6460-F8A9-42EA97CB22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7354F-3BBC-4B65-B0A3-E1654E58C4B2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401C7-5105-2371-7EE2-245CF91AE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031A5-0994-BB50-6638-D65051BCD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83C67-01D7-4450-9B49-BD348564D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4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38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4A9F01-8EE7-C06B-72AB-A06FCADC3479}"/>
              </a:ext>
            </a:extLst>
          </p:cNvPr>
          <p:cNvSpPr txBox="1"/>
          <p:nvPr/>
        </p:nvSpPr>
        <p:spPr>
          <a:xfrm>
            <a:off x="3379510" y="882869"/>
            <a:ext cx="81131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F85640-B733-ADB1-0520-204268E50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817" y="1800947"/>
            <a:ext cx="2574811" cy="30468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DD1292-8084-A0FF-D2DD-0AA9B54AF534}"/>
              </a:ext>
            </a:extLst>
          </p:cNvPr>
          <p:cNvSpPr txBox="1"/>
          <p:nvPr/>
        </p:nvSpPr>
        <p:spPr>
          <a:xfrm>
            <a:off x="3568551" y="1899398"/>
            <a:ext cx="44037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53757F-B480-A6EC-6104-8CCD7CCB80F6}"/>
              </a:ext>
            </a:extLst>
          </p:cNvPr>
          <p:cNvSpPr txBox="1"/>
          <p:nvPr/>
        </p:nvSpPr>
        <p:spPr>
          <a:xfrm>
            <a:off x="3962626" y="2462405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8E05FB-DBE3-4FFC-7604-700554563979}"/>
              </a:ext>
            </a:extLst>
          </p:cNvPr>
          <p:cNvSpPr txBox="1"/>
          <p:nvPr/>
        </p:nvSpPr>
        <p:spPr>
          <a:xfrm>
            <a:off x="3776715" y="2908681"/>
            <a:ext cx="4022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J.G.M Kamil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90C34E-E91A-9406-9F3F-EF84D4217ABA}"/>
              </a:ext>
            </a:extLst>
          </p:cNvPr>
          <p:cNvSpPr txBox="1"/>
          <p:nvPr/>
        </p:nvSpPr>
        <p:spPr>
          <a:xfrm>
            <a:off x="3768794" y="3324377"/>
            <a:ext cx="48253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M.A Madrasah,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Chattogram. </a:t>
            </a:r>
          </a:p>
        </p:txBody>
      </p:sp>
    </p:spTree>
    <p:extLst>
      <p:ext uri="{BB962C8B-B14F-4D97-AF65-F5344CB8AC3E}">
        <p14:creationId xmlns:p14="http://schemas.microsoft.com/office/powerpoint/2010/main" val="403678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924ADC-1048-BF85-8AF6-11CD9E130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480" y="188611"/>
            <a:ext cx="5821901" cy="812245"/>
          </a:xfrm>
          <a:prstGeom prst="rect">
            <a:avLst/>
          </a:prstGeom>
          <a:solidFill>
            <a:srgbClr val="002060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B61B78-74B9-845C-FACE-C8CB101393EA}"/>
              </a:ext>
            </a:extLst>
          </p:cNvPr>
          <p:cNvSpPr txBox="1"/>
          <p:nvPr/>
        </p:nvSpPr>
        <p:spPr>
          <a:xfrm>
            <a:off x="3425058" y="1277035"/>
            <a:ext cx="4899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Only he can play good cricket.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33D23-4090-ADB0-9E26-EBDF3795317D}"/>
              </a:ext>
            </a:extLst>
          </p:cNvPr>
          <p:cNvSpPr txBox="1"/>
          <p:nvPr/>
        </p:nvSpPr>
        <p:spPr>
          <a:xfrm>
            <a:off x="5001610" y="1784046"/>
            <a:ext cx="6093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None but he can play good cricket.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AEBD01-9F92-5987-681B-4B29802BCF1A}"/>
              </a:ext>
            </a:extLst>
          </p:cNvPr>
          <p:cNvSpPr txBox="1"/>
          <p:nvPr/>
        </p:nvSpPr>
        <p:spPr>
          <a:xfrm>
            <a:off x="1576552" y="2291057"/>
            <a:ext cx="9644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What do you notice in the above sentences?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286C16-58A8-5489-E79F-B2DF3EEF6BB0}"/>
              </a:ext>
            </a:extLst>
          </p:cNvPr>
          <p:cNvSpPr txBox="1"/>
          <p:nvPr/>
        </p:nvSpPr>
        <p:spPr>
          <a:xfrm>
            <a:off x="1235619" y="3080785"/>
            <a:ext cx="10137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Yes, you are right. Transformation of sentences.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6F72B0-F1CE-A109-9C42-BA699D82F5D7}"/>
              </a:ext>
            </a:extLst>
          </p:cNvPr>
          <p:cNvSpPr txBox="1"/>
          <p:nvPr/>
        </p:nvSpPr>
        <p:spPr>
          <a:xfrm>
            <a:off x="882217" y="3760156"/>
            <a:ext cx="107652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AFFIRMATIVE TO NEGATIVE</a:t>
            </a:r>
            <a:endParaRPr lang="en-US" sz="2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8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C1EE6C-9FDE-D57B-252D-5F854FDFE4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64552" y="264318"/>
            <a:ext cx="6713655" cy="3454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8ACDE8-B1B0-BFDA-920D-FDCAB6A2B9ED}"/>
              </a:ext>
            </a:extLst>
          </p:cNvPr>
          <p:cNvSpPr txBox="1"/>
          <p:nvPr/>
        </p:nvSpPr>
        <p:spPr>
          <a:xfrm>
            <a:off x="714703" y="3749405"/>
            <a:ext cx="10762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i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After finishing the topic the students will able to-</a:t>
            </a:r>
          </a:p>
          <a:p>
            <a:pPr algn="just">
              <a:buFont typeface="Wingdings" pitchFamily="2" charset="2"/>
              <a:buChar char="v"/>
            </a:pPr>
            <a:r>
              <a:rPr lang="en-US" sz="3200" b="1" i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Transform the Assertive sentence into Negative…</a:t>
            </a:r>
            <a:endParaRPr lang="en-US" sz="2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35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69C3-AFFD-2DAE-3638-867EF908811E}"/>
              </a:ext>
            </a:extLst>
          </p:cNvPr>
          <p:cNvSpPr txBox="1">
            <a:spLocks/>
          </p:cNvSpPr>
          <p:nvPr/>
        </p:nvSpPr>
        <p:spPr>
          <a:xfrm>
            <a:off x="3531477" y="1474076"/>
            <a:ext cx="8660524" cy="1752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A374B-1BCA-9D6C-0587-8B6DF3C7952B}"/>
              </a:ext>
            </a:extLst>
          </p:cNvPr>
          <p:cNvSpPr txBox="1">
            <a:spLocks/>
          </p:cNvSpPr>
          <p:nvPr/>
        </p:nvSpPr>
        <p:spPr>
          <a:xfrm>
            <a:off x="1125921" y="3486806"/>
            <a:ext cx="11201400" cy="17526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D5F2D5-2D62-2C3D-81D4-1F98F19776DB}"/>
              </a:ext>
            </a:extLst>
          </p:cNvPr>
          <p:cNvSpPr txBox="1"/>
          <p:nvPr/>
        </p:nvSpPr>
        <p:spPr>
          <a:xfrm>
            <a:off x="4679586" y="458413"/>
            <a:ext cx="28328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1.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AE4088-D0DA-A5AF-B9DF-F287EE3F9D82}"/>
              </a:ext>
            </a:extLst>
          </p:cNvPr>
          <p:cNvSpPr txBox="1"/>
          <p:nvPr/>
        </p:nvSpPr>
        <p:spPr>
          <a:xfrm>
            <a:off x="3589283" y="1289410"/>
            <a:ext cx="78983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Only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alone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উত্তর বাক্যের শুরুতে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None but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আর কোন পরিবর্তন হয়না।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7A0603-B1E7-D923-1988-EDE90B076F84}"/>
              </a:ext>
            </a:extLst>
          </p:cNvPr>
          <p:cNvSpPr txBox="1"/>
          <p:nvPr/>
        </p:nvSpPr>
        <p:spPr>
          <a:xfrm>
            <a:off x="1125921" y="3629598"/>
            <a:ext cx="1065387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Note: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বস্তুর ক্ষেত্রে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only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nothing but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তবে বয়সের ক্ষেত্রে বা সংখ্যার ক্ষেত্রে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only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পরিবর্তে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not more than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7356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7E5FBF-263D-2713-89FB-515C214C147A}"/>
              </a:ext>
            </a:extLst>
          </p:cNvPr>
          <p:cNvSpPr txBox="1"/>
          <p:nvPr/>
        </p:nvSpPr>
        <p:spPr>
          <a:xfrm>
            <a:off x="1119345" y="2033528"/>
            <a:ext cx="994804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Only he can play good cricket.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None but he can play good cricket.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Only the science students can apply for the post.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None but the science students can apply for the post. 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Only they can do the work.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None but they can do the work. 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only four.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He is not more than four.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They have only two cars.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They have not more than two cars.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D81C56-CBCB-C0DE-7668-0BB28F434017}"/>
              </a:ext>
            </a:extLst>
          </p:cNvPr>
          <p:cNvSpPr txBox="1"/>
          <p:nvPr/>
        </p:nvSpPr>
        <p:spPr>
          <a:xfrm>
            <a:off x="5121021" y="402993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46329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0E8CDF-2ADB-F6BC-9434-F539A457FDB5}"/>
              </a:ext>
            </a:extLst>
          </p:cNvPr>
          <p:cNvSpPr txBox="1"/>
          <p:nvPr/>
        </p:nvSpPr>
        <p:spPr>
          <a:xfrm>
            <a:off x="4332744" y="300758"/>
            <a:ext cx="2901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2.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72EAC-631E-B01C-01FE-0DB6AD814434}"/>
              </a:ext>
            </a:extLst>
          </p:cNvPr>
          <p:cNvSpPr txBox="1"/>
          <p:nvPr/>
        </p:nvSpPr>
        <p:spPr>
          <a:xfrm>
            <a:off x="3425061" y="1142996"/>
            <a:ext cx="855673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Affirmative sentence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must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থাকলে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করার সময়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must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can not but/ can not help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তবে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can not help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 যে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verb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থাকে তার সাথে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করতে হয়।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75E833-81A3-4E50-3609-27D6AAEA1936}"/>
              </a:ext>
            </a:extLst>
          </p:cNvPr>
          <p:cNvSpPr txBox="1"/>
          <p:nvPr/>
        </p:nvSpPr>
        <p:spPr>
          <a:xfrm>
            <a:off x="496468" y="3031674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C2462E-D01B-4FC4-5710-5D31ECC25B3A}"/>
              </a:ext>
            </a:extLst>
          </p:cNvPr>
          <p:cNvSpPr txBox="1"/>
          <p:nvPr/>
        </p:nvSpPr>
        <p:spPr>
          <a:xfrm>
            <a:off x="526405" y="4046452"/>
            <a:ext cx="72565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You must yield to your fate.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You can not but yield to your fate. 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We must obey our parents.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We can not but obey our parents.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You must care them.</a:t>
            </a:r>
            <a:b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You can not help caring them.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604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3DC1D7-0BFE-A85A-38BF-5A7B347353DD}"/>
              </a:ext>
            </a:extLst>
          </p:cNvPr>
          <p:cNvSpPr txBox="1"/>
          <p:nvPr/>
        </p:nvSpPr>
        <p:spPr>
          <a:xfrm>
            <a:off x="4332744" y="300758"/>
            <a:ext cx="29546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3.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36EA32-3C8A-73E2-73AB-58A5EF563D7A}"/>
              </a:ext>
            </a:extLst>
          </p:cNvPr>
          <p:cNvSpPr txBox="1"/>
          <p:nvPr/>
        </p:nvSpPr>
        <p:spPr>
          <a:xfrm>
            <a:off x="3425058" y="1189222"/>
            <a:ext cx="79418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Every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Every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There is no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+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every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পরের শব্দটি বসে +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but +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প্রদত্ত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বাকী অংশ।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090F8-210E-4A68-EF20-214EFF502E89}"/>
              </a:ext>
            </a:extLst>
          </p:cNvPr>
          <p:cNvSpPr txBox="1"/>
          <p:nvPr/>
        </p:nvSpPr>
        <p:spPr>
          <a:xfrm>
            <a:off x="543111" y="3563089"/>
            <a:ext cx="849053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Affirmative: Everyone hates a terrorist.</a:t>
            </a:r>
            <a:b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Negative: There is no one but hates a terrorist.</a:t>
            </a:r>
            <a:b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Affirmative: Everybody fears a lion.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Negative: There is no body but fears a lion.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Affirmative: Everybody hates a liar.</a:t>
            </a:r>
            <a:b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Negative: There is no body but hates a liar.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3C5A86-B15A-869C-917F-C95B7E8375FA}"/>
              </a:ext>
            </a:extLst>
          </p:cNvPr>
          <p:cNvSpPr txBox="1"/>
          <p:nvPr/>
        </p:nvSpPr>
        <p:spPr>
          <a:xfrm>
            <a:off x="501731" y="2532875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82769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52ADBE-70BA-C7BA-785F-9A4F13F155BD}"/>
              </a:ext>
            </a:extLst>
          </p:cNvPr>
          <p:cNvSpPr txBox="1"/>
          <p:nvPr/>
        </p:nvSpPr>
        <p:spPr>
          <a:xfrm>
            <a:off x="3168869" y="1182231"/>
            <a:ext cx="84240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As soon 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হলে-</a:t>
            </a:r>
            <a:b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As soon 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জায়গায়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 sooner had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বসবে + প্রদত্ত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কর্তা বসে + সে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মূল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verb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past participle form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+ সে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বাকী অংশ বসে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than +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দ্বিতীয় বাক্য বসে।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142A5F-112D-DC3F-F49D-E40E1BE75B2A}"/>
              </a:ext>
            </a:extLst>
          </p:cNvPr>
          <p:cNvSpPr txBox="1"/>
          <p:nvPr/>
        </p:nvSpPr>
        <p:spPr>
          <a:xfrm>
            <a:off x="4332744" y="300758"/>
            <a:ext cx="28584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4.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95744B-FB5A-95DE-7533-AF5D33FB693B}"/>
              </a:ext>
            </a:extLst>
          </p:cNvPr>
          <p:cNvSpPr txBox="1"/>
          <p:nvPr/>
        </p:nvSpPr>
        <p:spPr>
          <a:xfrm>
            <a:off x="827373" y="4255294"/>
            <a:ext cx="98692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As soon as he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he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saw the tiger, he ran away.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No sooner had he seen the Tiger than he ran away.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No sooner had the boy saw the police, he ran away.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As soon as the boy seen the police than he ran away.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2984D8-A218-0AAB-8FA7-02F5DCE33328}"/>
              </a:ext>
            </a:extLst>
          </p:cNvPr>
          <p:cNvSpPr txBox="1"/>
          <p:nvPr/>
        </p:nvSpPr>
        <p:spPr>
          <a:xfrm>
            <a:off x="827373" y="3429000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27581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FD6B98-3D72-1ABD-BCF5-789981B91949}"/>
              </a:ext>
            </a:extLst>
          </p:cNvPr>
          <p:cNvSpPr txBox="1"/>
          <p:nvPr/>
        </p:nvSpPr>
        <p:spPr>
          <a:xfrm>
            <a:off x="4332744" y="300758"/>
            <a:ext cx="29065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5.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00E5F1-01F7-F5F7-8487-E906813FE040}"/>
              </a:ext>
            </a:extLst>
          </p:cNvPr>
          <p:cNvSpPr txBox="1"/>
          <p:nvPr/>
        </p:nvSpPr>
        <p:spPr>
          <a:xfrm>
            <a:off x="3268369" y="1107004"/>
            <a:ext cx="794188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Affirmative 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করার সময় উক্ত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Affirmative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শব্দটির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রূপ বসাতে হয়। এবং উক্ত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পূর্বে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not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বসাতে হয়। বাকী সব থিক থাকে।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CE2C93-72EA-6F17-3B31-5F846844584A}"/>
              </a:ext>
            </a:extLst>
          </p:cNvPr>
          <p:cNvSpPr txBox="1"/>
          <p:nvPr/>
        </p:nvSpPr>
        <p:spPr>
          <a:xfrm>
            <a:off x="1407071" y="3935115"/>
            <a:ext cx="76423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a good man.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He is not a bad man.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Rakib is an honest boy.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Rakib is not a dishonest boy.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This was an extra-ordinary ship.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This was not an ordinary ship.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6949A2-639E-0673-45B7-96F6DD38DBD0}"/>
              </a:ext>
            </a:extLst>
          </p:cNvPr>
          <p:cNvSpPr txBox="1"/>
          <p:nvPr/>
        </p:nvSpPr>
        <p:spPr>
          <a:xfrm>
            <a:off x="1407071" y="3126704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33498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ED390F-9EB5-BC7F-CE55-4B950A50F3CE}"/>
              </a:ext>
            </a:extLst>
          </p:cNvPr>
          <p:cNvSpPr txBox="1"/>
          <p:nvPr/>
        </p:nvSpPr>
        <p:spPr>
          <a:xfrm>
            <a:off x="4332744" y="300758"/>
            <a:ext cx="29466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6.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C3C906-8265-4929-E22D-2A87B5565BDF}"/>
              </a:ext>
            </a:extLst>
          </p:cNvPr>
          <p:cNvSpPr txBox="1"/>
          <p:nvPr/>
        </p:nvSpPr>
        <p:spPr>
          <a:xfrm>
            <a:off x="3361996" y="1154300"/>
            <a:ext cx="81468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Always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Affirmative 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Always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never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Affirmative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শব্দটির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রূপ বসাতে হয়।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CBA986-2898-BA8F-300A-FEE8EA1BA564}"/>
              </a:ext>
            </a:extLst>
          </p:cNvPr>
          <p:cNvSpPr txBox="1"/>
          <p:nvPr/>
        </p:nvSpPr>
        <p:spPr>
          <a:xfrm>
            <a:off x="1517431" y="4318706"/>
            <a:ext cx="60933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was always punctual.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He was never late.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I always tell truth.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I never tell lie.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85DEB5-97AC-C46F-E690-A14F81AB7E99}"/>
              </a:ext>
            </a:extLst>
          </p:cNvPr>
          <p:cNvSpPr txBox="1"/>
          <p:nvPr/>
        </p:nvSpPr>
        <p:spPr>
          <a:xfrm>
            <a:off x="1507963" y="3416485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6346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491CDA-7CED-CA8A-ACEF-C93BB0F5AE51}"/>
              </a:ext>
            </a:extLst>
          </p:cNvPr>
          <p:cNvSpPr txBox="1"/>
          <p:nvPr/>
        </p:nvSpPr>
        <p:spPr>
          <a:xfrm>
            <a:off x="3566948" y="1274830"/>
            <a:ext cx="715360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Superlative degree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Affirmative 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–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 other + superlative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পরের অংশ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verb + as + superlative degree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positive form + as +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প্রদত্ত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subject.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05E21C-467E-F4F9-9525-209F5F3658E0}"/>
              </a:ext>
            </a:extLst>
          </p:cNvPr>
          <p:cNvSpPr txBox="1"/>
          <p:nvPr/>
        </p:nvSpPr>
        <p:spPr>
          <a:xfrm>
            <a:off x="4191855" y="351766"/>
            <a:ext cx="28873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7.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242533-CC4B-B207-BACA-C12AFC5D5A19}"/>
              </a:ext>
            </a:extLst>
          </p:cNvPr>
          <p:cNvSpPr txBox="1"/>
          <p:nvPr/>
        </p:nvSpPr>
        <p:spPr>
          <a:xfrm>
            <a:off x="987701" y="3555126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3FF43-BFB8-3EEB-76EF-664BBF2EEA1F}"/>
              </a:ext>
            </a:extLst>
          </p:cNvPr>
          <p:cNvSpPr txBox="1"/>
          <p:nvPr/>
        </p:nvSpPr>
        <p:spPr>
          <a:xfrm>
            <a:off x="987701" y="4495671"/>
            <a:ext cx="89918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the best batsman in the team.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No other batsman in the team is as good as him.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You are the best boy in the class.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No other boy in the class is as good as you.</a:t>
            </a:r>
          </a:p>
        </p:txBody>
      </p:sp>
    </p:spTree>
    <p:extLst>
      <p:ext uri="{BB962C8B-B14F-4D97-AF65-F5344CB8AC3E}">
        <p14:creationId xmlns:p14="http://schemas.microsoft.com/office/powerpoint/2010/main" val="2486189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A9B422-9CDA-F851-664F-D675F3F58674}"/>
              </a:ext>
            </a:extLst>
          </p:cNvPr>
          <p:cNvSpPr txBox="1"/>
          <p:nvPr/>
        </p:nvSpPr>
        <p:spPr>
          <a:xfrm>
            <a:off x="3939606" y="367532"/>
            <a:ext cx="29209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8.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024C68-93F2-2D05-39DA-F97B4667BC48}"/>
              </a:ext>
            </a:extLst>
          </p:cNvPr>
          <p:cNvSpPr txBox="1"/>
          <p:nvPr/>
        </p:nvSpPr>
        <p:spPr>
          <a:xfrm>
            <a:off x="987701" y="3712784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1B744-C9B7-20A5-C712-7904C3B05CC4}"/>
              </a:ext>
            </a:extLst>
          </p:cNvPr>
          <p:cNvSpPr txBox="1"/>
          <p:nvPr/>
        </p:nvSpPr>
        <p:spPr>
          <a:xfrm>
            <a:off x="3200400" y="1243299"/>
            <a:ext cx="824536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Than any other/than all other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comparative degree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 other + any other/all other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পরের অংশ বসে + প্রদত্ত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verb + so/as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comparative degree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positive form + as +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প্রদত্ত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subject.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0C492-10AE-8084-A5A4-D5905CE075DE}"/>
              </a:ext>
            </a:extLst>
          </p:cNvPr>
          <p:cNvSpPr txBox="1"/>
          <p:nvPr/>
        </p:nvSpPr>
        <p:spPr>
          <a:xfrm>
            <a:off x="971935" y="4695705"/>
            <a:ext cx="84148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better than any other boy in the class.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Negative: No other boy in the class is as good as him.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Affirmative: Dhaka is bigger than all other cities in Bangladesh.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Negative: No other city in Bangladesh is as big as Dhaka.</a:t>
            </a:r>
          </a:p>
        </p:txBody>
      </p:sp>
    </p:spTree>
    <p:extLst>
      <p:ext uri="{BB962C8B-B14F-4D97-AF65-F5344CB8AC3E}">
        <p14:creationId xmlns:p14="http://schemas.microsoft.com/office/powerpoint/2010/main" val="2277430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46B50A-E6F7-C0B1-CB36-4767DEA5C070}"/>
              </a:ext>
            </a:extLst>
          </p:cNvPr>
          <p:cNvSpPr txBox="1"/>
          <p:nvPr/>
        </p:nvSpPr>
        <p:spPr>
          <a:xfrm>
            <a:off x="3235871" y="1182231"/>
            <a:ext cx="806800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Than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comparative degree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–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Than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শেষের অংশ প্রথমে বসে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verb (tense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person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অনুযায়ী)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not + so/as + comparative degree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positive form + as +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প্রদত্ত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subject.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3E6FAB-63B8-DFD4-703E-C2CB6C03A154}"/>
              </a:ext>
            </a:extLst>
          </p:cNvPr>
          <p:cNvSpPr txBox="1"/>
          <p:nvPr/>
        </p:nvSpPr>
        <p:spPr>
          <a:xfrm>
            <a:off x="3892310" y="367532"/>
            <a:ext cx="2901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9.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995BF3-2FF7-F648-9A7E-3ED221FE135C}"/>
              </a:ext>
            </a:extLst>
          </p:cNvPr>
          <p:cNvSpPr txBox="1"/>
          <p:nvPr/>
        </p:nvSpPr>
        <p:spPr>
          <a:xfrm>
            <a:off x="1107528" y="4890939"/>
            <a:ext cx="71220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stronger than you.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You are not as/so strong as him.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I am taller than you.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You are not as tall as me.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34F6EC-C6FA-4CA7-C720-AC66A1FC2005}"/>
              </a:ext>
            </a:extLst>
          </p:cNvPr>
          <p:cNvSpPr txBox="1"/>
          <p:nvPr/>
        </p:nvSpPr>
        <p:spPr>
          <a:xfrm>
            <a:off x="1107528" y="4087924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5075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DC1EBF-5B70-F735-866B-3929E9E7B1B1}"/>
              </a:ext>
            </a:extLst>
          </p:cNvPr>
          <p:cNvSpPr txBox="1"/>
          <p:nvPr/>
        </p:nvSpPr>
        <p:spPr>
          <a:xfrm>
            <a:off x="3892310" y="367532"/>
            <a:ext cx="3190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10.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A7310C-CF4E-6A43-9618-5A1D8DF8E854}"/>
              </a:ext>
            </a:extLst>
          </p:cNvPr>
          <p:cNvSpPr txBox="1"/>
          <p:nvPr/>
        </p:nvSpPr>
        <p:spPr>
          <a:xfrm>
            <a:off x="3279228" y="1309291"/>
            <a:ext cx="83872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As....as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positive degree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–</a:t>
            </a:r>
          </a:p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প্রথম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not less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শেষ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পরিবর্তে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than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36CDE9-79B3-240B-F52D-2CB95574D592}"/>
              </a:ext>
            </a:extLst>
          </p:cNvPr>
          <p:cNvSpPr txBox="1"/>
          <p:nvPr/>
        </p:nvSpPr>
        <p:spPr>
          <a:xfrm>
            <a:off x="1170590" y="3429000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50EDF7-7533-AD41-5A54-DD263830AD65}"/>
              </a:ext>
            </a:extLst>
          </p:cNvPr>
          <p:cNvSpPr txBox="1"/>
          <p:nvPr/>
        </p:nvSpPr>
        <p:spPr>
          <a:xfrm>
            <a:off x="1205266" y="4342330"/>
            <a:ext cx="77495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Affirmative: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Robi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and Rahat were as strong as Rakib.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Negative: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Robi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and Rahat were not less strong than Rakib.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as good as you.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Negative: He is not less good than you.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755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16460A-3CDD-2E71-64BB-36C69A19A001}"/>
              </a:ext>
            </a:extLst>
          </p:cNvPr>
          <p:cNvSpPr txBox="1"/>
          <p:nvPr/>
        </p:nvSpPr>
        <p:spPr>
          <a:xfrm>
            <a:off x="3892310" y="367532"/>
            <a:ext cx="31566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11.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080CFC-764C-AEAC-43E5-DF9FC66656DE}"/>
              </a:ext>
            </a:extLst>
          </p:cNvPr>
          <p:cNvSpPr txBox="1"/>
          <p:nvPr/>
        </p:nvSpPr>
        <p:spPr>
          <a:xfrm>
            <a:off x="1170590" y="3429000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170D8B-B8F0-42BC-59A6-75CDA4C0BDCD}"/>
              </a:ext>
            </a:extLst>
          </p:cNvPr>
          <p:cNvSpPr txBox="1"/>
          <p:nvPr/>
        </p:nvSpPr>
        <p:spPr>
          <a:xfrm>
            <a:off x="3393527" y="1185831"/>
            <a:ext cx="852520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Less...than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–</a:t>
            </a:r>
          </a:p>
          <a:p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Less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জায়গায়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not 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বসবে এবং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than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জায়গায়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as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বসবে।</a:t>
            </a:r>
            <a:r>
              <a:rPr lang="as-IN" dirty="0"/>
              <a:t> 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2E76F5-6C14-6379-FF0D-DD94D56FCF6C}"/>
              </a:ext>
            </a:extLst>
          </p:cNvPr>
          <p:cNvSpPr txBox="1"/>
          <p:nvPr/>
        </p:nvSpPr>
        <p:spPr>
          <a:xfrm>
            <a:off x="1170590" y="4287175"/>
            <a:ext cx="79747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less ugly than you said.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He is not as ugly as you said.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Affirmative: You are less good than he said.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Negative: You are not as good as he said.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682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3B35EE-C2B4-1499-F3A2-89B686E7804D}"/>
              </a:ext>
            </a:extLst>
          </p:cNvPr>
          <p:cNvSpPr txBox="1"/>
          <p:nvPr/>
        </p:nvSpPr>
        <p:spPr>
          <a:xfrm>
            <a:off x="3892310" y="367532"/>
            <a:ext cx="32255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Rule: 12.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644A0-41E9-E22A-6809-A6CA3A570247}"/>
              </a:ext>
            </a:extLst>
          </p:cNvPr>
          <p:cNvSpPr txBox="1"/>
          <p:nvPr/>
        </p:nvSpPr>
        <p:spPr>
          <a:xfrm>
            <a:off x="1170590" y="3429000"/>
            <a:ext cx="37080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Example: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9D52AD-3B69-B525-C1D7-6262E16307CC}"/>
              </a:ext>
            </a:extLst>
          </p:cNvPr>
          <p:cNvSpPr txBox="1"/>
          <p:nvPr/>
        </p:nvSpPr>
        <p:spPr>
          <a:xfrm>
            <a:off x="3128336" y="1282713"/>
            <a:ext cx="863273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Too.....to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Negative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হলে –</a:t>
            </a:r>
          </a:p>
          <a:p>
            <a:pPr algn="just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Too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জায়গায়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so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Too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adjective/adverb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that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 + পনুরায়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বসে। +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tense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অনুযায়ী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can not/could not +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প্রদত্ত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to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এর পরের অংশ বসে।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20FBB-0D71-3016-EE62-464EAA11D225}"/>
              </a:ext>
            </a:extLst>
          </p:cNvPr>
          <p:cNvSpPr txBox="1"/>
          <p:nvPr/>
        </p:nvSpPr>
        <p:spPr>
          <a:xfrm>
            <a:off x="1170590" y="4282653"/>
            <a:ext cx="77999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Affirmative: He is too weak to walk.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Negative: He is so weak that he can not walk.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Affirmative: The sum was too difficult for me to work out.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Negative: The sum was so difficult for me that I could not work out.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657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6DFBB3-BD00-D208-A59E-F500F2E04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765" y="0"/>
            <a:ext cx="6145925" cy="614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66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1212</Words>
  <Application>Microsoft Office PowerPoint</Application>
  <PresentationFormat>Widescreen</PresentationFormat>
  <Paragraphs>102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Md.Farid Uddin</cp:lastModifiedBy>
  <cp:revision>4</cp:revision>
  <dcterms:created xsi:type="dcterms:W3CDTF">2025-02-17T13:33:18Z</dcterms:created>
  <dcterms:modified xsi:type="dcterms:W3CDTF">2025-02-17T17:11:30Z</dcterms:modified>
</cp:coreProperties>
</file>