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20"/>
  </p:notesMasterIdLst>
  <p:sldIdLst>
    <p:sldId id="305" r:id="rId2"/>
    <p:sldId id="464" r:id="rId3"/>
    <p:sldId id="256" r:id="rId4"/>
    <p:sldId id="306" r:id="rId5"/>
    <p:sldId id="275" r:id="rId6"/>
    <p:sldId id="279" r:id="rId7"/>
    <p:sldId id="264" r:id="rId8"/>
    <p:sldId id="276" r:id="rId9"/>
    <p:sldId id="277" r:id="rId10"/>
    <p:sldId id="261" r:id="rId11"/>
    <p:sldId id="278" r:id="rId12"/>
    <p:sldId id="260" r:id="rId13"/>
    <p:sldId id="272" r:id="rId14"/>
    <p:sldId id="281" r:id="rId15"/>
    <p:sldId id="265" r:id="rId16"/>
    <p:sldId id="266" r:id="rId17"/>
    <p:sldId id="267" r:id="rId18"/>
    <p:sldId id="26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CC"/>
    <a:srgbClr val="FF66FF"/>
    <a:srgbClr val="318621"/>
    <a:srgbClr val="FF00FF"/>
    <a:srgbClr val="FF33CC"/>
    <a:srgbClr val="FF0066"/>
    <a:srgbClr val="9900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91" autoAdjust="0"/>
  </p:normalViewPr>
  <p:slideViewPr>
    <p:cSldViewPr>
      <p:cViewPr varScale="1">
        <p:scale>
          <a:sx n="67" d="100"/>
          <a:sy n="67" d="100"/>
        </p:scale>
        <p:origin x="834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92C07-4AEA-415D-9312-AE0E37F42A56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46516-E21E-45A7-8C89-AD3EFB890A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81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46516-E21E-45A7-8C89-AD3EFB890A6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83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46516-E21E-45A7-8C89-AD3EFB890A6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15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E4642-5C2E-229F-3B95-E9051CC3C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E0F7E-9266-FB8A-CA4D-E027272E8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BB470-6C28-D5C8-C420-FF9A54117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BE6A3-B305-4766-8161-B00E035F9C6E}" type="datetime5">
              <a:rPr lang="en-US" smtClean="0"/>
              <a:t>17-Jun-25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04ED3-E332-8BAA-DAF8-4E53F3F35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পাম্প সম্পর্কিত কতিপয় সংগা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A3376-6A1B-FE53-FF55-717DA9195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5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AFC1-2512-1305-8ABD-1B0DB6C50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03D92-5EDB-CCE4-4EBD-DD6E41198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A38CD-EE31-E11E-08E7-DB4148309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6256-7E2E-408E-A9E9-02287C799706}" type="datetime5">
              <a:rPr lang="en-US" smtClean="0"/>
              <a:t>17-Jun-25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ACF09-82E3-589C-90D0-B5C0E031E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পাম্প সম্পর্কিত কতিপয় সংগা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A73C9-BECA-E72C-CC92-6BE0A14E3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22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E0162-3E2C-51F4-5CBA-3FE41F8EB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27EA6-99A9-DBB4-8D05-BA69098BC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3755F3-60C8-E842-DD22-5FB426C58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EA6BF-5416-442D-AFB6-38A8C3911701}" type="datetime5">
              <a:rPr lang="en-US" smtClean="0"/>
              <a:t>17-Jun-25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6ED04-EFE7-FA71-0A2B-D38379CB7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পাম্প সম্পর্কিত কতিপয় সংগা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DF9B0-4BEB-E2C5-10AC-F7E9A2D4F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0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129C5-4723-5CF5-C4D0-FA732004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D79EE-F323-002F-4A86-700901535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69891A-49F2-33B7-58EC-E03CC2683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244787-70DB-F75B-4898-C86DC6161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3FB0-C693-4C6F-A723-4E8AA85B4E33}" type="datetime5">
              <a:rPr lang="en-US" smtClean="0"/>
              <a:t>17-Jun-25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183F91-19F4-075D-380E-61C27CD2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পাম্প সম্পর্কিত কতিপয় সংগা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60BB9-7C9B-8BBB-AD3B-E7C383457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79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D1AD-2197-077E-47E5-9FD93CA17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88CB00-ED7F-6C4C-3AAB-82C5BF184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864D8A-4E6A-D114-5142-AD3581274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5E306-B5C6-2F15-AA4E-53B19011B3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D464A6-7A1A-5D45-5A5D-0925A8CFF3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98BF90-2957-7F97-20C6-E595C7EF1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B7D57-8747-403E-BD93-03A5A6E791B4}" type="datetime5">
              <a:rPr lang="en-US" smtClean="0"/>
              <a:t>17-Jun-25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1A252C-8044-97C2-AA08-8B0351BEB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পাম্প সম্পর্কিত কতিপয় সংগা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958377-D5DC-D904-7865-873A0AF23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2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50EE1-0725-4CBC-FAD7-BE28ACCAF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01DEBF-117D-B628-008B-CE9461E6F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1F5DB-775A-4113-88EB-7076C90EDF17}" type="datetime5">
              <a:rPr lang="en-US" smtClean="0"/>
              <a:t>17-Jun-25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4298B7-F215-1E67-7465-C8E33DB46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পাম্প সম্পর্কিত কতিপয় সংগা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0397A5-EA15-CA34-A0B2-B18AE86EF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7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CF3B6B-345F-3215-851B-4568EEF4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39B69-7E40-4FCC-B61F-3089F7901E59}" type="datetime5">
              <a:rPr lang="en-US" smtClean="0"/>
              <a:t>17-Jun-25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0CE270-167D-C4E5-F870-9E572C34D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পাম্প সম্পর্কিত কতিপয় সংগা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5B7D0-A752-8E80-9C45-9867B6751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70531"/>
      </p:ext>
    </p:extLst>
  </p:cSld>
  <p:clrMapOvr>
    <a:masterClrMapping/>
  </p:clrMapOvr>
  <p:transition spd="slow">
    <p:cover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B9EBF-D8B4-018E-3E23-967F93BB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59EE1-6118-BDBE-3EA0-BC28C1560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A17CE-A1A3-0595-48F1-DDE95AC1C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15D14-4A4F-520B-8DC0-EC8FC0611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739BD-5759-4CAF-AD0B-8E966DFDA1F4}" type="datetime5">
              <a:rPr lang="en-US" smtClean="0"/>
              <a:t>17-Jun-25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F1104C-5897-A9F7-C861-906980B43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পাম্প সম্পর্কিত কতিপয় সংগা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A0272-860B-47BA-701E-6CC94EC9B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2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57272-0AAC-037C-149E-56CE63A59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5A243-6E12-6338-EEF4-FF49A9023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8A89C-5CB2-489B-A103-59FF43A79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03A48-6055-7AA1-C331-FE07D0E35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EB7F3-7952-4C73-8F27-3F951F10BAE2}" type="datetime5">
              <a:rPr lang="en-US" smtClean="0"/>
              <a:t>17-Jun-25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7A2359-C741-BDC9-B9CE-F6799505E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পাম্প সম্পর্কিত কতিপয় সংগা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D9CA0-AF25-6A39-55AC-D4FD7A389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71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8B8CB-B770-5D38-3674-02FCE745C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79720C-CEBE-AF84-2EAF-A03BA5FF16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F1EEC-CB27-B3A0-EDAC-FD03280E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C339-02C4-4922-A2F0-EEFB871E0A4B}" type="datetime5">
              <a:rPr lang="en-US" smtClean="0"/>
              <a:t>17-Jun-25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2B3C6-8BE3-BB82-73DC-FFD755C40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পাম্প সম্পর্কিত কতিপয় সংগা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1A0FA-F096-55F2-08A3-D2AF12589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4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CB35BD-8410-D385-9CA5-552DBE7714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770310-811F-4DB8-45BB-0BB9A1EC1A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4E194-DA78-BB2D-8D20-3F8FB053B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3EFB-6820-4DD5-B390-336D6996415F}" type="datetime5">
              <a:rPr lang="en-US" smtClean="0"/>
              <a:t>17-Jun-25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71F2B-EAB8-D236-19ED-980B40B27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পাম্প সম্পর্কিত কতিপয় সংগা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CAF9E-F725-F518-4449-41EC40407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902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fld id="{87FC2A6D-4272-4549-9CAC-1DEE6FE6B7E6}" type="datetime5">
              <a:rPr lang="en-US" smtClean="0"/>
              <a:t>17-Jun-25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Piston 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EB132FCC-8730-4104-96B1-7F3FD020B4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357830"/>
      </p:ext>
    </p:extLst>
  </p:cSld>
  <p:clrMapOvr>
    <a:masterClrMapping/>
  </p:clrMapOvr>
  <p:transition spd="slow">
    <p:cover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3A9689-DDB8-A732-8945-AB37DC862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3D7A24-011D-1363-9F28-1F39960C5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AF17AF-9A2D-BFAC-0483-AF3EA490DCA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88" b="100000" l="1538" r="97949">
                        <a14:foregroundMark x1="71795" y1="6438" x2="89231" y2="5150"/>
                        <a14:foregroundMark x1="6154" y1="68240" x2="7692" y2="888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381171" y="4653833"/>
            <a:ext cx="1857375" cy="22193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9B791A-1E9D-246C-019A-70567E1A56D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88" b="100000" l="1538" r="97949">
                        <a14:foregroundMark x1="71795" y1="6438" x2="89231" y2="5150"/>
                        <a14:foregroundMark x1="6154" y1="68240" x2="7692" y2="888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0318" y="4841823"/>
            <a:ext cx="1857375" cy="2219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3DC934-6FFA-7FDC-ED83-9BAB3D3AE22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88" b="100000" l="1538" r="97949">
                        <a14:foregroundMark x1="71795" y1="6438" x2="89231" y2="5150"/>
                        <a14:foregroundMark x1="6154" y1="68240" x2="7692" y2="888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84891" y="-186771"/>
            <a:ext cx="1857375" cy="22193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813470-14D1-DCA5-A8F2-DD0385094A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288" b="100000" l="1538" r="97949">
                        <a14:foregroundMark x1="71795" y1="6438" x2="89231" y2="5150"/>
                        <a14:foregroundMark x1="6154" y1="68240" x2="7692" y2="888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35" y="142875"/>
            <a:ext cx="1857375" cy="221932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5A21BC3-7D4A-A445-2788-B155CFF799DB}"/>
              </a:ext>
            </a:extLst>
          </p:cNvPr>
          <p:cNvGrpSpPr/>
          <p:nvPr userDrawn="1"/>
        </p:nvGrpSpPr>
        <p:grpSpPr>
          <a:xfrm>
            <a:off x="0" y="0"/>
            <a:ext cx="12192000" cy="6878782"/>
            <a:chOff x="-27716" y="0"/>
            <a:chExt cx="12219716" cy="687878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2" name="Half Frame 11">
              <a:extLst>
                <a:ext uri="{FF2B5EF4-FFF2-40B4-BE49-F238E27FC236}">
                  <a16:creationId xmlns:a16="http://schemas.microsoft.com/office/drawing/2014/main" id="{E07496D5-88DA-3361-981D-CAF2E68B5773}"/>
                </a:ext>
              </a:extLst>
            </p:cNvPr>
            <p:cNvSpPr/>
            <p:nvPr userDrawn="1"/>
          </p:nvSpPr>
          <p:spPr>
            <a:xfrm>
              <a:off x="-27710" y="0"/>
              <a:ext cx="2019300" cy="2362200"/>
            </a:xfrm>
            <a:prstGeom prst="halfFrame">
              <a:avLst>
                <a:gd name="adj1" fmla="val 7359"/>
                <a:gd name="adj2" fmla="val 6710"/>
              </a:avLst>
            </a:prstGeom>
            <a:solidFill>
              <a:srgbClr val="31862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993300"/>
                </a:solidFill>
              </a:endParaRPr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EE222C4C-FB95-3499-6EBA-81769EE8DC3E}"/>
                </a:ext>
              </a:extLst>
            </p:cNvPr>
            <p:cNvSpPr/>
            <p:nvPr userDrawn="1"/>
          </p:nvSpPr>
          <p:spPr>
            <a:xfrm>
              <a:off x="1828800" y="0"/>
              <a:ext cx="8153400" cy="136525"/>
            </a:xfrm>
            <a:prstGeom prst="parallelogram">
              <a:avLst/>
            </a:prstGeom>
            <a:solidFill>
              <a:srgbClr val="FF66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Half Frame 13">
              <a:extLst>
                <a:ext uri="{FF2B5EF4-FFF2-40B4-BE49-F238E27FC236}">
                  <a16:creationId xmlns:a16="http://schemas.microsoft.com/office/drawing/2014/main" id="{9EEAFFD3-7FA9-6F80-6747-5A1BAAE3BDD1}"/>
                </a:ext>
              </a:extLst>
            </p:cNvPr>
            <p:cNvSpPr/>
            <p:nvPr userDrawn="1"/>
          </p:nvSpPr>
          <p:spPr>
            <a:xfrm rot="10800000">
              <a:off x="10058400" y="4516582"/>
              <a:ext cx="2133600" cy="2362200"/>
            </a:xfrm>
            <a:prstGeom prst="halfFrame">
              <a:avLst>
                <a:gd name="adj1" fmla="val 6060"/>
                <a:gd name="adj2" fmla="val 6710"/>
              </a:avLst>
            </a:prstGeom>
            <a:solidFill>
              <a:srgbClr val="31862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Half Frame 14">
              <a:extLst>
                <a:ext uri="{FF2B5EF4-FFF2-40B4-BE49-F238E27FC236}">
                  <a16:creationId xmlns:a16="http://schemas.microsoft.com/office/drawing/2014/main" id="{33185D2F-4C75-E19A-1CCA-68375E715AFF}"/>
                </a:ext>
              </a:extLst>
            </p:cNvPr>
            <p:cNvSpPr/>
            <p:nvPr userDrawn="1"/>
          </p:nvSpPr>
          <p:spPr>
            <a:xfrm rot="5400000">
              <a:off x="9944100" y="-114300"/>
              <a:ext cx="2133600" cy="2362200"/>
            </a:xfrm>
            <a:prstGeom prst="halfFrame">
              <a:avLst>
                <a:gd name="adj1" fmla="val 6710"/>
                <a:gd name="adj2" fmla="val 6710"/>
              </a:avLst>
            </a:prstGeom>
            <a:solidFill>
              <a:srgbClr val="31862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Half Frame 15">
              <a:extLst>
                <a:ext uri="{FF2B5EF4-FFF2-40B4-BE49-F238E27FC236}">
                  <a16:creationId xmlns:a16="http://schemas.microsoft.com/office/drawing/2014/main" id="{20D91387-4FD6-DE06-1C04-87A1B5B7DF5B}"/>
                </a:ext>
              </a:extLst>
            </p:cNvPr>
            <p:cNvSpPr/>
            <p:nvPr userDrawn="1"/>
          </p:nvSpPr>
          <p:spPr>
            <a:xfrm rot="16200000">
              <a:off x="90055" y="4610100"/>
              <a:ext cx="2133600" cy="2362200"/>
            </a:xfrm>
            <a:prstGeom prst="halfFrame">
              <a:avLst>
                <a:gd name="adj1" fmla="val 6060"/>
                <a:gd name="adj2" fmla="val 6710"/>
              </a:avLst>
            </a:prstGeom>
            <a:solidFill>
              <a:srgbClr val="31862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CBF510BA-62CF-9E26-AF82-3470004316FA}"/>
                </a:ext>
              </a:extLst>
            </p:cNvPr>
            <p:cNvSpPr/>
            <p:nvPr userDrawn="1"/>
          </p:nvSpPr>
          <p:spPr>
            <a:xfrm>
              <a:off x="2019300" y="6721475"/>
              <a:ext cx="8153400" cy="136525"/>
            </a:xfrm>
            <a:prstGeom prst="parallelogram">
              <a:avLst/>
            </a:prstGeom>
            <a:solidFill>
              <a:srgbClr val="FF66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A01F8CBD-DE69-1855-AC74-77A065956C26}"/>
                </a:ext>
              </a:extLst>
            </p:cNvPr>
            <p:cNvSpPr/>
            <p:nvPr userDrawn="1"/>
          </p:nvSpPr>
          <p:spPr>
            <a:xfrm rot="5400000">
              <a:off x="10763251" y="3271404"/>
              <a:ext cx="2708564" cy="128156"/>
            </a:xfrm>
            <a:prstGeom prst="parallelogram">
              <a:avLst/>
            </a:prstGeom>
            <a:solidFill>
              <a:srgbClr val="FF66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1F13DF62-0CC4-BF85-77BA-36F6D3397772}"/>
                </a:ext>
              </a:extLst>
            </p:cNvPr>
            <p:cNvSpPr/>
            <p:nvPr userDrawn="1"/>
          </p:nvSpPr>
          <p:spPr>
            <a:xfrm rot="5400000">
              <a:off x="-1317921" y="3451515"/>
              <a:ext cx="2708563" cy="128153"/>
            </a:xfrm>
            <a:prstGeom prst="parallelogram">
              <a:avLst/>
            </a:prstGeom>
            <a:solidFill>
              <a:srgbClr val="FF66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C8F38-65AB-B089-01B3-2E1949B00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721475"/>
            <a:ext cx="2743200" cy="136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fld id="{AE978B95-EBD8-4E62-95AC-6756B5369AC6}" type="datetime5">
              <a:rPr lang="en-US" smtClean="0"/>
              <a:t>17-Jun-25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1C075-4593-CBAA-0F5C-D741F7CF23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721475"/>
            <a:ext cx="4114800" cy="136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/>
              <a:t>পাম্প সম্পর্কিত কতিপয় সংগা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75D70-EDD6-EE14-A98A-E2B808998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721475"/>
            <a:ext cx="2743200" cy="136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6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transition spd="slow">
    <p:cover dir="lu"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5.jpeg"/><Relationship Id="rId7" Type="http://schemas.openxmlformats.org/officeDocument/2006/relationships/hyperlink" Target="https://www.facebook.com/shofiuddintscm/" TargetMode="External"/><Relationship Id="rId12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inkedin.com/in/shofiuddintsc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www.youtube.com/channel/UCrBcGBV0XSrKQOur0Kv5Mzw" TargetMode="External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hyperlink" Target="http://tscmeherpur.gov.bd/" TargetMode="External"/><Relationship Id="rId9" Type="http://schemas.openxmlformats.org/officeDocument/2006/relationships/image" Target="../media/image7.png"/><Relationship Id="rId14" Type="http://schemas.openxmlformats.org/officeDocument/2006/relationships/hyperlink" Target="http://123.49.3.254/MembersArea/MembershipNoSearch.asp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914632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orldlanguagecenters.weebly.com/selecting-student-groups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Example_of_large_home_in_Southlake.JPG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6-Point Star 1">
            <a:extLst>
              <a:ext uri="{FF2B5EF4-FFF2-40B4-BE49-F238E27FC236}">
                <a16:creationId xmlns:a16="http://schemas.microsoft.com/office/drawing/2014/main" id="{D2670A54-2F39-4376-A7FA-635D7FC7DFAC}"/>
              </a:ext>
            </a:extLst>
          </p:cNvPr>
          <p:cNvSpPr/>
          <p:nvPr/>
        </p:nvSpPr>
        <p:spPr>
          <a:xfrm>
            <a:off x="3848100" y="685800"/>
            <a:ext cx="4495800" cy="1676400"/>
          </a:xfrm>
          <a:prstGeom prst="star16">
            <a:avLst>
              <a:gd name="adj" fmla="val 4022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নির্দেশনা স্লাইড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28BAAD-A359-4487-AF28-88B20AA8BE2C}"/>
              </a:ext>
            </a:extLst>
          </p:cNvPr>
          <p:cNvSpPr/>
          <p:nvPr/>
        </p:nvSpPr>
        <p:spPr>
          <a:xfrm>
            <a:off x="1257300" y="2743200"/>
            <a:ext cx="9677400" cy="2985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পাঠটি শ্রেণি কক্ষে উপস্থাপনের সময় প্রয়োজনীয় নির্দেশনা প্রতিটি স্লাইডের নিচে 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Slide Note </a:t>
            </a:r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সংযোজন করা হয়েছে । আশা করি সম্মানিত শিক্ষকগণ পাঠটি উপস্থাপনের পূর্বে উল্লেখিত 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Note </a:t>
            </a:r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দেখে নিবেন। এছাড়াও শিক্ষক প্রয়োজনবোধে তাঁর নিজস্ব কৌশল প্রয়োগ করতে পারবেন।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405AF3-5140-4AF4-922E-8C165EBF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9C9AB-A843-4A60-BE2C-23C7AB27FD35}" type="datetime5">
              <a:rPr lang="en-US" smtClean="0"/>
              <a:t>17-Jun-25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E50AF8-A433-4CB3-A36B-93EE1A6E3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dirty="0"/>
              <a:t>পাম্প সম্পর্কিত কতিপয় সংগা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E9ACBA-A5FE-45C7-AA7E-E847A2919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D1C00-8004-4102-BED1-3019EAC080D8}" type="slidenum">
              <a:rPr lang="en-US" smtClean="0"/>
              <a:t>1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40D3904-1AF0-4975-A7AF-5CA6E4FBE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700" y="381000"/>
            <a:ext cx="1194207" cy="63404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14FEA5-64BE-40B3-B8A2-B24C4CA93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471" y="408762"/>
            <a:ext cx="1194207" cy="634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09131"/>
      </p:ext>
    </p:extLst>
  </p:cSld>
  <p:clrMapOvr>
    <a:masterClrMapping/>
  </p:clrMapOvr>
  <p:transition spd="slow">
    <p:cover dir="l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037E4A-65E1-4A67-0C72-4280DD692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78DF7-B87F-4ECF-B9DF-3DEF9A64542A}" type="datetime5">
              <a:rPr lang="en-US" smtClean="0"/>
              <a:t>17-Jun-25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0C7954-AC66-953F-047B-8A15AF84B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SG"/>
              <a:t>Piston Ring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C718DA-AC46-774E-2251-3A51AB8B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E622BB-ADE9-D506-72C1-3C3BDDFEC8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"/>
            <a:ext cx="12192000" cy="68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05370"/>
      </p:ext>
    </p:extLst>
  </p:cSld>
  <p:clrMapOvr>
    <a:masterClrMapping/>
  </p:clrMapOvr>
  <p:transition spd="slow">
    <p:cover dir="l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52500" y="1143000"/>
            <a:ext cx="10287000" cy="4572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irclePour">
              <a:avLst/>
            </a:prstTxWarp>
            <a:scene3d>
              <a:camera prst="isometricOffAxis2Lef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9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0099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C0F4A1-4993-437F-89BE-049DFF5D9F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5"/>
          <a:stretch/>
        </p:blipFill>
        <p:spPr>
          <a:xfrm>
            <a:off x="4881562" y="2633667"/>
            <a:ext cx="2428875" cy="1590666"/>
          </a:xfrm>
          <a:prstGeom prst="ellipse">
            <a:avLst/>
          </a:prstGeom>
          <a:ln w="63500" cap="rnd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1359AE8-05F3-4E97-AC10-0191E31409F6}"/>
              </a:ext>
            </a:extLst>
          </p:cNvPr>
          <p:cNvSpPr/>
          <p:nvPr/>
        </p:nvSpPr>
        <p:spPr>
          <a:xfrm>
            <a:off x="571499" y="58909"/>
            <a:ext cx="11049000" cy="990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5400" dirty="0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টেকনিক্যাল</a:t>
            </a:r>
            <a:r>
              <a:rPr lang="en-US" sz="5400" dirty="0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স্কুল</a:t>
            </a:r>
            <a:r>
              <a:rPr lang="en-US" sz="5400" dirty="0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dirty="0" err="1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r>
              <a:rPr lang="en-US" sz="5400" dirty="0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5400" dirty="0" err="1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মেহেরপুর</a:t>
            </a:r>
            <a:r>
              <a:rPr lang="en-US" sz="5400" dirty="0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-এ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6797E7-0E0D-4C4B-BF5D-9C10AC52D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89D87-C458-4DCA-9EBF-865FBE7023C0}" type="datetime5">
              <a:rPr lang="en-US" smtClean="0"/>
              <a:t>17-Jun-25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86619E-EEDB-4B9E-8618-397E704E6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dirty="0"/>
              <a:t>পাম্প সম্পর্কিত কতিপয় সংগা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4F78C-A521-4E24-BD2C-54FEA17D8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A37957C-473A-4793-A037-B613DDDC2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397" y="685800"/>
            <a:ext cx="1311205" cy="6400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24394" y="1037965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5115523" y="184720"/>
            <a:ext cx="1960954" cy="632770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436983" y="1139363"/>
            <a:ext cx="3281633" cy="69458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00472" y="5343477"/>
            <a:ext cx="4554654" cy="711064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spc="-15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4000" spc="-1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spc="-15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সম্পর্কিত</a:t>
            </a:r>
            <a:r>
              <a:rPr lang="en-US" sz="4000" spc="-1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spc="-15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কতিপয়</a:t>
            </a:r>
            <a:r>
              <a:rPr lang="en-US" sz="4000" spc="-15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spc="-15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সংগা</a:t>
            </a:r>
            <a:endParaRPr lang="en-US" sz="4000" spc="-15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260115" y="2871712"/>
            <a:ext cx="3625059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ফান্ডমেন্টালস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807140" y="2090840"/>
            <a:ext cx="2541319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দশম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635257" y="4542713"/>
            <a:ext cx="2885084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21343" y="3725422"/>
            <a:ext cx="2512913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04B588-8B4F-4770-8CD7-16665DB11570}"/>
              </a:ext>
            </a:extLst>
          </p:cNvPr>
          <p:cNvSpPr/>
          <p:nvPr/>
        </p:nvSpPr>
        <p:spPr>
          <a:xfrm>
            <a:off x="629172" y="1082817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CFB1A18-E1AB-420C-BAD3-0D7D70DDA0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7" b="5017"/>
          <a:stretch/>
        </p:blipFill>
        <p:spPr>
          <a:xfrm>
            <a:off x="1847833" y="1679612"/>
            <a:ext cx="2490994" cy="2490994"/>
          </a:xfrm>
          <a:prstGeom prst="ellipse">
            <a:avLst/>
          </a:prstGeom>
        </p:spPr>
      </p:pic>
      <p:sp>
        <p:nvSpPr>
          <p:cNvPr id="26" name="Rectangle 25">
            <a:hlinkClick r:id="rId4"/>
            <a:extLst>
              <a:ext uri="{FF2B5EF4-FFF2-40B4-BE49-F238E27FC236}">
                <a16:creationId xmlns:a16="http://schemas.microsoft.com/office/drawing/2014/main" id="{1787D924-D3A9-404F-8CF0-E88E98F17434}"/>
              </a:ext>
            </a:extLst>
          </p:cNvPr>
          <p:cNvSpPr/>
          <p:nvPr/>
        </p:nvSpPr>
        <p:spPr>
          <a:xfrm>
            <a:off x="1570037" y="1167530"/>
            <a:ext cx="3115155" cy="46414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B0100F-DAC2-446B-97FA-67F2217E5EA7}"/>
              </a:ext>
            </a:extLst>
          </p:cNvPr>
          <p:cNvGrpSpPr/>
          <p:nvPr/>
        </p:nvGrpSpPr>
        <p:grpSpPr>
          <a:xfrm>
            <a:off x="966531" y="4070948"/>
            <a:ext cx="4583579" cy="2000548"/>
            <a:chOff x="671103" y="4099084"/>
            <a:chExt cx="4583579" cy="200054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C5CE40B-FC92-4124-ABEE-EDB0ADEDC53E}"/>
                </a:ext>
              </a:extLst>
            </p:cNvPr>
            <p:cNvGrpSpPr/>
            <p:nvPr/>
          </p:nvGrpSpPr>
          <p:grpSpPr>
            <a:xfrm>
              <a:off x="671103" y="4099084"/>
              <a:ext cx="4245854" cy="2000548"/>
              <a:chOff x="671103" y="4070948"/>
              <a:chExt cx="4245854" cy="2000548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72AA1C2-1EC2-48EC-A9D2-E87701E63596}"/>
                  </a:ext>
                </a:extLst>
              </p:cNvPr>
              <p:cNvSpPr txBox="1"/>
              <p:nvPr/>
            </p:nvSpPr>
            <p:spPr>
              <a:xfrm>
                <a:off x="671103" y="4070948"/>
                <a:ext cx="4245854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প্রকৌঃ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শফি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উদ্দীন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 rtl="1"/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চিফ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ইন্সট্রাক্টর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ফার্ম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মেশিনারী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>
                    <a:solidFill>
                      <a:srgbClr val="3333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shofiuddintsc@gmail.com</a:t>
                </a: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01730-878558        </a:t>
                </a:r>
                <a:r>
                  <a:rPr lang="en-US" dirty="0">
                    <a:solidFill>
                      <a:srgbClr val="4CAF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01619346487</a:t>
                </a:r>
              </a:p>
              <a:p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agro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Machinery</a:t>
                </a:r>
                <a:endParaRPr lang="en-US" dirty="0">
                  <a:solidFill>
                    <a:srgbClr val="F61C0D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Shofi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 Uddin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</a:t>
                </a:r>
                <a:r>
                  <a:rPr lang="en-US" dirty="0" err="1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7"/>
                  </a:rPr>
                  <a:t>Shofi</a:t>
                </a:r>
                <a:r>
                  <a:rPr lang="en-US" dirty="0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7"/>
                  </a:rPr>
                  <a:t> Uddin</a:t>
                </a:r>
                <a:endParaRPr lang="en-US" dirty="0">
                  <a:solidFill>
                    <a:srgbClr val="1976D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87B9F255-B7AC-4166-BEAA-40AB529C26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8785" y="4817108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FF60981D-34A3-42CE-9E68-379F4A0B4A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167" y="5131203"/>
                <a:ext cx="330473" cy="322252"/>
              </a:xfrm>
              <a:prstGeom prst="rect">
                <a:avLst/>
              </a:prstGeom>
            </p:spPr>
          </p:pic>
          <p:pic>
            <p:nvPicPr>
              <p:cNvPr id="35" name="Picture 34">
                <a:hlinkClick r:id="rId5"/>
                <a:extLst>
                  <a:ext uri="{FF2B5EF4-FFF2-40B4-BE49-F238E27FC236}">
                    <a16:creationId xmlns:a16="http://schemas.microsoft.com/office/drawing/2014/main" id="{CF58DCF2-9ADB-4CEC-914F-C876A0856E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81325" y="5430704"/>
                <a:ext cx="358157" cy="349247"/>
              </a:xfrm>
              <a:prstGeom prst="rect">
                <a:avLst/>
              </a:prstGeom>
            </p:spPr>
          </p:pic>
          <p:pic>
            <p:nvPicPr>
              <p:cNvPr id="36" name="Picture 35">
                <a:hlinkClick r:id="rId7"/>
                <a:extLst>
                  <a:ext uri="{FF2B5EF4-FFF2-40B4-BE49-F238E27FC236}">
                    <a16:creationId xmlns:a16="http://schemas.microsoft.com/office/drawing/2014/main" id="{521B0B59-D9B2-4F38-8C7B-A2258221BE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2443" y="5719300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37" name="Picture 36">
                <a:hlinkClick r:id="rId6"/>
                <a:extLst>
                  <a:ext uri="{FF2B5EF4-FFF2-40B4-BE49-F238E27FC236}">
                    <a16:creationId xmlns:a16="http://schemas.microsoft.com/office/drawing/2014/main" id="{B8519688-DDD5-421C-AE5B-6460A83ECD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7939" y="5757198"/>
                <a:ext cx="304929" cy="297343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BCAB95A2-B40B-402A-AA72-0354BF9A73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9904" y="5172233"/>
                <a:ext cx="330473" cy="322252"/>
              </a:xfrm>
              <a:prstGeom prst="rect">
                <a:avLst/>
              </a:prstGeom>
            </p:spPr>
          </p:pic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E383DFB-8188-4AD3-8EDC-93B5427524E8}"/>
                </a:ext>
              </a:extLst>
            </p:cNvPr>
            <p:cNvSpPr/>
            <p:nvPr/>
          </p:nvSpPr>
          <p:spPr>
            <a:xfrm>
              <a:off x="3821159" y="4464069"/>
              <a:ext cx="1433523" cy="310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1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 / IEB 19010</a:t>
              </a:r>
              <a:endParaRPr lang="en-US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444B9C4-7766-4386-BD05-62C8B6595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6E512-06BF-4AE9-86BF-214390B81E44}" type="datetime5">
              <a:rPr lang="en-US" smtClean="0"/>
              <a:t>17-Jun-25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2F37778-D5AD-453E-99E2-3D25B638D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dirty="0"/>
              <a:t>পাম্প সম্পর্কিত কতিপয় সংগা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7FC370E-8964-48D0-869B-A3C6FAAE0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9CDC-224F-45C4-A6B9-E5C22C24BA70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7395108-ACFA-4DFD-974F-EEE88D8BC7D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66" y="1631670"/>
            <a:ext cx="1274174" cy="179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44975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57770" y="287807"/>
            <a:ext cx="4676459" cy="8423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গভীর</a:t>
            </a:r>
            <a:r>
              <a:rPr lang="en-US" sz="5400" b="1" dirty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5400" b="1" dirty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5400" b="1" dirty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5400" b="1" dirty="0">
              <a:ln w="66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Centrifugal Water Pump test run   vintage stationary engine[1]">
            <a:hlinkClick r:id="" action="ppaction://media"/>
            <a:extLst>
              <a:ext uri="{FF2B5EF4-FFF2-40B4-BE49-F238E27FC236}">
                <a16:creationId xmlns:a16="http://schemas.microsoft.com/office/drawing/2014/main" id="{0A91B8C6-9556-4E29-8F1C-35B11E8490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62" t="10420" r="-262" b="12503"/>
          <a:stretch/>
        </p:blipFill>
        <p:spPr>
          <a:xfrm>
            <a:off x="2311400" y="1308238"/>
            <a:ext cx="7645400" cy="4419600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96157-9678-4DC2-958B-D980AE849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2531-BDAB-4298-8247-ED488CBA2F58}" type="datetime5">
              <a:rPr lang="en-US" smtClean="0"/>
              <a:t>17-Jun-25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10F23-15E4-4EA2-8F1D-EE3B7D767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6A752-E6FA-42B5-B4B1-4B68E192D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41282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1799" y="5383952"/>
            <a:ext cx="6248399" cy="914399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chemeClr val="tx1"/>
              </a:solidFill>
            </a:endParaRPr>
          </a:p>
          <a:p>
            <a:pPr algn="ctr"/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সম্পর্কিত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কতিপয়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সংগা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82848" y="222261"/>
            <a:ext cx="3026299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/>
            <a:r>
              <a:rPr lang="en-US" sz="5400" b="1" dirty="0" err="1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dirty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5400" b="1" dirty="0">
              <a:ln w="66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DE0790-EF5B-4FC9-A11C-93D623196E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97" b="23152"/>
          <a:stretch/>
        </p:blipFill>
        <p:spPr>
          <a:xfrm>
            <a:off x="2709243" y="1278768"/>
            <a:ext cx="6824587" cy="3838830"/>
          </a:xfrm>
          <a:prstGeom prst="roundRect">
            <a:avLst>
              <a:gd name="adj" fmla="val 50000"/>
            </a:avLst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5311D-A21D-4CB2-BBC6-A58D7CF30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7397F-5A3A-4C41-9E2B-62BA79251CF2}" type="datetime5">
              <a:rPr lang="en-US" smtClean="0"/>
              <a:t>17-Jun-25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840E9-CE30-4C9A-938A-8967BC73D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3F823B-0C95-4C6F-9AB8-BE06EE6DC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A047F5-A750-422E-A96F-EE57CFD6BD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222261"/>
            <a:ext cx="2328874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90404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1200" y="2057400"/>
            <a:ext cx="8229600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শেষে শিক্ষার্থীরা ---</a:t>
            </a:r>
            <a:endParaRPr lang="bn-IN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ইফিসিয়েন্সে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endParaRPr lang="bn-IN" sz="4000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বিএইচপি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ডব্লিউএইচপি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endParaRPr lang="bn-IN" sz="4000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হেড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ড্র-ডাইন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5F29FB-2056-41D8-8E44-44B957A1657A}"/>
              </a:ext>
            </a:extLst>
          </p:cNvPr>
          <p:cNvSpPr txBox="1"/>
          <p:nvPr/>
        </p:nvSpPr>
        <p:spPr>
          <a:xfrm>
            <a:off x="4762500" y="762000"/>
            <a:ext cx="26670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IN" sz="5400" b="1" dirty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B87344-77F5-41C7-AE2F-9CBEFF49F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A4AA-976C-4161-A0D3-04B8821DBCF8}" type="datetime5">
              <a:rPr lang="en-US" smtClean="0"/>
              <a:t>17-Jun-25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0DF03-EC18-4800-89AB-7A4F46BA1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E92AF-4D6A-4EDB-8ADD-FBA28F212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2500" y="5252840"/>
            <a:ext cx="10287000" cy="1208284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তরল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পদার্থকে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অপেক্ষাকৃত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উঁচু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চাপের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উত্তোলন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প্রবাহিত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42949D-2D6B-4F48-A4E5-CD6F5BF9C5AB}"/>
              </a:ext>
            </a:extLst>
          </p:cNvPr>
          <p:cNvSpPr txBox="1"/>
          <p:nvPr/>
        </p:nvSpPr>
        <p:spPr>
          <a:xfrm>
            <a:off x="3762529" y="235234"/>
            <a:ext cx="4666942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(Pump) 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BB07F99-1E57-4983-A26C-16BC5FB5FB0A}"/>
              </a:ext>
            </a:extLst>
          </p:cNvPr>
          <p:cNvGrpSpPr/>
          <p:nvPr/>
        </p:nvGrpSpPr>
        <p:grpSpPr>
          <a:xfrm>
            <a:off x="2311032" y="1351066"/>
            <a:ext cx="7569936" cy="3901774"/>
            <a:chOff x="2107464" y="1143000"/>
            <a:chExt cx="7977072" cy="41910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A1286C4-39A5-4D97-AD01-0B9C38669B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1" t="18235"/>
            <a:stretch/>
          </p:blipFill>
          <p:spPr>
            <a:xfrm>
              <a:off x="2107464" y="1143000"/>
              <a:ext cx="7977072" cy="4191000"/>
            </a:xfrm>
            <a:prstGeom prst="roundRect">
              <a:avLst>
                <a:gd name="adj" fmla="val 50000"/>
              </a:avLst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BD3290A-F239-428F-982D-300D09B262F3}"/>
                </a:ext>
              </a:extLst>
            </p:cNvPr>
            <p:cNvSpPr/>
            <p:nvPr/>
          </p:nvSpPr>
          <p:spPr>
            <a:xfrm>
              <a:off x="7188936" y="4953000"/>
              <a:ext cx="2564664" cy="304800"/>
            </a:xfrm>
            <a:prstGeom prst="roundRect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9594D6-2F57-427D-A940-3A55EE975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A8576-47EF-4855-A249-6229E2CEA927}" type="datetime5">
              <a:rPr lang="en-US" smtClean="0"/>
              <a:t>17-Jun-25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397F3C-F47E-434F-8828-24C1ECF15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11650A-F98E-4348-A7D2-6D28CD32B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4787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7800" y="152400"/>
            <a:ext cx="96393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ক্যাপাসিটি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(Pump Capacity)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F58108-E5DF-48F7-B8A3-524DA83A2B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0"/>
          <a:stretch/>
        </p:blipFill>
        <p:spPr>
          <a:xfrm>
            <a:off x="1371600" y="1371600"/>
            <a:ext cx="3581400" cy="3348955"/>
          </a:xfrm>
          <a:prstGeom prst="roundRect">
            <a:avLst>
              <a:gd name="adj" fmla="val 50000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0F2DEA-7699-4C8E-B147-39A20F7E0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406" y="1062955"/>
            <a:ext cx="3657600" cy="3657600"/>
          </a:xfrm>
          <a:prstGeom prst="roundRect">
            <a:avLst>
              <a:gd name="adj" fmla="val 50000"/>
            </a:avLst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E6C892F-D511-4B13-BA60-E5D09387123B}"/>
              </a:ext>
            </a:extLst>
          </p:cNvPr>
          <p:cNvSpPr/>
          <p:nvPr/>
        </p:nvSpPr>
        <p:spPr>
          <a:xfrm>
            <a:off x="1219200" y="4642184"/>
            <a:ext cx="35424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ঘণফুট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সেকেন্ড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936CB3-E73C-48BA-9AD6-4012D9EBDC06}"/>
              </a:ext>
            </a:extLst>
          </p:cNvPr>
          <p:cNvSpPr/>
          <p:nvPr/>
        </p:nvSpPr>
        <p:spPr>
          <a:xfrm>
            <a:off x="7554985" y="4642184"/>
            <a:ext cx="3390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ঘণফুট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সেকেন্ড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0B9E1D-6B88-420E-8DEC-A972F8B98D9F}"/>
              </a:ext>
            </a:extLst>
          </p:cNvPr>
          <p:cNvSpPr/>
          <p:nvPr/>
        </p:nvSpPr>
        <p:spPr>
          <a:xfrm>
            <a:off x="114300" y="5139655"/>
            <a:ext cx="6096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ft</a:t>
            </a:r>
            <a:r>
              <a:rPr lang="en-US" sz="2800" strike="sngStrike" baseline="5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/sec=2 cubic ft per sec=2 cusec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10C61E-7ABE-4077-A34F-0F9CE2D30763}"/>
              </a:ext>
            </a:extLst>
          </p:cNvPr>
          <p:cNvSpPr/>
          <p:nvPr/>
        </p:nvSpPr>
        <p:spPr>
          <a:xfrm>
            <a:off x="6076206" y="5141992"/>
            <a:ext cx="6096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ft</a:t>
            </a:r>
            <a:r>
              <a:rPr lang="en-US" sz="2800" strike="sngStrike" baseline="5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/sec=3 cubic ft per sec=3 cusec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D031B8-3503-477C-90D2-9C557E5D6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DD10-21C2-4268-BA97-704A2855F245}" type="datetime5">
              <a:rPr lang="en-US" smtClean="0"/>
              <a:t>17-Jun-25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819823-31C3-4F30-96B8-D4B99FBDA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DA83E-4B35-4588-AD9E-CA551FC3E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40891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275AE3-A7B2-4575-AD49-4419DB052F7D}"/>
              </a:ext>
            </a:extLst>
          </p:cNvPr>
          <p:cNvSpPr/>
          <p:nvPr/>
        </p:nvSpPr>
        <p:spPr>
          <a:xfrm>
            <a:off x="1524000" y="369494"/>
            <a:ext cx="91440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প্রেসার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(Pump Pressure)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FCBD2C-8291-4F97-B226-5DE4C79CE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42104"/>
            <a:ext cx="5689600" cy="3733800"/>
          </a:xfrm>
          <a:prstGeom prst="roundRect">
            <a:avLst>
              <a:gd name="adj" fmla="val 50000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23EF33-904B-406D-A95C-FBC54FC6C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1447800"/>
            <a:ext cx="5745769" cy="3581400"/>
          </a:xfrm>
          <a:prstGeom prst="roundRect">
            <a:avLst>
              <a:gd name="adj" fmla="val 50000"/>
            </a:avLst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8E2E035-BD67-4624-9264-F573943E04FA}"/>
              </a:ext>
            </a:extLst>
          </p:cNvPr>
          <p:cNvSpPr/>
          <p:nvPr/>
        </p:nvSpPr>
        <p:spPr>
          <a:xfrm>
            <a:off x="304800" y="5257800"/>
            <a:ext cx="55626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পম্প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নেগেটিভ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প্রেসার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ভূ-পৃষ্ঠে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792506-F845-4B29-B524-F215735A54AC}"/>
              </a:ext>
            </a:extLst>
          </p:cNvPr>
          <p:cNvSpPr/>
          <p:nvPr/>
        </p:nvSpPr>
        <p:spPr>
          <a:xfrm>
            <a:off x="6248400" y="5075904"/>
            <a:ext cx="5486400" cy="1096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টারবাইন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পম্প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পজিটিভ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প্রেসার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ভূ-তলে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049D4-4342-4F31-8148-9B6A894B2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A8F25-7D01-48E6-986D-EE8A4A7AF94D}" type="datetime5">
              <a:rPr lang="en-US" smtClean="0"/>
              <a:t>17-Jun-25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2CE52-5284-462A-851C-F0F375C00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27452-4C34-40AB-9B00-3EFC4110C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270778" y="11591925"/>
            <a:ext cx="7239000" cy="762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পিতল</a:t>
            </a:r>
            <a:r>
              <a:rPr lang="en-US" sz="3600" dirty="0"/>
              <a:t> </a:t>
            </a:r>
            <a:r>
              <a:rPr lang="en-US" sz="3600" dirty="0" err="1"/>
              <a:t>পাইপ</a:t>
            </a:r>
            <a:r>
              <a:rPr lang="en-US" sz="3600" dirty="0"/>
              <a:t>( Brass Pipe)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D4F1A7-D822-4E3D-A855-F7314576FF42}"/>
              </a:ext>
            </a:extLst>
          </p:cNvPr>
          <p:cNvSpPr/>
          <p:nvPr/>
        </p:nvSpPr>
        <p:spPr>
          <a:xfrm>
            <a:off x="2667000" y="304800"/>
            <a:ext cx="68580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হেড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(Pump Head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8A18AE-BCF7-4E7F-B5F4-5367BCD1B048}"/>
              </a:ext>
            </a:extLst>
          </p:cNvPr>
          <p:cNvSpPr/>
          <p:nvPr/>
        </p:nvSpPr>
        <p:spPr>
          <a:xfrm rot="16200000">
            <a:off x="-1358490" y="2932684"/>
            <a:ext cx="533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দূরত্ব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দূরত্ব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তরল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সরবরাহ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হেড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92723F-40BE-47E7-96BF-A5B7544E51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" b="1723"/>
          <a:stretch/>
        </p:blipFill>
        <p:spPr>
          <a:xfrm>
            <a:off x="2204098" y="1206312"/>
            <a:ext cx="8305680" cy="4671945"/>
          </a:xfrm>
          <a:prstGeom prst="roundRect">
            <a:avLst>
              <a:gd name="adj" fmla="val 50000"/>
            </a:avLst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C906A1-CED1-402E-A378-AC940057E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1348-5A4E-487D-AF83-235D9053CFB5}" type="datetime5">
              <a:rPr lang="en-US" smtClean="0"/>
              <a:t>17-Jun-25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14C79-B4E9-4BED-AFC7-1788E7946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A2FB7-4485-42D7-99CE-38E7D9EBA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48830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815357" y="168445"/>
            <a:ext cx="1221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722C4F-7A0B-4171-AD21-DDDAC7741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87" b="99420" l="2333" r="100000">
                        <a14:foregroundMark x1="7000" y1="34783" x2="4667" y2="46957"/>
                        <a14:foregroundMark x1="78667" y1="18551" x2="75833" y2="20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3689">
            <a:off x="1337395" y="318886"/>
            <a:ext cx="8763000" cy="503872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74C418F-588E-44FC-B465-886176ADEF2D}"/>
              </a:ext>
            </a:extLst>
          </p:cNvPr>
          <p:cNvSpPr/>
          <p:nvPr/>
        </p:nvSpPr>
        <p:spPr>
          <a:xfrm>
            <a:off x="1009650" y="76200"/>
            <a:ext cx="101727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ইফিসিয়েন্সি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(Pump Efficiency)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529BAA-AC92-4E3B-AC98-4EF3D1CA10BF}"/>
              </a:ext>
            </a:extLst>
          </p:cNvPr>
          <p:cNvSpPr/>
          <p:nvPr/>
        </p:nvSpPr>
        <p:spPr>
          <a:xfrm>
            <a:off x="0" y="3886200"/>
            <a:ext cx="2971800" cy="190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BHP=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প্রাইম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মুফার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মোটরের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সর্বোচ্চ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64B1C6F-F1B9-4C95-8C93-D43907982186}"/>
              </a:ext>
            </a:extLst>
          </p:cNvPr>
          <p:cNvSpPr/>
          <p:nvPr/>
        </p:nvSpPr>
        <p:spPr>
          <a:xfrm>
            <a:off x="8534400" y="3048000"/>
            <a:ext cx="3515361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WHP=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সর্বোচ্চ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905C3E-41D9-4500-B247-5A181D33784B}"/>
              </a:ext>
            </a:extLst>
          </p:cNvPr>
          <p:cNvSpPr/>
          <p:nvPr/>
        </p:nvSpPr>
        <p:spPr>
          <a:xfrm>
            <a:off x="2895600" y="5105400"/>
            <a:ext cx="7772400" cy="1528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ইফিসিয়েন্সি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=WHP ও BHP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আনুপাতিক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শতকরা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57488F-0F23-4C64-AC08-956DDFF7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A686-BBD8-4D68-94FD-DBE0AB47AC8C}" type="datetime5">
              <a:rPr lang="en-US" smtClean="0"/>
              <a:t>17-Jun-25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857F29-76CF-40CA-871B-CCDF562BA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3FB11-BBC7-4AF8-B2A7-D58509A2F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28255" y="143470"/>
            <a:ext cx="773549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BHP, IHP ও </a:t>
            </a:r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ইফিসিয়েন্সি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7CD0F0-D62B-4D27-9AE8-0BC1DC7E828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92" y="3766457"/>
            <a:ext cx="5225819" cy="2560791"/>
          </a:xfrm>
          <a:prstGeom prst="roundRect">
            <a:avLst>
              <a:gd name="adj" fmla="val 50000"/>
            </a:avLst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5B8ABC-EF81-40B2-B26F-E2ECB9F715F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631" y="3810000"/>
            <a:ext cx="5112970" cy="2590800"/>
          </a:xfrm>
          <a:prstGeom prst="roundRect">
            <a:avLst>
              <a:gd name="adj" fmla="val 50000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3588C4-AAB0-4CD8-9633-DBD9847C71B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66800"/>
            <a:ext cx="5243182" cy="2310714"/>
          </a:xfrm>
          <a:prstGeom prst="roundRect">
            <a:avLst>
              <a:gd name="adj" fmla="val 50000"/>
            </a:avLst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608A9BB-4C3A-4318-896E-84B83D52526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631" y="1066800"/>
            <a:ext cx="5112970" cy="2240692"/>
          </a:xfrm>
          <a:prstGeom prst="roundRect">
            <a:avLst>
              <a:gd name="adj" fmla="val 50000"/>
            </a:avLst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525157-749E-4D25-8B1E-F8AE5F17D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CF93-3DC3-4322-B432-A22F10B49EE1}" type="datetime5">
              <a:rPr lang="en-US" smtClean="0"/>
              <a:t>17-Jun-25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60B9D4-0633-4DE3-A4A3-9D0DF174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42C58-58A4-47C1-ACF3-B6203FA42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3200" y="0"/>
            <a:ext cx="67056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ড্র-ডাউন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(Draw Down)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3B50C2-7E59-497C-91BE-34209711866D}"/>
              </a:ext>
            </a:extLst>
          </p:cNvPr>
          <p:cNvSpPr/>
          <p:nvPr/>
        </p:nvSpPr>
        <p:spPr>
          <a:xfrm>
            <a:off x="1485900" y="5556714"/>
            <a:ext cx="92202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ড্র-ডাউন</a:t>
            </a:r>
            <a:r>
              <a:rPr lang="en-US" sz="36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6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পাম্পিং</a:t>
            </a:r>
            <a:r>
              <a:rPr lang="en-US" sz="36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ওয়াটার</a:t>
            </a:r>
            <a:r>
              <a:rPr lang="en-US" sz="36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লেভেল</a:t>
            </a:r>
            <a:r>
              <a:rPr lang="en-US" sz="36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স্ট্যাটিক</a:t>
            </a:r>
            <a:r>
              <a:rPr lang="en-US" sz="36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ওয়াটার</a:t>
            </a:r>
            <a:r>
              <a:rPr lang="en-US" sz="36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লেভেল</a:t>
            </a:r>
            <a:endParaRPr lang="en-US" sz="3600" b="1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D6CFCB-E022-4B23-BBA6-96622B8F0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843" y="1168138"/>
            <a:ext cx="5583366" cy="4187428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C1D820-BFCD-49D5-8B89-1FC6F498F6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" r="3056" b="1235"/>
          <a:stretch/>
        </p:blipFill>
        <p:spPr>
          <a:xfrm>
            <a:off x="299809" y="1178413"/>
            <a:ext cx="5478452" cy="4268088"/>
          </a:xfrm>
          <a:prstGeom prst="roundRect">
            <a:avLst>
              <a:gd name="adj" fmla="val 50000"/>
            </a:avLst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83B6F3-7F71-400E-AFD4-604209BF0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63D7C-CDF5-4BE5-B3CD-D46B972C4C0D}" type="datetime5">
              <a:rPr lang="en-US" smtClean="0"/>
              <a:t>17-Jun-25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AA7293-F94B-43AB-89E4-457CCE9EC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C1CDB-3EB6-43BD-B691-28F915679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8975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5251" y="5257800"/>
            <a:ext cx="4381498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ড্র-ডাউন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6E3B60-E27D-4F9C-B20C-E6A13991C3F4}"/>
              </a:ext>
            </a:extLst>
          </p:cNvPr>
          <p:cNvSpPr txBox="1"/>
          <p:nvPr/>
        </p:nvSpPr>
        <p:spPr>
          <a:xfrm>
            <a:off x="4376737" y="228600"/>
            <a:ext cx="3438525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4DA864-EDEE-43A3-A6D5-2B9D4327E2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73100" y="1524000"/>
            <a:ext cx="4645800" cy="3484350"/>
          </a:xfrm>
          <a:prstGeom prst="ellipse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90F0B-A61F-4DDA-9AE2-2E255A67C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A0B1-DEE0-4C23-8F89-55AD3D57C555}" type="datetime5">
              <a:rPr lang="en-US" smtClean="0"/>
              <a:t>17-Jun-25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C17F3-035E-41DF-A966-736C6BE27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01FF8-0F4B-43A1-AD8A-573885497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76750" y="387115"/>
            <a:ext cx="32385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95500" y="4903857"/>
            <a:ext cx="8001000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BHP, WHP ও Pump Capacity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AEFB40-88E2-4481-B7B9-08506BA7B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632200" y="1600200"/>
            <a:ext cx="4927600" cy="2995981"/>
          </a:xfrm>
          <a:prstGeom prst="ellipse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34D62-4B7E-4729-B670-7EDE49F43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C9DAE-0C2A-4D35-9E37-E581DF35285E}" type="datetime5">
              <a:rPr lang="en-US" smtClean="0"/>
              <a:t>17-Jun-25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42D78-E3BB-4EF0-B41D-92FBE8FD8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9EA0BF-5C55-43E4-AB09-6DBCB38A1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563939"/>
            <a:ext cx="30480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33650" y="4724400"/>
            <a:ext cx="71247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ইফিসিয়েন্সি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আনবে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103419-0CC7-4441-BB16-A169A72632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878" b="20812"/>
          <a:stretch/>
        </p:blipFill>
        <p:spPr>
          <a:xfrm>
            <a:off x="3686256" y="1768720"/>
            <a:ext cx="4819488" cy="2710962"/>
          </a:xfrm>
          <a:prstGeom prst="roundRect">
            <a:avLst>
              <a:gd name="adj" fmla="val 50000"/>
            </a:avLst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C971E-C4FA-47C1-8BC0-D83A7F8CF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FD5D-0513-4CBB-9452-34B655FC6488}" type="datetime5">
              <a:rPr lang="en-US" smtClean="0"/>
              <a:t>17-Jun-25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05A123-1A17-44A8-AA27-B32FAD784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409F90-4748-44ED-BADE-3A59C6ED6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743200"/>
            <a:ext cx="9601200" cy="3429000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  <a:scene3d>
              <a:camera prst="perspectiveContrastingRightFacing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bn-IN" sz="199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b="1" dirty="0">
              <a:ln w="9525">
                <a:solidFill>
                  <a:schemeClr val="bg1"/>
                </a:solidFill>
                <a:prstDash val="solid"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729807-E705-4B08-9818-13B46DA889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2" b="98615" l="55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76" t="8584" r="18194" b="23185"/>
          <a:stretch/>
        </p:blipFill>
        <p:spPr>
          <a:xfrm>
            <a:off x="4391025" y="254219"/>
            <a:ext cx="3409950" cy="3174781"/>
          </a:xfrm>
          <a:prstGeom prst="ellipse">
            <a:avLst/>
          </a:prstGeom>
          <a:ln w="63500" cap="rnd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1A01F3-06BE-46D1-A391-BEFEEBB31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B28EB-0AD6-46D5-9A42-E32D637343E2}" type="datetime5">
              <a:rPr lang="en-US" smtClean="0"/>
              <a:t>17-Jun-25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919B5-5257-4483-920E-F4619940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পাম্প সম্পর্কিত কতিপয় সংগা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4635D-960D-4205-8B08-0EA31DBEC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1.11022E-16 L 0 -0.07222 " pathEditMode="relative" rAng="0" ptsTypes="AA">
                                      <p:cBhvr>
                                        <p:cTn id="6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1856</TotalTime>
  <Words>437</Words>
  <Application>Microsoft Office PowerPoint</Application>
  <PresentationFormat>Widescreen</PresentationFormat>
  <Paragraphs>112</Paragraphs>
  <Slides>18</Slides>
  <Notes>2</Notes>
  <HiddenSlides>1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User.TTTC</dc:creator>
  <cp:lastModifiedBy>Engr. Md. Shofi Uddin</cp:lastModifiedBy>
  <cp:revision>275</cp:revision>
  <dcterms:created xsi:type="dcterms:W3CDTF">2006-08-16T00:00:00Z</dcterms:created>
  <dcterms:modified xsi:type="dcterms:W3CDTF">2025-06-17T02:26:13Z</dcterms:modified>
</cp:coreProperties>
</file>