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22" r:id="rId2"/>
    <p:sldId id="464" r:id="rId3"/>
    <p:sldId id="256" r:id="rId4"/>
    <p:sldId id="463" r:id="rId5"/>
    <p:sldId id="287" r:id="rId6"/>
    <p:sldId id="289" r:id="rId7"/>
    <p:sldId id="271" r:id="rId8"/>
    <p:sldId id="300" r:id="rId9"/>
    <p:sldId id="270" r:id="rId10"/>
    <p:sldId id="294" r:id="rId11"/>
    <p:sldId id="297" r:id="rId12"/>
    <p:sldId id="293" r:id="rId13"/>
    <p:sldId id="285" r:id="rId14"/>
    <p:sldId id="286" r:id="rId15"/>
    <p:sldId id="298" r:id="rId16"/>
    <p:sldId id="290" r:id="rId17"/>
    <p:sldId id="272" r:id="rId18"/>
    <p:sldId id="275" r:id="rId19"/>
    <p:sldId id="299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fi Uddin" initials="SU" lastIdx="1" clrIdx="0">
    <p:extLst>
      <p:ext uri="{19B8F6BF-5375-455C-9EA6-DF929625EA0E}">
        <p15:presenceInfo xmlns:p15="http://schemas.microsoft.com/office/powerpoint/2012/main" userId="1a715b9e5b855df0" providerId="Windows Live"/>
      </p:ext>
    </p:extLst>
  </p:cmAuthor>
  <p:cmAuthor id="2" name="TSCM" initials="T" lastIdx="2" clrIdx="1">
    <p:extLst>
      <p:ext uri="{19B8F6BF-5375-455C-9EA6-DF929625EA0E}">
        <p15:presenceInfo xmlns:p15="http://schemas.microsoft.com/office/powerpoint/2012/main" userId="TSC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A2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9" autoAdjust="0"/>
    <p:restoredTop sz="93250" autoAdjust="0"/>
  </p:normalViewPr>
  <p:slideViewPr>
    <p:cSldViewPr snapToGrid="0">
      <p:cViewPr varScale="1">
        <p:scale>
          <a:sx n="67" d="100"/>
          <a:sy n="67" d="100"/>
        </p:scale>
        <p:origin x="102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866"/>
    </p:cViewPr>
  </p:sorterViewPr>
  <p:notesViewPr>
    <p:cSldViewPr snapToGrid="0" showGuides="1">
      <p:cViewPr varScale="1">
        <p:scale>
          <a:sx n="41" d="100"/>
          <a:sy n="41" d="100"/>
        </p:scale>
        <p:origin x="-2395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18T16:49:42.415" idx="1">
    <p:pos x="3927" y="1466"/>
    <p:text>Very Good</p:text>
    <p:extLst>
      <p:ext uri="{C676402C-5697-4E1C-873F-D02D1690AC5C}">
        <p15:threadingInfo xmlns:p15="http://schemas.microsoft.com/office/powerpoint/2012/main" timeZoneBias="-3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18916-068B-45C3-918A-8187A986592A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84A54-32E9-4028-B135-5F2705902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05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3C6A7-9269-4083-BC5C-66315CE56BB1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5692C-404F-48FF-96E5-AC03F1385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8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Good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5692C-404F-48FF-96E5-AC03F13858F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83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5692C-404F-48FF-96E5-AC03F13858F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77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5692C-404F-48FF-96E5-AC03F13858F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41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CD798-02BA-4A92-91EF-66D8A3C34ED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64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69539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28181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98461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19611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2655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94080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96657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1517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81716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45146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DDE73C-0484-420B-BFB9-EBD5D42AF320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3EF3E2-E630-43AA-8F4A-07B156925E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31456"/>
      </p:ext>
    </p:extLst>
  </p:cSld>
  <p:clrMapOvr>
    <a:masterClrMapping/>
  </p:clrMapOvr>
  <p:transition spd="slow">
    <p:cover dir="lu"/>
    <p:sndAc>
      <p:stSnd>
        <p:snd r:embed="rId1" name="suction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91938"/>
      </p:ext>
    </p:extLst>
  </p:cSld>
  <p:clrMapOvr>
    <a:masterClrMapping/>
  </p:clrMapOvr>
  <p:transition spd="slow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9272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সরকারি</a:t>
            </a:r>
            <a:r>
              <a:rPr lang="en-US" baseline="0" dirty="0">
                <a:solidFill>
                  <a:schemeClr val="tx1"/>
                </a:solidFill>
              </a:rPr>
              <a:t> </a:t>
            </a:r>
            <a:r>
              <a:rPr lang="en-US" baseline="0" dirty="0" err="1">
                <a:solidFill>
                  <a:schemeClr val="tx1"/>
                </a:solidFill>
              </a:rPr>
              <a:t>টেকনিক্যাল</a:t>
            </a:r>
            <a:r>
              <a:rPr lang="en-US" baseline="0" dirty="0">
                <a:solidFill>
                  <a:schemeClr val="tx1"/>
                </a:solidFill>
              </a:rPr>
              <a:t> </a:t>
            </a:r>
            <a:r>
              <a:rPr lang="en-US" baseline="0" dirty="0" err="1">
                <a:solidFill>
                  <a:schemeClr val="tx1"/>
                </a:solidFill>
              </a:rPr>
              <a:t>স্কুল</a:t>
            </a:r>
            <a:r>
              <a:rPr lang="en-US" baseline="0" dirty="0">
                <a:solidFill>
                  <a:schemeClr val="tx1"/>
                </a:solidFill>
              </a:rPr>
              <a:t> ও </a:t>
            </a:r>
            <a:r>
              <a:rPr lang="en-US" baseline="0" dirty="0" err="1">
                <a:solidFill>
                  <a:schemeClr val="tx1"/>
                </a:solidFill>
              </a:rPr>
              <a:t>কলেজ</a:t>
            </a:r>
            <a:r>
              <a:rPr lang="en-US" baseline="0" dirty="0">
                <a:solidFill>
                  <a:schemeClr val="tx1"/>
                </a:solidFill>
              </a:rPr>
              <a:t>, </a:t>
            </a:r>
            <a:r>
              <a:rPr lang="en-US" baseline="0" dirty="0" err="1">
                <a:solidFill>
                  <a:schemeClr val="tx1"/>
                </a:solidFill>
              </a:rPr>
              <a:t>মেহেরপুর</a:t>
            </a:r>
            <a:endParaRPr lang="en-US" baseline="0" dirty="0">
              <a:solidFill>
                <a:schemeClr val="tx1"/>
              </a:solidFill>
            </a:endParaRPr>
          </a:p>
          <a:p>
            <a:pPr algn="ctr"/>
            <a:r>
              <a:rPr lang="en-US" baseline="0" dirty="0" err="1">
                <a:solidFill>
                  <a:schemeClr val="tx1"/>
                </a:solidFill>
              </a:rPr>
              <a:t>www.tscmeherpur.gov.bd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22727" r="772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09" r="15909"/>
          <a:stretch/>
        </p:blipFill>
        <p:spPr>
          <a:xfrm>
            <a:off x="-150142" y="-106675"/>
            <a:ext cx="1052360" cy="9518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043" y="28401"/>
            <a:ext cx="635922" cy="635924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92727"/>
            <a:ext cx="637309" cy="616527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6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 dir="lu"/>
    <p:sndAc>
      <p:stSnd>
        <p:snd r:embed="rId14" name="suction.wav"/>
      </p:stSnd>
    </p:sndAc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audio" Target="../media/audio3.wav"/><Relationship Id="rId11" Type="http://schemas.openxmlformats.org/officeDocument/2006/relationships/comments" Target="../comments/comment1.xml"/><Relationship Id="rId5" Type="http://schemas.openxmlformats.org/officeDocument/2006/relationships/audio" Target="../media/audio2.wav"/><Relationship Id="rId10" Type="http://schemas.openxmlformats.org/officeDocument/2006/relationships/image" Target="../media/image7.jpeg"/><Relationship Id="rId4" Type="http://schemas.openxmlformats.org/officeDocument/2006/relationships/audio" Target="../media/audio1.wav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hyperlink" Target="http://123.49.3.254/MembersArea/MembershipNoSearch.aspx" TargetMode="External"/><Relationship Id="rId3" Type="http://schemas.openxmlformats.org/officeDocument/2006/relationships/hyperlink" Target="http://tscmeherpur.gov.bd/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8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shofiuddintscm/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www.linkedin.com/in/shofiuddintscm/" TargetMode="External"/><Relationship Id="rId15" Type="http://schemas.openxmlformats.org/officeDocument/2006/relationships/hyperlink" Target="https://www.teachers.gov.bd/user-profile" TargetMode="External"/><Relationship Id="rId10" Type="http://schemas.openxmlformats.org/officeDocument/2006/relationships/image" Target="../media/image12.png"/><Relationship Id="rId4" Type="http://schemas.openxmlformats.org/officeDocument/2006/relationships/hyperlink" Target="https://www.youtube.com/channel/UCrBcGBV0XSrKQOur0Kv5Mzw" TargetMode="External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7.png"/><Relationship Id="rId5" Type="http://schemas.openxmlformats.org/officeDocument/2006/relationships/audio" Target="../media/audio3.wav"/><Relationship Id="rId10" Type="http://schemas.openxmlformats.org/officeDocument/2006/relationships/image" Target="../media/image21.gif"/><Relationship Id="rId4" Type="http://schemas.openxmlformats.org/officeDocument/2006/relationships/audio" Target="../media/audio1.wav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audio" Target="../media/audio3.wav"/><Relationship Id="rId11" Type="http://schemas.openxmlformats.org/officeDocument/2006/relationships/image" Target="../media/image21.gif"/><Relationship Id="rId5" Type="http://schemas.openxmlformats.org/officeDocument/2006/relationships/audio" Target="../media/audio4.wav"/><Relationship Id="rId10" Type="http://schemas.openxmlformats.org/officeDocument/2006/relationships/image" Target="../media/image22.jpeg"/><Relationship Id="rId4" Type="http://schemas.openxmlformats.org/officeDocument/2006/relationships/audio" Target="../media/audio1.wav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audio" Target="../media/audio1.wav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audio" Target="../media/audio2.wav"/><Relationship Id="rId11" Type="http://schemas.openxmlformats.org/officeDocument/2006/relationships/image" Target="../media/image27.jpeg"/><Relationship Id="rId5" Type="http://schemas.openxmlformats.org/officeDocument/2006/relationships/audio" Target="../media/audio5.wav"/><Relationship Id="rId10" Type="http://schemas.openxmlformats.org/officeDocument/2006/relationships/image" Target="../media/image26.jpeg"/><Relationship Id="rId4" Type="http://schemas.openxmlformats.org/officeDocument/2006/relationships/audio" Target="../media/audio4.wav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audio" Target="../media/audio1.wav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audio" Target="../media/audio4.wav"/><Relationship Id="rId9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34.jpeg"/><Relationship Id="rId5" Type="http://schemas.openxmlformats.org/officeDocument/2006/relationships/audio" Target="../media/audio4.wav"/><Relationship Id="rId10" Type="http://schemas.microsoft.com/office/2007/relationships/hdphoto" Target="../media/hdphoto4.wdp"/><Relationship Id="rId4" Type="http://schemas.openxmlformats.org/officeDocument/2006/relationships/audio" Target="../media/audio3.wav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notesSlide" Target="../notesSlides/notesSlide4.xml"/><Relationship Id="rId7" Type="http://schemas.openxmlformats.org/officeDocument/2006/relationships/audio" Target="../media/audio7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audio" Target="../media/audio3.wav"/><Relationship Id="rId5" Type="http://schemas.openxmlformats.org/officeDocument/2006/relationships/audio" Target="../media/audio6.wav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1.wav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audio" Target="../media/audio3.wav"/><Relationship Id="rId5" Type="http://schemas.openxmlformats.org/officeDocument/2006/relationships/audio" Target="../media/audio4.wav"/><Relationship Id="rId4" Type="http://schemas.openxmlformats.org/officeDocument/2006/relationships/audio" Target="../media/audio6.wav"/><Relationship Id="rId9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audio" Target="../media/audio1.wav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4" Type="http://schemas.openxmlformats.org/officeDocument/2006/relationships/audio" Target="../media/audio8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wmv"/><Relationship Id="rId2" Type="http://schemas.microsoft.com/office/2007/relationships/media" Target="../media/media1.wmv"/><Relationship Id="rId1" Type="http://schemas.openxmlformats.org/officeDocument/2006/relationships/tags" Target="../tags/tag11.xml"/><Relationship Id="rId6" Type="http://schemas.openxmlformats.org/officeDocument/2006/relationships/image" Target="../media/image42.png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audio" Target="../media/audio9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microsoft.com/office/2007/relationships/hdphoto" Target="../media/hdphoto5.wdp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47.jpeg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48.gif"/><Relationship Id="rId4" Type="http://schemas.openxmlformats.org/officeDocument/2006/relationships/audio" Target="../media/audio1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ame Side Corner Rectangle 3"/>
          <p:cNvSpPr/>
          <p:nvPr/>
        </p:nvSpPr>
        <p:spPr>
          <a:xfrm>
            <a:off x="876300" y="1414795"/>
            <a:ext cx="10439400" cy="4386262"/>
          </a:xfrm>
          <a:prstGeom prst="snip2SameRect">
            <a:avLst>
              <a:gd name="adj1" fmla="val 0"/>
              <a:gd name="adj2" fmla="val 0"/>
            </a:avLst>
          </a:prstGeom>
          <a:noFill/>
          <a:ln>
            <a:solidFill>
              <a:schemeClr val="bg1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ণি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কক্ষে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নির্দেশনা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</a:p>
          <a:p>
            <a:pPr algn="ctr">
              <a:lnSpc>
                <a:spcPct val="200000"/>
              </a:lnSpc>
            </a:pP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স্লাইডের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Slide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note এ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সংযোজন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সম্মানিত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শিক্ষকগণ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Note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নিবেন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এছাড়াও শিক্ষক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প্রয়োজনবোধে তার নিজস্ব কৌশল প্রয়োগ করতে পারবে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4191000" y="491465"/>
            <a:ext cx="3810000" cy="92333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নির্দেশনা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স্লাইড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C1CEBC-4B55-498B-AC4E-E72206BAA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0BD5-A5AC-40FF-8C74-4F5503DD8B3A}" type="datetime1">
              <a:rPr lang="en-US" smtClean="0"/>
              <a:t>6/17/2025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BE02F2-4990-4A66-9949-5363D42CF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 spd="slow">
    <p:cover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D43E98-87A9-417E-EE7A-575AC39E7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" y="12031"/>
            <a:ext cx="12185583" cy="683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05370"/>
      </p:ext>
    </p:extLst>
  </p:cSld>
  <p:clrMapOvr>
    <a:masterClrMapping/>
  </p:clrMapOvr>
  <p:transition spd="slow">
    <p:cover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25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04443" y="2275625"/>
            <a:ext cx="11679901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6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1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239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1" t="3876" r="9077" b="8819"/>
          <a:stretch/>
        </p:blipFill>
        <p:spPr>
          <a:xfrm>
            <a:off x="501185" y="140291"/>
            <a:ext cx="702691" cy="86556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21" y="-8335"/>
            <a:ext cx="1122218" cy="114614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6796" y="-25671"/>
            <a:ext cx="1107816" cy="114614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1" t="3876" r="9077" b="8819"/>
          <a:stretch/>
        </p:blipFill>
        <p:spPr>
          <a:xfrm>
            <a:off x="11097491" y="114622"/>
            <a:ext cx="637310" cy="86556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2269655"/>
      </p:ext>
    </p:extLst>
  </p:cSld>
  <p:clrMapOvr>
    <a:masterClrMapping/>
  </p:clrMapOvr>
  <p:transition spd="slow">
    <p:cover dir="lu"/>
    <p:sndAc>
      <p:stSnd>
        <p:snd r:embed="rId4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24394" y="1037965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461128" y="1139792"/>
            <a:ext cx="3281633" cy="694583"/>
          </a:xfrm>
          <a:prstGeom prst="rect">
            <a:avLst/>
          </a:prstGeom>
          <a:solidFill>
            <a:srgbClr val="2FC8DD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794599" y="4961969"/>
            <a:ext cx="4614690" cy="1225147"/>
          </a:xfrm>
          <a:prstGeom prst="rect">
            <a:avLst/>
          </a:prstGeom>
          <a:gradFill flip="none" rotWithShape="1">
            <a:gsLst>
              <a:gs pos="60000">
                <a:srgbClr val="006600"/>
              </a:gs>
              <a:gs pos="78000">
                <a:srgbClr val="FF0000">
                  <a:lumMod val="71000"/>
                  <a:lumOff val="29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766022" y="2753158"/>
            <a:ext cx="4614689" cy="5603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মেরামত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831285" y="2013568"/>
            <a:ext cx="2541319" cy="560397"/>
          </a:xfrm>
          <a:prstGeom prst="roundRect">
            <a:avLst/>
          </a:prstGeom>
          <a:solidFill>
            <a:srgbClr val="0000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59402" y="4232338"/>
            <a:ext cx="2885084" cy="5603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45488" y="3492748"/>
            <a:ext cx="2512913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172" y="1082817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7833" y="1679612"/>
            <a:ext cx="2490994" cy="2490994"/>
          </a:xfrm>
          <a:prstGeom prst="ellipse">
            <a:avLst/>
          </a:prstGeom>
        </p:spPr>
      </p:pic>
      <p:sp>
        <p:nvSpPr>
          <p:cNvPr id="13" name="Rectangle 12">
            <a:hlinkClick r:id="rId3"/>
          </p:cNvPr>
          <p:cNvSpPr/>
          <p:nvPr/>
        </p:nvSpPr>
        <p:spPr>
          <a:xfrm>
            <a:off x="1570037" y="1167530"/>
            <a:ext cx="3115155" cy="46414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E28A73-D3D5-410C-ACE2-C835B56FF76F}"/>
              </a:ext>
            </a:extLst>
          </p:cNvPr>
          <p:cNvGrpSpPr/>
          <p:nvPr/>
        </p:nvGrpSpPr>
        <p:grpSpPr>
          <a:xfrm>
            <a:off x="966531" y="4070948"/>
            <a:ext cx="4578716" cy="2000548"/>
            <a:chOff x="671103" y="4099084"/>
            <a:chExt cx="4578716" cy="200054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D14CC84-2C65-404D-8EE5-D46DFAE62CB7}"/>
                </a:ext>
              </a:extLst>
            </p:cNvPr>
            <p:cNvGrpSpPr/>
            <p:nvPr/>
          </p:nvGrpSpPr>
          <p:grpSpPr>
            <a:xfrm>
              <a:off x="671103" y="4099084"/>
              <a:ext cx="4245854" cy="2000548"/>
              <a:chOff x="671103" y="4070948"/>
              <a:chExt cx="4245854" cy="200054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71103" y="4070948"/>
                <a:ext cx="4245854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 rtl="1"/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চিফ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shofiuddintsc@gmail.com</a:t>
                </a: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</a:t>
                </a:r>
                <a:r>
                  <a:rPr lang="en-US" dirty="0">
                    <a:solidFill>
                      <a:srgbClr val="4CAF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01619346487</a:t>
                </a:r>
              </a:p>
              <a:p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dirty="0">
                  <a:solidFill>
                    <a:srgbClr val="F61C0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Shofi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 Uddin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dirty="0" err="1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Shofi</a:t>
                </a:r>
                <a:r>
                  <a:rPr lang="en-US" dirty="0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 Uddin</a:t>
                </a:r>
                <a:endParaRPr lang="en-US" dirty="0">
                  <a:solidFill>
                    <a:srgbClr val="1976D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F24E893-4AE4-4E5D-A489-406427F95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740011C-8D1C-42DE-B540-1045D3EF1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21" name="Picture 20">
                <a:hlinkClick r:id="rId4"/>
                <a:extLst>
                  <a:ext uri="{FF2B5EF4-FFF2-40B4-BE49-F238E27FC236}">
                    <a16:creationId xmlns:a16="http://schemas.microsoft.com/office/drawing/2014/main" id="{5A499CC8-1F78-4E0D-9E8E-06B17274E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23" name="Picture 22">
                <a:hlinkClick r:id="rId6"/>
                <a:extLst>
                  <a:ext uri="{FF2B5EF4-FFF2-40B4-BE49-F238E27FC236}">
                    <a16:creationId xmlns:a16="http://schemas.microsoft.com/office/drawing/2014/main" id="{1B11F1C4-A49F-44EE-84D3-1A8219734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27" name="Picture 26">
                <a:hlinkClick r:id="rId5"/>
                <a:extLst>
                  <a:ext uri="{FF2B5EF4-FFF2-40B4-BE49-F238E27FC236}">
                    <a16:creationId xmlns:a16="http://schemas.microsoft.com/office/drawing/2014/main" id="{6C51863E-7DD3-4D12-ACE7-257B27CDA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23B04AD-6057-43B0-A771-DE1954819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B7FEC8-5AD9-4B0B-BE60-CDABC4817A5B}"/>
                </a:ext>
              </a:extLst>
            </p:cNvPr>
            <p:cNvSpPr/>
            <p:nvPr/>
          </p:nvSpPr>
          <p:spPr>
            <a:xfrm>
              <a:off x="3816296" y="4468620"/>
              <a:ext cx="1433523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3"/>
                </a:rPr>
                <a:t>M / IEB 19010</a:t>
              </a:r>
              <a:endPara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A29BAB1-CDA6-4D6B-8B07-9452613C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259D-B4BA-41E7-BE47-64556FF323D5}" type="datetime1">
              <a:rPr lang="en-US" smtClean="0"/>
              <a:t>6/17/2025</a:t>
            </a:fld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94605E4-8D39-41FE-9F09-DC051F454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1BF4F22-E457-4311-8314-EAF230EB9983}"/>
              </a:ext>
            </a:extLst>
          </p:cNvPr>
          <p:cNvGrpSpPr/>
          <p:nvPr/>
        </p:nvGrpSpPr>
        <p:grpSpPr>
          <a:xfrm>
            <a:off x="882348" y="1825521"/>
            <a:ext cx="765666" cy="1736042"/>
            <a:chOff x="863212" y="1467646"/>
            <a:chExt cx="765666" cy="173604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F58EBE9-E046-4480-8030-32A0A7453339}"/>
                </a:ext>
              </a:extLst>
            </p:cNvPr>
            <p:cNvSpPr/>
            <p:nvPr/>
          </p:nvSpPr>
          <p:spPr>
            <a:xfrm>
              <a:off x="1227156" y="2472858"/>
              <a:ext cx="325220" cy="356007"/>
            </a:xfrm>
            <a:prstGeom prst="ellipse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465B1D5-2990-4C46-96A7-294448225EFC}"/>
                </a:ext>
              </a:extLst>
            </p:cNvPr>
            <p:cNvSpPr/>
            <p:nvPr/>
          </p:nvSpPr>
          <p:spPr>
            <a:xfrm>
              <a:off x="882301" y="2563862"/>
              <a:ext cx="325220" cy="35600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85EC586-00C5-4A15-A068-7653ACDF76A8}"/>
                </a:ext>
              </a:extLst>
            </p:cNvPr>
            <p:cNvSpPr/>
            <p:nvPr/>
          </p:nvSpPr>
          <p:spPr>
            <a:xfrm>
              <a:off x="883082" y="2145439"/>
              <a:ext cx="325220" cy="356007"/>
            </a:xfrm>
            <a:prstGeom prst="ellipse">
              <a:avLst/>
            </a:prstGeom>
            <a:solidFill>
              <a:srgbClr val="0000CC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BFEBD2F-5245-4A29-9791-AA4F6B58EFF2}"/>
                </a:ext>
              </a:extLst>
            </p:cNvPr>
            <p:cNvSpPr/>
            <p:nvPr/>
          </p:nvSpPr>
          <p:spPr>
            <a:xfrm>
              <a:off x="1228776" y="2847681"/>
              <a:ext cx="325220" cy="356007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03F11ED-5603-4B60-A437-F28A760727F5}"/>
                </a:ext>
              </a:extLst>
            </p:cNvPr>
            <p:cNvSpPr/>
            <p:nvPr/>
          </p:nvSpPr>
          <p:spPr>
            <a:xfrm rot="2076077">
              <a:off x="863212" y="1467646"/>
              <a:ext cx="680311" cy="68943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4596864-E8F0-4681-B507-1C7DB17E5199}"/>
                </a:ext>
              </a:extLst>
            </p:cNvPr>
            <p:cNvSpPr/>
            <p:nvPr/>
          </p:nvSpPr>
          <p:spPr>
            <a:xfrm>
              <a:off x="1303658" y="2056636"/>
              <a:ext cx="325220" cy="35600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31EA361B-7906-43E4-BF64-8EFD055C13F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0361" y="1082817"/>
            <a:ext cx="584063" cy="527353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4" name="Picture 23">
            <a:hlinkClick r:id="rId15"/>
            <a:extLst>
              <a:ext uri="{FF2B5EF4-FFF2-40B4-BE49-F238E27FC236}">
                <a16:creationId xmlns:a16="http://schemas.microsoft.com/office/drawing/2014/main" id="{EB09834D-7D85-4661-AC06-48F1A31D286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7675" y="1990548"/>
            <a:ext cx="1258124" cy="868652"/>
          </a:xfrm>
          <a:prstGeom prst="rect">
            <a:avLst/>
          </a:prstGeom>
        </p:spPr>
      </p:pic>
      <p:sp>
        <p:nvSpPr>
          <p:cNvPr id="25" name="Rectangle 24">
            <a:hlinkClick r:id="rId15"/>
            <a:extLst>
              <a:ext uri="{FF2B5EF4-FFF2-40B4-BE49-F238E27FC236}">
                <a16:creationId xmlns:a16="http://schemas.microsoft.com/office/drawing/2014/main" id="{7585527F-3F2B-4230-AECA-6DA5FEB9BEA8}"/>
              </a:ext>
            </a:extLst>
          </p:cNvPr>
          <p:cNvSpPr/>
          <p:nvPr/>
        </p:nvSpPr>
        <p:spPr>
          <a:xfrm>
            <a:off x="4214037" y="2766910"/>
            <a:ext cx="1365401" cy="4541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প্রোফাইল</a:t>
            </a:r>
            <a:endParaRPr lang="en-US" sz="28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621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97389" y="703132"/>
            <a:ext cx="5697941" cy="92333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বলতো </a:t>
            </a:r>
            <a:r>
              <a:rPr lang="en-US" sz="5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দেখছো</a:t>
            </a:r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 t="26126" r="1770" b="14345"/>
          <a:stretch/>
        </p:blipFill>
        <p:spPr>
          <a:xfrm>
            <a:off x="2371725" y="1714500"/>
            <a:ext cx="6600825" cy="38755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749" y="1714500"/>
            <a:ext cx="6981185" cy="42241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688" y="1749439"/>
            <a:ext cx="6905305" cy="41543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627" y="1784378"/>
            <a:ext cx="6905305" cy="4154315"/>
          </a:xfrm>
          <a:prstGeom prst="rect">
            <a:avLst/>
          </a:prstGeom>
        </p:spPr>
      </p:pic>
      <p:pic>
        <p:nvPicPr>
          <p:cNvPr id="7" name="Picture 6" descr="JELD-WEN_Fiberglass_door_with_PURfiber.gif"/>
          <p:cNvPicPr>
            <a:picLocks noChangeAspect="1"/>
          </p:cNvPicPr>
          <p:nvPr/>
        </p:nvPicPr>
        <p:blipFill>
          <a:blip r:embed="rId10" cstate="print"/>
          <a:srcRect r="50000"/>
          <a:stretch>
            <a:fillRect/>
          </a:stretch>
        </p:blipFill>
        <p:spPr>
          <a:xfrm>
            <a:off x="-573" y="-1"/>
            <a:ext cx="6077497" cy="6858000"/>
          </a:xfrm>
          <a:prstGeom prst="rect">
            <a:avLst/>
          </a:prstGeom>
        </p:spPr>
      </p:pic>
      <p:pic>
        <p:nvPicPr>
          <p:cNvPr id="8" name="Picture 7" descr="JELD-WEN_Fiberglass_door_with_PURfiber.gif"/>
          <p:cNvPicPr>
            <a:picLocks noChangeAspect="1"/>
          </p:cNvPicPr>
          <p:nvPr/>
        </p:nvPicPr>
        <p:blipFill>
          <a:blip r:embed="rId10" cstate="print"/>
          <a:srcRect l="50000"/>
          <a:stretch>
            <a:fillRect/>
          </a:stretch>
        </p:blipFill>
        <p:spPr>
          <a:xfrm>
            <a:off x="6045440" y="0"/>
            <a:ext cx="6365352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2601397"/>
      </p:ext>
    </p:extLst>
  </p:cSld>
  <p:clrMapOvr>
    <a:masterClrMapping/>
  </p:clrMapOvr>
  <p:transition spd="slow">
    <p:cover dir="lu"/>
    <p:sndAc>
      <p:stSnd>
        <p:snd r:embed="rId4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6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5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74" y="731726"/>
            <a:ext cx="5852681" cy="40192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74" y="731725"/>
            <a:ext cx="5852681" cy="4035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74" y="715576"/>
            <a:ext cx="5852681" cy="403535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457420" y="4957556"/>
            <a:ext cx="8890783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ক্ষেতে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সেচ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endParaRPr 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477636" y="4904462"/>
            <a:ext cx="8890783" cy="916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endParaRPr 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t="19696" r="1584" b="13198"/>
          <a:stretch/>
        </p:blipFill>
        <p:spPr>
          <a:xfrm>
            <a:off x="2543174" y="731725"/>
            <a:ext cx="5852681" cy="4019206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437204" y="4957555"/>
            <a:ext cx="8893888" cy="9450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চালু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endParaRPr lang="en-US" sz="6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77636" y="4931009"/>
            <a:ext cx="8853456" cy="971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সেন্ট্রি.পাম্প</a:t>
            </a:r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5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 descr="JELD-WEN_Fiberglass_door_with_PURfiber.gif"/>
          <p:cNvPicPr>
            <a:picLocks noChangeAspect="1"/>
          </p:cNvPicPr>
          <p:nvPr/>
        </p:nvPicPr>
        <p:blipFill>
          <a:blip r:embed="rId11" cstate="print"/>
          <a:srcRect r="50000"/>
          <a:stretch>
            <a:fillRect/>
          </a:stretch>
        </p:blipFill>
        <p:spPr>
          <a:xfrm>
            <a:off x="15333" y="1"/>
            <a:ext cx="6222469" cy="6924208"/>
          </a:xfrm>
          <a:prstGeom prst="rect">
            <a:avLst/>
          </a:prstGeom>
        </p:spPr>
      </p:pic>
      <p:pic>
        <p:nvPicPr>
          <p:cNvPr id="8" name="Picture 7" descr="JELD-WEN_Fiberglass_door_with_PURfiber.gif"/>
          <p:cNvPicPr>
            <a:picLocks noChangeAspect="1"/>
          </p:cNvPicPr>
          <p:nvPr/>
        </p:nvPicPr>
        <p:blipFill>
          <a:blip r:embed="rId11" cstate="print"/>
          <a:srcRect l="50000"/>
          <a:stretch>
            <a:fillRect/>
          </a:stretch>
        </p:blipFill>
        <p:spPr>
          <a:xfrm>
            <a:off x="6237802" y="0"/>
            <a:ext cx="5954198" cy="69242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9437433"/>
      </p:ext>
    </p:extLst>
  </p:cSld>
  <p:clrMapOvr>
    <a:masterClrMapping/>
  </p:clrMapOvr>
  <p:transition spd="slow">
    <p:cover dir="lu"/>
    <p:sndAc>
      <p:stSnd>
        <p:snd r:embed="rId4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736" y="844273"/>
            <a:ext cx="3302832" cy="26374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84" y="844273"/>
            <a:ext cx="2935449" cy="25847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1" b="10718"/>
          <a:stretch/>
        </p:blipFill>
        <p:spPr>
          <a:xfrm>
            <a:off x="8324304" y="3745836"/>
            <a:ext cx="3585264" cy="27950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37" y="4067073"/>
            <a:ext cx="3006796" cy="25847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18494" y="483642"/>
            <a:ext cx="2591666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403" y="1108406"/>
            <a:ext cx="3585263" cy="23733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73334" y="3481770"/>
            <a:ext cx="4650970" cy="32855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কার্যপ্রণালী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 </a:t>
            </a:r>
          </a:p>
          <a:p>
            <a:pPr algn="ctr"/>
            <a:endParaRPr lang="en-US" sz="6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7257654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7C935C-0E5D-4C47-AED5-ABC5F53E0D5E}"/>
              </a:ext>
            </a:extLst>
          </p:cNvPr>
          <p:cNvSpPr txBox="1"/>
          <p:nvPr/>
        </p:nvSpPr>
        <p:spPr>
          <a:xfrm>
            <a:off x="1168064" y="994612"/>
            <a:ext cx="985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সেন্ট্রিফিগ্যাল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ওয়াটার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অপারেটিং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এন্ড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মেনটেনেন্স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BD951E-5F81-427A-8EFE-0F89F5D7F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811" y="2381959"/>
            <a:ext cx="5272377" cy="27119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3D7A71-46D4-4A5A-8BBF-D3B57EFAEB7C}"/>
              </a:ext>
            </a:extLst>
          </p:cNvPr>
          <p:cNvSpPr txBox="1"/>
          <p:nvPr/>
        </p:nvSpPr>
        <p:spPr>
          <a:xfrm>
            <a:off x="1168065" y="5478667"/>
            <a:ext cx="9855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বিদেশে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পাবে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451666"/>
      </p:ext>
    </p:extLst>
  </p:cSld>
  <p:clrMapOvr>
    <a:masterClrMapping/>
  </p:clrMapOvr>
  <p:transition spd="slow">
    <p:cover dir="lu"/>
    <p:sndAc>
      <p:stSnd>
        <p:snd r:embed="rId2" name="suction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846792" y="984739"/>
            <a:ext cx="2498416" cy="1023581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692812" y="2096087"/>
            <a:ext cx="8806376" cy="42730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ফোর্স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কার্যপ্রণালী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9823855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996633" y="836569"/>
            <a:ext cx="2795451" cy="60381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19" y="4167761"/>
            <a:ext cx="3599144" cy="26031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458" y="634853"/>
            <a:ext cx="3349370" cy="24748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Oval 17"/>
          <p:cNvSpPr/>
          <p:nvPr/>
        </p:nvSpPr>
        <p:spPr>
          <a:xfrm rot="10800000" flipV="1">
            <a:off x="8617458" y="695079"/>
            <a:ext cx="3349372" cy="2474862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প্যাডেস্ট্রাল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 rot="10800000" flipV="1">
            <a:off x="743669" y="4192000"/>
            <a:ext cx="3572438" cy="2554654"/>
          </a:xfrm>
          <a:prstGeom prst="ellipse">
            <a:avLst/>
          </a:prstGeom>
          <a:solidFill>
            <a:schemeClr val="accent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কেসিং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537" y="4375311"/>
            <a:ext cx="3161212" cy="21880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Oval 20"/>
          <p:cNvSpPr/>
          <p:nvPr/>
        </p:nvSpPr>
        <p:spPr>
          <a:xfrm rot="10800000" flipV="1">
            <a:off x="8754987" y="4192000"/>
            <a:ext cx="3211840" cy="2328467"/>
          </a:xfrm>
          <a:prstGeom prst="ellipse">
            <a:avLst/>
          </a:prstGeom>
          <a:solidFill>
            <a:srgbClr val="00B0F0"/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শ্যাফ্ট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28" y="649951"/>
            <a:ext cx="3740527" cy="24637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Oval 22"/>
          <p:cNvSpPr/>
          <p:nvPr/>
        </p:nvSpPr>
        <p:spPr>
          <a:xfrm rot="10800000" flipV="1">
            <a:off x="676701" y="581134"/>
            <a:ext cx="3569979" cy="2519991"/>
          </a:xfrm>
          <a:prstGeom prst="ellipse">
            <a:avLst/>
          </a:prstGeom>
          <a:solidFill>
            <a:schemeClr val="accent1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ইম্পিলার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457" y="1717289"/>
            <a:ext cx="4951805" cy="368307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5109404" y="3042269"/>
            <a:ext cx="2236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22225">
                  <a:solidFill>
                    <a:schemeClr val="accent2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5545601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96296E-6 L 0.37006 0.2884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3" y="14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7037E-6 L 0.36133 -0.250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60" y="-1252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48148E-6 L -0.31068 -0.276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34" y="-138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-0.29857 0.2733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35" y="136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21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" t="1059" r="2744"/>
          <a:stretch/>
        </p:blipFill>
        <p:spPr>
          <a:xfrm>
            <a:off x="4695361" y="3724421"/>
            <a:ext cx="3138901" cy="20855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97" b="91139" l="3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20" y="2686929"/>
            <a:ext cx="2882432" cy="2220229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 rot="10800000" flipV="1">
            <a:off x="813128" y="2799239"/>
            <a:ext cx="3027351" cy="192750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খোলা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6538" l="0" r="100000">
                        <a14:foregroundMark x1="17010" y1="73077" x2="88660" y2="67308"/>
                        <a14:foregroundMark x1="45361" y1="43846" x2="85567" y2="40769"/>
                        <a14:foregroundMark x1="23196" y1="96538" x2="70103" y2="90769"/>
                        <a14:foregroundMark x1="27320" y1="3846" x2="8763" y2="20769"/>
                        <a14:foregroundMark x1="21649" y1="7308" x2="27320" y2="769"/>
                        <a14:foregroundMark x1="75773" y1="3077" x2="92268" y2="25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589" y="3165231"/>
            <a:ext cx="3162028" cy="188678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 rot="10800000" flipV="1">
            <a:off x="4747932" y="3780692"/>
            <a:ext cx="3061896" cy="1930791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অর্ধখোলা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 rot="10800000" flipV="1">
            <a:off x="8690618" y="3052689"/>
            <a:ext cx="3224718" cy="194837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বন্ধ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5490750" y="1408164"/>
            <a:ext cx="492820" cy="765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 rot="18599973">
            <a:off x="5995062" y="1027072"/>
            <a:ext cx="492820" cy="14066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 rot="2915937">
            <a:off x="4908317" y="1148014"/>
            <a:ext cx="492820" cy="12160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10800000" flipV="1">
            <a:off x="4309096" y="961028"/>
            <a:ext cx="3213463" cy="1894746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ইম্পিলার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6886372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13 0.00023 L -0.09206 0.171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66" y="85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11111E-6 L 0.00585 0.2916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1458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5 0.0132 L 0.03177 0.2217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" y="1041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7 L 0.00456 0.2474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123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0.17786 0.1710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93" y="85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96296E-6 L -2.08333E-6 0.290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" grpId="0" animBg="1"/>
      <p:bldP spid="26" grpId="0" animBg="1"/>
      <p:bldP spid="11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4241172" y="387927"/>
            <a:ext cx="7152968" cy="6279600"/>
          </a:xfrm>
          <a:prstGeom prst="ellipse">
            <a:avLst/>
          </a:prstGeom>
          <a:gradFill>
            <a:gsLst>
              <a:gs pos="1000">
                <a:srgbClr val="660033"/>
              </a:gs>
              <a:gs pos="1000">
                <a:srgbClr val="990033"/>
              </a:gs>
              <a:gs pos="39000">
                <a:srgbClr val="6E0D3D"/>
              </a:gs>
              <a:gs pos="100000">
                <a:srgbClr val="D833FF"/>
              </a:gs>
              <a:gs pos="0">
                <a:srgbClr val="AE1EA7"/>
              </a:gs>
              <a:gs pos="100000">
                <a:schemeClr val="bg1"/>
              </a:gs>
              <a:gs pos="97000">
                <a:schemeClr val="bg1"/>
              </a:gs>
              <a:gs pos="100000">
                <a:schemeClr val="bg1"/>
              </a:gs>
            </a:gsLst>
            <a:lin ang="5400000" scaled="1"/>
          </a:gradFill>
          <a:ln>
            <a:solidFill>
              <a:srgbClr val="AE1EA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4" name="Group 13"/>
          <p:cNvGrpSpPr/>
          <p:nvPr/>
        </p:nvGrpSpPr>
        <p:grpSpPr>
          <a:xfrm>
            <a:off x="4690998" y="1704324"/>
            <a:ext cx="6253316" cy="4963203"/>
            <a:chOff x="1896533" y="1083733"/>
            <a:chExt cx="4334933" cy="4334933"/>
          </a:xfrm>
          <a:gradFill>
            <a:gsLst>
              <a:gs pos="1000">
                <a:srgbClr val="8D177C"/>
              </a:gs>
              <a:gs pos="1000">
                <a:srgbClr val="990033"/>
              </a:gs>
              <a:gs pos="100000">
                <a:srgbClr val="D833FF"/>
              </a:gs>
              <a:gs pos="0">
                <a:srgbClr val="AE1EA7"/>
              </a:gs>
              <a:gs pos="100000">
                <a:schemeClr val="bg1"/>
              </a:gs>
              <a:gs pos="97000">
                <a:schemeClr val="bg1"/>
              </a:gs>
              <a:gs pos="100000">
                <a:schemeClr val="bg1"/>
              </a:gs>
            </a:gsLst>
            <a:lin ang="5400000" scaled="1"/>
          </a:gra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1" name="Oval 20"/>
            <p:cNvSpPr/>
            <p:nvPr/>
          </p:nvSpPr>
          <p:spPr>
            <a:xfrm>
              <a:off x="1896533" y="1083733"/>
              <a:ext cx="4334933" cy="4334933"/>
            </a:xfrm>
            <a:prstGeom prst="ellipse">
              <a:avLst/>
            </a:prstGeom>
            <a:grpFill/>
            <a:ln>
              <a:solidFill>
                <a:srgbClr val="AE1EA7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 6"/>
            <p:cNvSpPr/>
            <p:nvPr/>
          </p:nvSpPr>
          <p:spPr>
            <a:xfrm>
              <a:off x="3306470" y="1343829"/>
              <a:ext cx="1515059" cy="780288"/>
            </a:xfrm>
            <a:prstGeom prst="rect">
              <a:avLst/>
            </a:prstGeom>
            <a:grpFill/>
            <a:ln>
              <a:solidFill>
                <a:srgbClr val="AE1EA7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192024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700" kern="1200"/>
            </a:p>
          </p:txBody>
        </p:sp>
      </p:grpSp>
      <p:sp>
        <p:nvSpPr>
          <p:cNvPr id="19" name="Oval 18"/>
          <p:cNvSpPr/>
          <p:nvPr/>
        </p:nvSpPr>
        <p:spPr>
          <a:xfrm>
            <a:off x="5375564" y="2833854"/>
            <a:ext cx="4876800" cy="3833673"/>
          </a:xfrm>
          <a:prstGeom prst="ellipse">
            <a:avLst/>
          </a:prstGeom>
          <a:gradFill>
            <a:gsLst>
              <a:gs pos="6000">
                <a:srgbClr val="660033"/>
              </a:gs>
              <a:gs pos="79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rgbClr val="AE1EA7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Oval 16"/>
          <p:cNvSpPr/>
          <p:nvPr/>
        </p:nvSpPr>
        <p:spPr>
          <a:xfrm>
            <a:off x="6131290" y="3930022"/>
            <a:ext cx="3282711" cy="2737505"/>
          </a:xfrm>
          <a:prstGeom prst="ellipse">
            <a:avLst/>
          </a:prstGeom>
          <a:gradFill>
            <a:gsLst>
              <a:gs pos="23000">
                <a:srgbClr val="9E0C3C"/>
              </a:gs>
              <a:gs pos="1000">
                <a:srgbClr val="990033"/>
              </a:gs>
              <a:gs pos="100000">
                <a:srgbClr val="D833FF"/>
              </a:gs>
              <a:gs pos="0">
                <a:srgbClr val="AE1EA7"/>
              </a:gs>
              <a:gs pos="100000">
                <a:schemeClr val="bg1"/>
              </a:gs>
              <a:gs pos="97000">
                <a:schemeClr val="bg1"/>
              </a:gs>
              <a:gs pos="100000">
                <a:schemeClr val="bg1"/>
              </a:gs>
            </a:gsLst>
            <a:lin ang="5400000" scaled="1"/>
          </a:gradFill>
          <a:ln>
            <a:solidFill>
              <a:srgbClr val="990033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26" name="Oval 25"/>
          <p:cNvSpPr/>
          <p:nvPr/>
        </p:nvSpPr>
        <p:spPr>
          <a:xfrm>
            <a:off x="6792781" y="4867408"/>
            <a:ext cx="2049749" cy="1814175"/>
          </a:xfrm>
          <a:prstGeom prst="ellipse">
            <a:avLst/>
          </a:prstGeom>
          <a:gradFill flip="none" rotWithShape="1">
            <a:gsLst>
              <a:gs pos="2000">
                <a:srgbClr val="660033"/>
              </a:gs>
              <a:gs pos="43000">
                <a:srgbClr val="802B55"/>
              </a:gs>
              <a:gs pos="30000">
                <a:srgbClr val="660033"/>
              </a:gs>
              <a:gs pos="99000">
                <a:srgbClr val="660033"/>
              </a:gs>
              <a:gs pos="100000">
                <a:schemeClr val="bg2">
                  <a:lumMod val="75000"/>
                </a:schemeClr>
              </a:gs>
              <a:gs pos="98000">
                <a:srgbClr val="AE1EA7"/>
              </a:gs>
              <a:gs pos="100000">
                <a:schemeClr val="bg1"/>
              </a:gs>
              <a:gs pos="97000">
                <a:schemeClr val="bg1"/>
              </a:gs>
              <a:gs pos="100000">
                <a:schemeClr val="bg1"/>
              </a:gs>
            </a:gsLst>
            <a:lin ang="5400000" scaled="1"/>
            <a:tileRect/>
          </a:gradFill>
          <a:ln>
            <a:solidFill>
              <a:srgbClr val="FF6699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28" name="TextBox 27"/>
          <p:cNvSpPr txBox="1"/>
          <p:nvPr/>
        </p:nvSpPr>
        <p:spPr>
          <a:xfrm>
            <a:off x="6131290" y="2671036"/>
            <a:ext cx="3215147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392129"/>
              </a:avLst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kern="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কলকারখানায়</a:t>
            </a:r>
            <a:endParaRPr lang="en-US" sz="6000" b="1" kern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76449" y="3487131"/>
            <a:ext cx="289068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8973005"/>
              </a:avLst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kern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6000" b="1" kern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kern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কাজে</a:t>
            </a:r>
            <a:endParaRPr lang="en-US" sz="6000" b="1" kern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57406" y="4544021"/>
            <a:ext cx="2030481" cy="830997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8884744"/>
              </a:avLst>
            </a:prstTxWarp>
            <a:spAutoFit/>
          </a:bodyPr>
          <a:lstStyle/>
          <a:p>
            <a:pPr lvl="0" algn="ctr">
              <a:defRPr/>
            </a:pPr>
            <a:r>
              <a:rPr lang="en-US" sz="6000" b="1" kern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ea typeface="NSimSun" pitchFamily="49" charset="-122"/>
                <a:cs typeface="NikoshBAN" pitchFamily="2" charset="0"/>
              </a:rPr>
              <a:t>বাড়ীতে</a:t>
            </a:r>
            <a:endParaRPr lang="en-US" sz="6000" b="1" kern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itchFamily="2" charset="0"/>
              <a:ea typeface="NSimSun" pitchFamily="49" charset="-122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68726" y="5481975"/>
            <a:ext cx="1297858" cy="923330"/>
          </a:xfrm>
          <a:prstGeom prst="rect">
            <a:avLst/>
          </a:prstGeom>
          <a:noFill/>
          <a:ln w="38100">
            <a:noFill/>
          </a:ln>
        </p:spPr>
        <p:txBody>
          <a:bodyPr>
            <a:prstTxWarp prst="textArchUp">
              <a:avLst>
                <a:gd name="adj" fmla="val 9465861"/>
              </a:avLst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খনিতে</a:t>
            </a:r>
            <a:endParaRPr lang="en-US" sz="6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36042" y="1112408"/>
            <a:ext cx="3571499" cy="830997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prstTxWarp prst="textArchUp">
              <a:avLst>
                <a:gd name="adj" fmla="val 10288769"/>
              </a:avLst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0" noProof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মৎস</a:t>
            </a:r>
            <a:r>
              <a:rPr lang="en-US" sz="6000" b="1" kern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kern="0" noProof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খামারে</a:t>
            </a:r>
            <a:endParaRPr kumimoji="0" lang="en-US" sz="6000" b="1" i="0" u="none" strike="noStrike" kern="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0" y="1943405"/>
            <a:ext cx="3516473" cy="3016113"/>
          </a:xfrm>
          <a:prstGeom prst="ellipse">
            <a:avLst/>
          </a:prstGeom>
          <a:gradFill flip="none" rotWithShape="1">
            <a:gsLst>
              <a:gs pos="30000">
                <a:srgbClr val="F0A6E5"/>
              </a:gs>
              <a:gs pos="0">
                <a:srgbClr val="660033"/>
              </a:gs>
              <a:gs pos="10000">
                <a:srgbClr val="9D3C6C"/>
              </a:gs>
              <a:gs pos="2000">
                <a:srgbClr val="730F41"/>
              </a:gs>
              <a:gs pos="100000">
                <a:srgbClr val="7D0D5D"/>
              </a:gs>
              <a:gs pos="88000">
                <a:srgbClr val="8D177C"/>
              </a:gs>
              <a:gs pos="100000">
                <a:srgbClr val="FFF7FD"/>
              </a:gs>
              <a:gs pos="100000">
                <a:schemeClr val="bg1"/>
              </a:gs>
              <a:gs pos="100000">
                <a:srgbClr val="660033"/>
              </a:gs>
              <a:gs pos="58000">
                <a:srgbClr val="F0A6E5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990033"/>
            </a:solidFill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6730" y="2420363"/>
            <a:ext cx="33077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সেন্ট্রিফিউগ্যাল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পাম্প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সমূহ</a:t>
            </a:r>
            <a:endParaRPr lang="en-US" sz="4800" b="1" kern="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ight Arrow 48"/>
          <p:cNvSpPr/>
          <p:nvPr/>
        </p:nvSpPr>
        <p:spPr>
          <a:xfrm>
            <a:off x="3516473" y="3235338"/>
            <a:ext cx="724699" cy="484632"/>
          </a:xfrm>
          <a:prstGeom prst="rightArrow">
            <a:avLst/>
          </a:prstGeom>
          <a:solidFill>
            <a:srgbClr val="8D177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0112026"/>
      </p:ext>
    </p:extLst>
  </p:cSld>
  <p:clrMapOvr>
    <a:masterClrMapping/>
  </p:clrMapOvr>
  <p:transition spd="slow">
    <p:cover dir="lu"/>
    <p:sndAc>
      <p:stSnd>
        <p:snd r:embed="rId4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33" grpId="0"/>
      <p:bldP spid="36" grpId="0"/>
      <p:bldP spid="44" grpId="0"/>
      <p:bldP spid="47" grpId="0" animBg="1"/>
      <p:bldP spid="48" grpId="0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6"/>
          <p:cNvSpPr/>
          <p:nvPr/>
        </p:nvSpPr>
        <p:spPr>
          <a:xfrm>
            <a:off x="5213057" y="782531"/>
            <a:ext cx="1533186" cy="8617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335" y="4469395"/>
            <a:ext cx="2466975" cy="184785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01027" y="758857"/>
            <a:ext cx="3584025" cy="88544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কাপলিং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" t="26504" r="38569" b="15275"/>
          <a:stretch/>
        </p:blipFill>
        <p:spPr>
          <a:xfrm>
            <a:off x="330045" y="1346570"/>
            <a:ext cx="2801951" cy="24296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22" t="26770" r="1678" b="15607"/>
          <a:stretch/>
        </p:blipFill>
        <p:spPr>
          <a:xfrm>
            <a:off x="9052655" y="1110343"/>
            <a:ext cx="2207623" cy="240466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492335" y="4469395"/>
            <a:ext cx="2560320" cy="184784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ফ্লাক্সিবুল</a:t>
            </a:r>
            <a:r>
              <a:rPr lang="en-U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কাপলিং</a:t>
            </a:r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8487" y="1366788"/>
            <a:ext cx="2773509" cy="242969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934994" y="1110343"/>
            <a:ext cx="2926080" cy="240466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প্রাইম</a:t>
            </a:r>
            <a:r>
              <a:rPr 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মুভার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133" y="4543013"/>
            <a:ext cx="2490311" cy="170061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912133" y="4469395"/>
            <a:ext cx="2490311" cy="184784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রিজিড</a:t>
            </a:r>
            <a:r>
              <a:rPr lang="en-U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কাপলিং</a:t>
            </a:r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42034" y="317174"/>
            <a:ext cx="2061533" cy="93071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সঙ্গা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6606" y="726585"/>
            <a:ext cx="11625394" cy="634396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প্রাইম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মুভার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সংযুক্ত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প্রক্রিয়াকে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কাপলিং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2654606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29 3.7037E-7 L 0.22096 3.7037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0.00185 L -0.26888 0.0361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86" y="18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L -0.01341 0.4317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215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59259E-6 L 0.22839 -0.003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19" y="-20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-0.20912 -0.0025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56" y="-1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20" grpId="0" animBg="1"/>
      <p:bldP spid="18" grpId="0" animBg="1"/>
      <p:bldP spid="14" grpId="1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eft Arrow 6"/>
          <p:cNvSpPr/>
          <p:nvPr/>
        </p:nvSpPr>
        <p:spPr>
          <a:xfrm rot="874735">
            <a:off x="4635131" y="3065094"/>
            <a:ext cx="2216700" cy="6323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সেন্ট্রিফিগ্যাল</a:t>
            </a:r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ফোর্স</a:t>
            </a:r>
            <a:endParaRPr lang="en-US" sz="2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2429497" y="1856253"/>
            <a:ext cx="6739281" cy="2898034"/>
            <a:chOff x="4044193" y="1551083"/>
            <a:chExt cx="4581192" cy="2652427"/>
          </a:xfrm>
        </p:grpSpPr>
        <p:grpSp>
          <p:nvGrpSpPr>
            <p:cNvPr id="12" name="Group 11"/>
            <p:cNvGrpSpPr/>
            <p:nvPr/>
          </p:nvGrpSpPr>
          <p:grpSpPr>
            <a:xfrm>
              <a:off x="4044193" y="1551083"/>
              <a:ext cx="4253646" cy="2461359"/>
              <a:chOff x="4044193" y="1551083"/>
              <a:chExt cx="4253646" cy="2461359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4044193" y="1551083"/>
                <a:ext cx="1979182" cy="816091"/>
                <a:chOff x="4044193" y="1551083"/>
                <a:chExt cx="1979182" cy="816091"/>
              </a:xfrm>
            </p:grpSpPr>
            <p:sp>
              <p:nvSpPr>
                <p:cNvPr id="4" name="Oval 3"/>
                <p:cNvSpPr/>
                <p:nvPr/>
              </p:nvSpPr>
              <p:spPr>
                <a:xfrm>
                  <a:off x="4044193" y="1551083"/>
                  <a:ext cx="550351" cy="666158"/>
                </a:xfrm>
                <a:prstGeom prst="ellipse">
                  <a:avLst/>
                </a:prstGeom>
                <a:blipFill>
                  <a:blip r:embed="rId7" cstate="print"/>
                  <a:tile tx="0" ty="0" sx="100000" sy="100000" flip="none" algn="tl"/>
                </a:blip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" name="Straight Connector 5"/>
                <p:cNvCxnSpPr/>
                <p:nvPr/>
              </p:nvCxnSpPr>
              <p:spPr>
                <a:xfrm>
                  <a:off x="4456239" y="1952208"/>
                  <a:ext cx="1567136" cy="414966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6414448" y="2947916"/>
                <a:ext cx="1883391" cy="1064526"/>
              </a:xfrm>
              <a:prstGeom prst="line">
                <a:avLst/>
              </a:prstGeom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/>
            <p:cNvCxnSpPr/>
            <p:nvPr/>
          </p:nvCxnSpPr>
          <p:spPr>
            <a:xfrm>
              <a:off x="6414448" y="2947916"/>
              <a:ext cx="2210937" cy="1255594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425" y="1572163"/>
            <a:ext cx="2857500" cy="3066757"/>
          </a:xfrm>
          <a:prstGeom prst="rect">
            <a:avLst/>
          </a:prstGeom>
        </p:spPr>
      </p:pic>
      <p:sp>
        <p:nvSpPr>
          <p:cNvPr id="5" name="Arc 4"/>
          <p:cNvSpPr/>
          <p:nvPr/>
        </p:nvSpPr>
        <p:spPr>
          <a:xfrm>
            <a:off x="4877939" y="2521216"/>
            <a:ext cx="805218" cy="423711"/>
          </a:xfrm>
          <a:prstGeom prst="arc">
            <a:avLst>
              <a:gd name="adj1" fmla="val 11587172"/>
              <a:gd name="adj2" fmla="val 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>
            <a:off x="4877939" y="2549222"/>
            <a:ext cx="805218" cy="423711"/>
          </a:xfrm>
          <a:prstGeom prst="arc">
            <a:avLst>
              <a:gd name="adj1" fmla="val 11587172"/>
              <a:gd name="adj2" fmla="val 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 rot="11934461">
            <a:off x="-3327583" y="63689"/>
            <a:ext cx="3014429" cy="629004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সেন্ট্রিপেটাল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ফোর্স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602203" y="860421"/>
            <a:ext cx="2786415" cy="1223152"/>
          </a:xfrm>
          <a:prstGeom prst="round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ফোর্স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12618" y="4913992"/>
            <a:ext cx="8329713" cy="1281508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ফোর্স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অনুধাবন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372609" y="639320"/>
            <a:ext cx="1557302" cy="8661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সঙ্গা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9601" y="579667"/>
            <a:ext cx="11582400" cy="627833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ফোর্স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লাগিয়ে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785582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44444E-6 L -0.58919 -0.1979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66" y="-99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-0.3427 -0.1254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35" y="-62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59259E-6 L 0.32344 0.1740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72" y="87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9" grpId="0" animBg="1"/>
      <p:bldP spid="19" grpId="0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eft Arrow 17"/>
          <p:cNvSpPr/>
          <p:nvPr/>
        </p:nvSpPr>
        <p:spPr>
          <a:xfrm rot="11934461">
            <a:off x="-3327583" y="63689"/>
            <a:ext cx="3014429" cy="629004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সেন্ট্রিপেটাল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ফোর্স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12018" y="675570"/>
            <a:ext cx="4967963" cy="524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সেন্ট্রিফিগ্যাল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কার্যপ্রলালীঃ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How does a Centrifugal pump work[2]">
            <a:hlinkClick r:id="" action="ppaction://media"/>
            <a:extLst>
              <a:ext uri="{FF2B5EF4-FFF2-40B4-BE49-F238E27FC236}">
                <a16:creationId xmlns:a16="http://schemas.microsoft.com/office/drawing/2014/main" id="{3F4EF947-624A-4C1D-9D9A-2164DFDA6C8E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38264" t="8176" r="16224" b="18620"/>
          <a:stretch>
            <a:fillRect/>
          </a:stretch>
        </p:blipFill>
        <p:spPr>
          <a:xfrm>
            <a:off x="3338326" y="1300164"/>
            <a:ext cx="5515345" cy="4997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2002608"/>
      </p:ext>
    </p:extLst>
  </p:cSld>
  <p:clrMapOvr>
    <a:masterClrMapping/>
  </p:clrMapOvr>
  <p:transition spd="slow">
    <p:cover dir="lu"/>
    <p:sndAc>
      <p:stSnd>
        <p:snd r:embed="rId5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oup_Study_by_gtwotee.jpg"/>
          <p:cNvPicPr>
            <a:picLocks noChangeAspect="1"/>
          </p:cNvPicPr>
          <p:nvPr/>
        </p:nvPicPr>
        <p:blipFill>
          <a:blip r:embed="rId5" cstate="print">
            <a:lum bright="40000" contrast="-40000"/>
          </a:blip>
          <a:stretch>
            <a:fillRect/>
          </a:stretch>
        </p:blipFill>
        <p:spPr>
          <a:xfrm>
            <a:off x="2873829" y="3332919"/>
            <a:ext cx="6501590" cy="2737268"/>
          </a:xfrm>
          <a:prstGeom prst="rect">
            <a:avLst/>
          </a:prstGeom>
          <a:effectLst/>
        </p:spPr>
      </p:pic>
      <p:sp>
        <p:nvSpPr>
          <p:cNvPr id="4" name="Round Single Corner Rectangle 3"/>
          <p:cNvSpPr/>
          <p:nvPr/>
        </p:nvSpPr>
        <p:spPr>
          <a:xfrm>
            <a:off x="667219" y="1466473"/>
            <a:ext cx="2180492" cy="793408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“ক”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Round Single Corner Rectangle 4"/>
          <p:cNvSpPr/>
          <p:nvPr/>
        </p:nvSpPr>
        <p:spPr>
          <a:xfrm>
            <a:off x="4673378" y="942535"/>
            <a:ext cx="2845244" cy="703385"/>
          </a:xfrm>
          <a:prstGeom prst="round1Rect">
            <a:avLst/>
          </a:prstGeom>
          <a:blipFill>
            <a:blip r:embed="rId6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" name="Round Single Corner Rectangle 6"/>
          <p:cNvSpPr/>
          <p:nvPr/>
        </p:nvSpPr>
        <p:spPr>
          <a:xfrm>
            <a:off x="1268269" y="2235478"/>
            <a:ext cx="9655461" cy="1365851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chemeClr val="tx1"/>
              </a:solidFill>
            </a:endParaRPr>
          </a:p>
          <a:p>
            <a:pPr algn="ctr"/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অতি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গুরুত্ত্বপুর্ণ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773723" y="4270043"/>
            <a:ext cx="2162907" cy="793408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“খ”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2" name="Round Single Corner Rectangle 11"/>
          <p:cNvSpPr/>
          <p:nvPr/>
        </p:nvSpPr>
        <p:spPr>
          <a:xfrm>
            <a:off x="1537364" y="5261317"/>
            <a:ext cx="8127140" cy="1083211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ইম্পিলার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  <a:p>
            <a:pPr algn="ctr"/>
            <a:endParaRPr lang="en-US" sz="36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2009995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/>
          <p:cNvSpPr/>
          <p:nvPr/>
        </p:nvSpPr>
        <p:spPr>
          <a:xfrm>
            <a:off x="4810766" y="692968"/>
            <a:ext cx="3447110" cy="1111570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19310" y="1322363"/>
            <a:ext cx="3221501" cy="1994206"/>
            <a:chOff x="1066800" y="1272210"/>
            <a:chExt cx="7162800" cy="467139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250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272210"/>
              <a:ext cx="7162800" cy="46713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ounded Rectangle 10"/>
            <p:cNvSpPr/>
            <p:nvPr/>
          </p:nvSpPr>
          <p:spPr>
            <a:xfrm>
              <a:off x="2334904" y="1584280"/>
              <a:ext cx="2438400" cy="12954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ound Single Corner Rectangle 11"/>
          <p:cNvSpPr/>
          <p:nvPr/>
        </p:nvSpPr>
        <p:spPr>
          <a:xfrm>
            <a:off x="1003187" y="2542625"/>
            <a:ext cx="10852879" cy="3140721"/>
          </a:xfrm>
          <a:prstGeom prst="round1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ফোর্স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  <a:p>
            <a:endParaRPr lang="en-US" sz="3600" b="1" dirty="0">
              <a:ln w="0"/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অতি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গুরুত্ত্বপুর্ণ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600" b="1" dirty="0">
              <a:ln w="0"/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ভলিউট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কেসিং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প্রেসার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বর্ধিত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9328483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540D8E-47EB-425E-85BF-773F4C96ACA6}"/>
              </a:ext>
            </a:extLst>
          </p:cNvPr>
          <p:cNvSpPr/>
          <p:nvPr/>
        </p:nvSpPr>
        <p:spPr>
          <a:xfrm>
            <a:off x="2579076" y="4093699"/>
            <a:ext cx="7043225" cy="53457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5FE12A-EB0A-489A-942E-E5CBA489B5EC}"/>
              </a:ext>
            </a:extLst>
          </p:cNvPr>
          <p:cNvSpPr/>
          <p:nvPr/>
        </p:nvSpPr>
        <p:spPr>
          <a:xfrm>
            <a:off x="4023360" y="4979964"/>
            <a:ext cx="4079631" cy="53457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ome-icon.jpg"/>
          <p:cNvPicPr>
            <a:picLocks noChangeAspect="1"/>
          </p:cNvPicPr>
          <p:nvPr/>
        </p:nvPicPr>
        <p:blipFill>
          <a:blip r:embed="rId4" cstate="print">
            <a:lum bright="40000" contrast="-4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4777" y="2436308"/>
            <a:ext cx="2942446" cy="159533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466119" y="1367165"/>
            <a:ext cx="3259762" cy="827396"/>
          </a:xfrm>
          <a:prstGeom prst="round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ysClr val="windowText" lastClr="00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43298" y="3896751"/>
            <a:ext cx="7905403" cy="16614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সেন্ট্রিফিউগ্যাল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প্রস্তুত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761869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BC8D2A-1FCC-447E-950F-6BD746F79864}"/>
              </a:ext>
            </a:extLst>
          </p:cNvPr>
          <p:cNvSpPr/>
          <p:nvPr/>
        </p:nvSpPr>
        <p:spPr>
          <a:xfrm>
            <a:off x="1628273" y="2133599"/>
            <a:ext cx="9761622" cy="29838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আগামী</a:t>
            </a:r>
            <a:r>
              <a:rPr lang="en-US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রেসিপ্রোকেটিং</a:t>
            </a:r>
            <a:r>
              <a:rPr lang="en-US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বিষয়ে </a:t>
            </a:r>
            <a:r>
              <a:rPr lang="en-US" sz="6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পড়বো</a:t>
            </a:r>
            <a:r>
              <a:rPr lang="en-US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6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6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16439532"/>
      </p:ext>
    </p:extLst>
  </p:cSld>
  <p:clrMapOvr>
    <a:masterClrMapping/>
  </p:clrMapOvr>
  <p:transition spd="slow">
    <p:cover dir="lu"/>
    <p:sndAc>
      <p:stSnd>
        <p:snd r:embed="rId2" name="suction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59561" y="1392702"/>
            <a:ext cx="10768083" cy="5018256"/>
          </a:xfrm>
          <a:prstGeom prst="round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7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87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5" descr="F:\ATAUR PICTUR\PICTURE\ANIMETED ICON\g40004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192186">
            <a:off x="8263399" y="1740814"/>
            <a:ext cx="3390900" cy="242887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2761653"/>
      </p:ext>
    </p:extLst>
  </p:cSld>
  <p:clrMapOvr>
    <a:masterClrMapping/>
  </p:clrMapOvr>
  <p:transition spd="slow">
    <p:cover dir="lu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2|117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4|21.4|10.6|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0.1|3.2|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|0.9|1.1|1|1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4|7.1|4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0.2|5.2|0|3.7|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|5.4|22.1|6|1.9|1.9|2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13.2|2.3|6.4|9.3|11.1|1.8|3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|11.6|18|4.5|4.7|1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|0.7|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|0.8|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7|1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2112</TotalTime>
  <Words>351</Words>
  <Application>Microsoft Office PowerPoint</Application>
  <PresentationFormat>Widescreen</PresentationFormat>
  <Paragraphs>120</Paragraphs>
  <Slides>20</Slides>
  <Notes>4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1</dc:creator>
  <cp:lastModifiedBy>Engr. Md. Shofi Uddin</cp:lastModifiedBy>
  <cp:revision>287</cp:revision>
  <dcterms:created xsi:type="dcterms:W3CDTF">2014-09-14T11:50:14Z</dcterms:created>
  <dcterms:modified xsi:type="dcterms:W3CDTF">2025-06-17T06:48:57Z</dcterms:modified>
</cp:coreProperties>
</file>