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7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EB631-2D7D-A86F-960A-FC4560EA2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CB666-0E69-9A9F-C9AF-1369559EE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2B6F1-05C7-3F83-05BF-3E5E22D4A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01770-959A-4676-A12F-55B0399EB25F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61263-3563-E001-0354-60FA254A8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37DD7-A93B-FB5B-832A-11B2A8D0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9AAD-6857-4CB1-8A80-340688A46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286C2E-401F-6F74-E426-CAD3CCDEC3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29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E98995-7E56-74D2-07C9-6FCC0C217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6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CFB7D9-2B1E-D425-A7B2-BD9CD8D915B1}"/>
              </a:ext>
            </a:extLst>
          </p:cNvPr>
          <p:cNvSpPr txBox="1"/>
          <p:nvPr userDrawn="1"/>
        </p:nvSpPr>
        <p:spPr>
          <a:xfrm>
            <a:off x="1736473" y="1559445"/>
            <a:ext cx="87190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1DAD77-C737-EE66-37AC-9EF7045DFB03}"/>
              </a:ext>
            </a:extLst>
          </p:cNvPr>
          <p:cNvSpPr txBox="1"/>
          <p:nvPr userDrawn="1"/>
        </p:nvSpPr>
        <p:spPr>
          <a:xfrm>
            <a:off x="2338345" y="1859367"/>
            <a:ext cx="724108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93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4EE1C2-2EE1-972A-C897-1182B19DC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ED979-815C-26D9-E8AC-BE5555386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2804E-C718-CE34-B292-E3F6E60059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01770-959A-4676-A12F-55B0399EB25F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52F12-AF2E-39CE-CA55-8984ED992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1F961-984E-4544-C293-49892F89E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B9AAD-6857-4CB1-8A80-340688A46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55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05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53F095-4FDC-A9E7-0BA6-3F24D274B382}"/>
              </a:ext>
            </a:extLst>
          </p:cNvPr>
          <p:cNvSpPr txBox="1"/>
          <p:nvPr/>
        </p:nvSpPr>
        <p:spPr>
          <a:xfrm>
            <a:off x="2039441" y="1639614"/>
            <a:ext cx="81131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  <a:endParaRPr lang="en-US" sz="3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518EA-8B91-96F8-4F40-F35A38137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48" y="2557692"/>
            <a:ext cx="2574811" cy="3046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FEC007-E1D8-9208-3970-D0773517B1A2}"/>
              </a:ext>
            </a:extLst>
          </p:cNvPr>
          <p:cNvSpPr txBox="1"/>
          <p:nvPr/>
        </p:nvSpPr>
        <p:spPr>
          <a:xfrm>
            <a:off x="2228482" y="2656143"/>
            <a:ext cx="44037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913FBF-0DBD-FAD8-77A4-F466B05433FE}"/>
              </a:ext>
            </a:extLst>
          </p:cNvPr>
          <p:cNvSpPr txBox="1"/>
          <p:nvPr/>
        </p:nvSpPr>
        <p:spPr>
          <a:xfrm>
            <a:off x="2622557" y="3219150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55688A-B536-9095-C650-814B9D2BBBA9}"/>
              </a:ext>
            </a:extLst>
          </p:cNvPr>
          <p:cNvSpPr txBox="1"/>
          <p:nvPr/>
        </p:nvSpPr>
        <p:spPr>
          <a:xfrm>
            <a:off x="2436646" y="3665426"/>
            <a:ext cx="4022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J.G.M Kamil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44C409-C9EF-7E2B-33FD-57ECE4E756C0}"/>
              </a:ext>
            </a:extLst>
          </p:cNvPr>
          <p:cNvSpPr txBox="1"/>
          <p:nvPr/>
        </p:nvSpPr>
        <p:spPr>
          <a:xfrm>
            <a:off x="2428725" y="4081122"/>
            <a:ext cx="48253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M.A Madrasah,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Chattogram. </a:t>
            </a:r>
          </a:p>
        </p:txBody>
      </p:sp>
    </p:spTree>
    <p:extLst>
      <p:ext uri="{BB962C8B-B14F-4D97-AF65-F5344CB8AC3E}">
        <p14:creationId xmlns:p14="http://schemas.microsoft.com/office/powerpoint/2010/main" val="259985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D039FC10-3793-5BE2-B07C-0368427B6237}"/>
              </a:ext>
            </a:extLst>
          </p:cNvPr>
          <p:cNvSpPr/>
          <p:nvPr/>
        </p:nvSpPr>
        <p:spPr>
          <a:xfrm>
            <a:off x="1058475" y="1063827"/>
            <a:ext cx="2897946" cy="829995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 we?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747EA8B-0CD2-8EA6-BBC1-1467C410ABE5}"/>
              </a:ext>
            </a:extLst>
          </p:cNvPr>
          <p:cNvSpPr/>
          <p:nvPr/>
        </p:nvSpPr>
        <p:spPr>
          <a:xfrm>
            <a:off x="997523" y="2240817"/>
            <a:ext cx="2897946" cy="829995"/>
          </a:xfrm>
          <a:prstGeom prst="ellipse">
            <a:avLst/>
          </a:prstGeom>
          <a:solidFill>
            <a:srgbClr val="0000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 they?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C6113DA-5824-E1E2-30FF-A33F48D9A2E1}"/>
              </a:ext>
            </a:extLst>
          </p:cNvPr>
          <p:cNvSpPr/>
          <p:nvPr/>
        </p:nvSpPr>
        <p:spPr>
          <a:xfrm>
            <a:off x="1058475" y="3471622"/>
            <a:ext cx="2897946" cy="82999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 we?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623B5E-5183-E869-3EC3-A1E374766D70}"/>
              </a:ext>
            </a:extLst>
          </p:cNvPr>
          <p:cNvSpPr/>
          <p:nvPr/>
        </p:nvSpPr>
        <p:spPr>
          <a:xfrm>
            <a:off x="1203851" y="4726107"/>
            <a:ext cx="2897946" cy="82999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need we?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E8AC5DA-06DB-0560-19A0-2D008CDE2120}"/>
              </a:ext>
            </a:extLst>
          </p:cNvPr>
          <p:cNvSpPr/>
          <p:nvPr/>
        </p:nvSpPr>
        <p:spPr>
          <a:xfrm>
            <a:off x="3438278" y="1657012"/>
            <a:ext cx="2897946" cy="829995"/>
          </a:xfrm>
          <a:prstGeom prst="ellipse">
            <a:avLst/>
          </a:prstGeom>
          <a:solidFill>
            <a:srgbClr val="0F610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shall we?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2D2032-0301-7B58-B38D-60511EDEC24E}"/>
              </a:ext>
            </a:extLst>
          </p:cNvPr>
          <p:cNvSpPr/>
          <p:nvPr/>
        </p:nvSpPr>
        <p:spPr>
          <a:xfrm>
            <a:off x="3393731" y="2808219"/>
            <a:ext cx="2897946" cy="829995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aren’t I?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EDEBEB8-EB62-CFBF-4320-F538196AF6AC}"/>
              </a:ext>
            </a:extLst>
          </p:cNvPr>
          <p:cNvSpPr/>
          <p:nvPr/>
        </p:nvSpPr>
        <p:spPr>
          <a:xfrm>
            <a:off x="3438278" y="4087808"/>
            <a:ext cx="2897946" cy="829995"/>
          </a:xfrm>
          <a:prstGeom prst="ellipse">
            <a:avLst/>
          </a:prstGeom>
          <a:solidFill>
            <a:srgbClr val="34164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mayn’t I?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9F4416-7B83-10B1-7E5F-8465243610EA}"/>
              </a:ext>
            </a:extLst>
          </p:cNvPr>
          <p:cNvSpPr/>
          <p:nvPr/>
        </p:nvSpPr>
        <p:spPr>
          <a:xfrm>
            <a:off x="3292906" y="5391967"/>
            <a:ext cx="3533325" cy="829995"/>
          </a:xfrm>
          <a:prstGeom prst="ellipse">
            <a:avLst/>
          </a:prstGeom>
          <a:solidFill>
            <a:srgbClr val="1F0E0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oughtn’t  we?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92D8375-2B40-982F-6A28-62834F40C1DA}"/>
              </a:ext>
            </a:extLst>
          </p:cNvPr>
          <p:cNvSpPr/>
          <p:nvPr/>
        </p:nvSpPr>
        <p:spPr>
          <a:xfrm>
            <a:off x="5420914" y="961707"/>
            <a:ext cx="3720901" cy="82999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shouldn’t you?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DD00D8-79C2-8345-E75B-DB13E4EADBA4}"/>
              </a:ext>
            </a:extLst>
          </p:cNvPr>
          <p:cNvSpPr/>
          <p:nvPr/>
        </p:nvSpPr>
        <p:spPr>
          <a:xfrm>
            <a:off x="5860254" y="4627633"/>
            <a:ext cx="2897946" cy="829995"/>
          </a:xfrm>
          <a:prstGeom prst="ellipse">
            <a:avLst/>
          </a:prstGeom>
          <a:solidFill>
            <a:srgbClr val="73035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will you?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8941F0D-CF14-5E2A-8B83-CA2AE19B34B1}"/>
              </a:ext>
            </a:extLst>
          </p:cNvPr>
          <p:cNvSpPr/>
          <p:nvPr/>
        </p:nvSpPr>
        <p:spPr>
          <a:xfrm>
            <a:off x="5871987" y="2205645"/>
            <a:ext cx="2904992" cy="829995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won’t you?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E9E8853-96B3-E1BA-EA34-BE727462601C}"/>
              </a:ext>
            </a:extLst>
          </p:cNvPr>
          <p:cNvSpPr/>
          <p:nvPr/>
        </p:nvSpPr>
        <p:spPr>
          <a:xfrm>
            <a:off x="5630478" y="3399053"/>
            <a:ext cx="3657600" cy="829995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mustn't they?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97DA148-9CF0-3C5A-2C3B-270DF89FB552}"/>
              </a:ext>
            </a:extLst>
          </p:cNvPr>
          <p:cNvSpPr/>
          <p:nvPr/>
        </p:nvSpPr>
        <p:spPr>
          <a:xfrm>
            <a:off x="7825038" y="5309916"/>
            <a:ext cx="3486442" cy="82999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haven’t they?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80488EF-3FE8-187D-0DF9-A0630F6C403E}"/>
              </a:ext>
            </a:extLst>
          </p:cNvPr>
          <p:cNvSpPr/>
          <p:nvPr/>
        </p:nvSpPr>
        <p:spPr>
          <a:xfrm>
            <a:off x="8284578" y="1635909"/>
            <a:ext cx="3026902" cy="829995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aren’t you?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61A398-422C-8406-DF62-7AD0C72206CE}"/>
              </a:ext>
            </a:extLst>
          </p:cNvPr>
          <p:cNvSpPr/>
          <p:nvPr/>
        </p:nvSpPr>
        <p:spPr>
          <a:xfrm>
            <a:off x="8380718" y="2744905"/>
            <a:ext cx="2897946" cy="82999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does she?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AA46D6E-0BFE-C6B0-63EB-9AB85E33BB56}"/>
              </a:ext>
            </a:extLst>
          </p:cNvPr>
          <p:cNvSpPr/>
          <p:nvPr/>
        </p:nvSpPr>
        <p:spPr>
          <a:xfrm>
            <a:off x="8279908" y="4064922"/>
            <a:ext cx="3003449" cy="829995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doesn’t he?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2FFA9C-CE55-F45A-A4A7-4EF945278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988" y="-100734"/>
            <a:ext cx="8083997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1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C889DC-8185-2741-949A-33A6383F414A}"/>
              </a:ext>
            </a:extLst>
          </p:cNvPr>
          <p:cNvSpPr txBox="1"/>
          <p:nvPr/>
        </p:nvSpPr>
        <p:spPr>
          <a:xfrm>
            <a:off x="3033270" y="2321891"/>
            <a:ext cx="73228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am a student, </a:t>
            </a:r>
            <a:r>
              <a:rPr lang="en-US" sz="48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aren’t I?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1EC99-7551-71B1-BA44-AB97F025BE46}"/>
              </a:ext>
            </a:extLst>
          </p:cNvPr>
          <p:cNvSpPr txBox="1"/>
          <p:nvPr/>
        </p:nvSpPr>
        <p:spPr>
          <a:xfrm>
            <a:off x="3033270" y="2935670"/>
            <a:ext cx="7471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 shall buy a car, </a:t>
            </a:r>
            <a:r>
              <a:rPr lang="en-US" sz="40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shan’t he?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FE57E5-4381-7A36-55B0-66190FE3DF4F}"/>
              </a:ext>
            </a:extLst>
          </p:cNvPr>
          <p:cNvSpPr txBox="1"/>
          <p:nvPr/>
        </p:nvSpPr>
        <p:spPr>
          <a:xfrm>
            <a:off x="1649358" y="1552450"/>
            <a:ext cx="9211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What do these sentence-parts indicate?</a:t>
            </a:r>
            <a:endParaRPr lang="en-US" sz="1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6D9389-D740-7263-57B6-59EAB26196F7}"/>
              </a:ext>
            </a:extLst>
          </p:cNvPr>
          <p:cNvSpPr txBox="1"/>
          <p:nvPr/>
        </p:nvSpPr>
        <p:spPr>
          <a:xfrm>
            <a:off x="1765734" y="3651945"/>
            <a:ext cx="90620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So, Yes, Today’s discussion is about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D9C83C-DDBB-7970-76C7-4C7E1F452F36}"/>
              </a:ext>
            </a:extLst>
          </p:cNvPr>
          <p:cNvSpPr txBox="1"/>
          <p:nvPr/>
        </p:nvSpPr>
        <p:spPr>
          <a:xfrm>
            <a:off x="2456628" y="4419612"/>
            <a:ext cx="76803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QUESTIONS</a:t>
            </a:r>
          </a:p>
        </p:txBody>
      </p:sp>
    </p:spTree>
    <p:extLst>
      <p:ext uri="{BB962C8B-B14F-4D97-AF65-F5344CB8AC3E}">
        <p14:creationId xmlns:p14="http://schemas.microsoft.com/office/powerpoint/2010/main" val="4225619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92C0FF-4993-230D-81B1-3C21F03B0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042" y="847644"/>
            <a:ext cx="5407915" cy="27829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3E2E76-8764-FF99-04F2-BF83BA7C9B20}"/>
              </a:ext>
            </a:extLst>
          </p:cNvPr>
          <p:cNvSpPr txBox="1"/>
          <p:nvPr/>
        </p:nvSpPr>
        <p:spPr>
          <a:xfrm>
            <a:off x="903889" y="3767958"/>
            <a:ext cx="10762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After finishing the topic the students will able to-</a:t>
            </a:r>
          </a:p>
          <a:p>
            <a:pPr algn="just">
              <a:buFont typeface="Wingdings" pitchFamily="2" charset="2"/>
              <a:buChar char="v"/>
            </a:pPr>
            <a:r>
              <a:rPr lang="en-US" sz="3200" b="1" i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make new sentences of tag question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583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4A1D0C-74CC-C7F9-2CEC-FDB4CF2827A1}"/>
              </a:ext>
            </a:extLst>
          </p:cNvPr>
          <p:cNvSpPr txBox="1"/>
          <p:nvPr/>
        </p:nvSpPr>
        <p:spPr>
          <a:xfrm>
            <a:off x="2164474" y="1720840"/>
            <a:ext cx="78630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সংজ্ঞা: 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জুড়ে দেওয়া। ইংরেজি বাক্যের শেষে সমর্থনসূচক কোন প্রশ্ন জুড়ে দেওয়াকে 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 সাধারণত কোন একটি বাক্য “হ্যাঁ বোধক” অথবা “না বোধক” যাই হোক না কেন তার শেষে উক্ত বাক্যকে সমর্থন করার জন্য যুক্ত করা ছোট প্রশ্নটিই 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Question।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77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AB7B56-4029-D47C-D789-A24E8F5FCA58}"/>
              </a:ext>
            </a:extLst>
          </p:cNvPr>
          <p:cNvSpPr txBox="1"/>
          <p:nvPr/>
        </p:nvSpPr>
        <p:spPr>
          <a:xfrm>
            <a:off x="2211771" y="769149"/>
            <a:ext cx="78315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Basic Rules of tag question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C98DA-2DDD-E795-8F09-F5EB3A8F1879}"/>
              </a:ext>
            </a:extLst>
          </p:cNvPr>
          <p:cNvSpPr txBox="1"/>
          <p:nvPr/>
        </p:nvSpPr>
        <p:spPr>
          <a:xfrm>
            <a:off x="2984287" y="1538590"/>
            <a:ext cx="671150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প্রদত্ত</a:t>
            </a:r>
            <a:r>
              <a:rPr lang="en-US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sentence </a:t>
            </a:r>
            <a:r>
              <a:rPr lang="bn-IN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টি লিখে কমা</a:t>
            </a:r>
            <a:r>
              <a:rPr lang="en-US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( , ) </a:t>
            </a:r>
            <a:r>
              <a:rPr lang="bn-IN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দিতে হবে</a:t>
            </a:r>
            <a:r>
              <a:rPr lang="en-US" sz="3200" b="1" kern="1200" dirty="0">
                <a:solidFill>
                  <a:schemeClr val="bg1"/>
                </a:solidFill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-</a:t>
            </a:r>
            <a:endParaRPr lang="en-US" sz="2800" b="1" dirty="0">
              <a:solidFill>
                <a:schemeClr val="bg1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বাক্যটি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sentence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হলে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না বোধক হয়।</a:t>
            </a: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বাক্যটি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Negative sentence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হলে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হ্যাঁ বোধক হয়।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শেষে প্রশ্ন বোধক চিহ্ন দিতে হয়।</a:t>
            </a: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বাক্যে থাকা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সব সময়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Pronoun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হয়।</a:t>
            </a: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বাক্যটি যে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Tense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থাকে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পূর্বে সেই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Tense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Auxiliary Verb (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সাহায্যকারী ক্রিয়া) বসে।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004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93DA2E-6C0E-565F-91FE-6796CE0118C7}"/>
              </a:ext>
            </a:extLst>
          </p:cNvPr>
          <p:cNvSpPr txBox="1"/>
          <p:nvPr/>
        </p:nvSpPr>
        <p:spPr>
          <a:xfrm>
            <a:off x="0" y="0"/>
            <a:ext cx="6093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as-IN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29710-1A3D-6E64-20F5-DD4F6C6EE08E}"/>
              </a:ext>
            </a:extLst>
          </p:cNvPr>
          <p:cNvSpPr txBox="1"/>
          <p:nvPr/>
        </p:nvSpPr>
        <p:spPr>
          <a:xfrm>
            <a:off x="2140168" y="1708419"/>
            <a:ext cx="81625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Negative tag question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 করতে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Auxiliary verb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 সংক্ষিপ্ত রূপে ব্যবহৃত হয়। যা নিচে দেখানো হল।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714C2E-1C90-2960-8C6F-66D20A68EEB1}"/>
              </a:ext>
            </a:extLst>
          </p:cNvPr>
          <p:cNvSpPr txBox="1"/>
          <p:nvPr/>
        </p:nvSpPr>
        <p:spPr>
          <a:xfrm>
            <a:off x="2707727" y="2764572"/>
            <a:ext cx="797735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Do not = don’t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has not = hasn’t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Does not = doesn’t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Have not = haven’t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Did not = didn’t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Had not = hadn’t                               am not = aren’t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Can not = can’t                                        Is not = isn’t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Could not = couldn’t                          Are not= aren’t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May not = mayn’t                             Was not= wasn’t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Might not = mightn’t                    Were not= weren’t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Must not = mustn’t                             will not = won’t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Ought not = oughtn’t                       Shall not = shan’t</a:t>
            </a:r>
          </a:p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Need not = needn’t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329ED2-3E6D-E22D-04B1-225BFEB32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467" y="-33092"/>
            <a:ext cx="8645998" cy="213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2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A1AC41-7492-C7C5-FEDD-C6329114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676" y="1393271"/>
            <a:ext cx="9218495" cy="436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3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A03AA7-AD11-C3CC-9AD4-D7D938AECDE7}"/>
              </a:ext>
            </a:extLst>
          </p:cNvPr>
          <p:cNvSpPr txBox="1"/>
          <p:nvPr/>
        </p:nvSpPr>
        <p:spPr>
          <a:xfrm>
            <a:off x="2652548" y="1005630"/>
            <a:ext cx="7941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Tag Question এর Grammatical নিয়ম: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C5C4B-F772-01B2-0095-760FB102C582}"/>
              </a:ext>
            </a:extLst>
          </p:cNvPr>
          <p:cNvSpPr txBox="1"/>
          <p:nvPr/>
        </p:nvSpPr>
        <p:spPr>
          <a:xfrm>
            <a:off x="2652548" y="1621937"/>
            <a:ext cx="75477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1. Negative statements (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না-বোধক বক্তব্য)-এর শেষে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(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হ্যাঁ-বোধক)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Tags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DFBAA-A1DE-0A06-3B20-DB329F71B45E}"/>
              </a:ext>
            </a:extLst>
          </p:cNvPr>
          <p:cNvSpPr txBox="1"/>
          <p:nvPr/>
        </p:nvSpPr>
        <p:spPr>
          <a:xfrm>
            <a:off x="2652548" y="2445001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You didn’t see him,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did you?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Raju can’t drive,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 he?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A347BC-07B5-5867-E62D-7BF7C9C4320B}"/>
              </a:ext>
            </a:extLst>
          </p:cNvPr>
          <p:cNvSpPr txBox="1"/>
          <p:nvPr/>
        </p:nvSpPr>
        <p:spPr>
          <a:xfrm>
            <a:off x="2652548" y="3373786"/>
            <a:ext cx="81310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2. Affirmative statements (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হ্যাঁ-বোধক বক্তব্য)-এর শেষে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Negative (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না-বোধক)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Tags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2932C-0BCF-2955-FAFD-99046894CB02}"/>
              </a:ext>
            </a:extLst>
          </p:cNvPr>
          <p:cNvSpPr txBox="1"/>
          <p:nvPr/>
        </p:nvSpPr>
        <p:spPr>
          <a:xfrm>
            <a:off x="2652548" y="4327575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 lives in London,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doesn’t he?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go to Cox’s Bazar,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don’t they?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320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0ECBAB-E27D-B18B-0EDB-90252563F857}"/>
              </a:ext>
            </a:extLst>
          </p:cNvPr>
          <p:cNvSpPr txBox="1"/>
          <p:nvPr/>
        </p:nvSpPr>
        <p:spPr>
          <a:xfrm>
            <a:off x="2289939" y="1560814"/>
            <a:ext cx="8241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3. Auxiliary 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যুক্ত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উক্ত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Auxiliary 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দিয়েই করা হয়। যেমন—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D2F75B-E652-75F3-429D-0D263CFAAB14}"/>
              </a:ext>
            </a:extLst>
          </p:cNvPr>
          <p:cNvSpPr txBox="1"/>
          <p:nvPr/>
        </p:nvSpPr>
        <p:spPr>
          <a:xfrm>
            <a:off x="2305705" y="2391811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Ruma is singing,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isn’t she?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are playing,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aren’t they?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9344A4-A79A-5337-C890-1970F976ED2E}"/>
              </a:ext>
            </a:extLst>
          </p:cNvPr>
          <p:cNvSpPr txBox="1"/>
          <p:nvPr/>
        </p:nvSpPr>
        <p:spPr>
          <a:xfrm>
            <a:off x="2305705" y="3265861"/>
            <a:ext cx="8572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Rules 4. Auxiliary 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 এমন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statement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Present tense 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 3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rd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person singular number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 doesn’t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বসে। যেমন—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690487-1C02-A888-8F7E-9CE690817EF4}"/>
              </a:ext>
            </a:extLst>
          </p:cNvPr>
          <p:cNvSpPr txBox="1"/>
          <p:nvPr/>
        </p:nvSpPr>
        <p:spPr>
          <a:xfrm>
            <a:off x="2353001" y="4445898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Raju walks slowly,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doesn’t he?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Maradona plays well,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doesn’t he?</a:t>
            </a:r>
          </a:p>
        </p:txBody>
      </p:sp>
    </p:spTree>
    <p:extLst>
      <p:ext uri="{BB962C8B-B14F-4D97-AF65-F5344CB8AC3E}">
        <p14:creationId xmlns:p14="http://schemas.microsoft.com/office/powerpoint/2010/main" val="2584620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D73773-B3B9-899C-CAA3-18754BEA3CD1}"/>
              </a:ext>
            </a:extLst>
          </p:cNvPr>
          <p:cNvSpPr txBox="1"/>
          <p:nvPr/>
        </p:nvSpPr>
        <p:spPr>
          <a:xfrm>
            <a:off x="2337236" y="1375018"/>
            <a:ext cx="86040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5. Auxiliary 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 এমন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Present tense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3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rd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person singular number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 হয়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don’t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বসে। যেমন—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2821C-FDAC-81A3-7966-39937EB25911}"/>
              </a:ext>
            </a:extLst>
          </p:cNvPr>
          <p:cNvSpPr txBox="1"/>
          <p:nvPr/>
        </p:nvSpPr>
        <p:spPr>
          <a:xfrm>
            <a:off x="2337236" y="2598003"/>
            <a:ext cx="74531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Rina and Salma always quarrel,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don’t they?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 sing loudly,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don’t we?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9FDD4-53DD-CD3A-D7A6-051E883F3E7C}"/>
              </a:ext>
            </a:extLst>
          </p:cNvPr>
          <p:cNvSpPr txBox="1"/>
          <p:nvPr/>
        </p:nvSpPr>
        <p:spPr>
          <a:xfrm>
            <a:off x="2385850" y="3429000"/>
            <a:ext cx="83202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6. Auxiliary 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 এমন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Affirmative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Past Indefinite Tense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Subject-matter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সকল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Person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ক্ষেত্রে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didn’t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7A4EB4-FAFE-D33C-69BA-55F949303D94}"/>
              </a:ext>
            </a:extLst>
          </p:cNvPr>
          <p:cNvSpPr txBox="1"/>
          <p:nvPr/>
        </p:nvSpPr>
        <p:spPr>
          <a:xfrm>
            <a:off x="2400296" y="4564032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went to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Bankok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didn’t I?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played cricket,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didn’t they?</a:t>
            </a:r>
          </a:p>
        </p:txBody>
      </p:sp>
    </p:spTree>
    <p:extLst>
      <p:ext uri="{BB962C8B-B14F-4D97-AF65-F5344CB8AC3E}">
        <p14:creationId xmlns:p14="http://schemas.microsoft.com/office/powerpoint/2010/main" val="157034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C5429C-2329-52AF-7A00-07CA8C0EFD07}"/>
              </a:ext>
            </a:extLst>
          </p:cNvPr>
          <p:cNvSpPr txBox="1"/>
          <p:nvPr/>
        </p:nvSpPr>
        <p:spPr>
          <a:xfrm>
            <a:off x="2163817" y="1311956"/>
            <a:ext cx="8651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Rules 7.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everybody, everyone, somebody, someone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হয়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 হয়।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91D453-343C-BC52-15B0-C61F5AE1D88B}"/>
              </a:ext>
            </a:extLst>
          </p:cNvPr>
          <p:cNvSpPr txBox="1"/>
          <p:nvPr/>
        </p:nvSpPr>
        <p:spPr>
          <a:xfrm>
            <a:off x="2163817" y="2512285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Everyone thanked you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didn’t they?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Somebody has done it,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haven’t they?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990F1A-6878-432C-FBE0-15B05FFCC0A7}"/>
              </a:ext>
            </a:extLst>
          </p:cNvPr>
          <p:cNvSpPr txBox="1"/>
          <p:nvPr/>
        </p:nvSpPr>
        <p:spPr>
          <a:xfrm>
            <a:off x="2163817" y="3365936"/>
            <a:ext cx="81941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8. Imperative statement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শুরু হয় এবং তা দ্বারা অনুরোধ না বুঝিয়ে শ্রোতার সম্মতি জানতে চাওয়া হয় তখন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will you”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won’t you”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হয় । যেমন—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D3C8B-1DF0-79F6-10B8-0572DAFDA104}"/>
              </a:ext>
            </a:extLst>
          </p:cNvPr>
          <p:cNvSpPr txBox="1"/>
          <p:nvPr/>
        </p:nvSpPr>
        <p:spPr>
          <a:xfrm>
            <a:off x="2163813" y="4543611"/>
            <a:ext cx="83044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the sum,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will you?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Or, Do the sum,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won’t you?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 at once,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will you?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Or, Go at once,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won’t you?</a:t>
            </a:r>
          </a:p>
        </p:txBody>
      </p:sp>
    </p:spTree>
    <p:extLst>
      <p:ext uri="{BB962C8B-B14F-4D97-AF65-F5344CB8AC3E}">
        <p14:creationId xmlns:p14="http://schemas.microsoft.com/office/powerpoint/2010/main" val="60491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47D5D4-FFA6-0154-0C60-7D8F43E1231B}"/>
              </a:ext>
            </a:extLst>
          </p:cNvPr>
          <p:cNvSpPr txBox="1"/>
          <p:nvPr/>
        </p:nvSpPr>
        <p:spPr>
          <a:xfrm>
            <a:off x="1880038" y="1548439"/>
            <a:ext cx="9145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9. Imperative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Verb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শুরু হয় এবং তা দ্বারা অনুরোধ বুঝালে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 you”, “would you”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could you”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হয়।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B5095-39D4-7F0E-78AC-A62350BA122B}"/>
              </a:ext>
            </a:extLst>
          </p:cNvPr>
          <p:cNvSpPr txBox="1"/>
          <p:nvPr/>
        </p:nvSpPr>
        <p:spPr>
          <a:xfrm>
            <a:off x="1880038" y="2748768"/>
            <a:ext cx="51986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Wait here a moment, can you?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Give me an example, could you?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FC3E46-A241-17C4-9762-DBE73CFDA8F3}"/>
              </a:ext>
            </a:extLst>
          </p:cNvPr>
          <p:cNvSpPr txBox="1"/>
          <p:nvPr/>
        </p:nvSpPr>
        <p:spPr>
          <a:xfrm>
            <a:off x="1880038" y="3611297"/>
            <a:ext cx="79786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10. Imperative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don’t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হয়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“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will you”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হয়।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D1C05-C779-3E82-0D1A-41FCEC8F7998}"/>
              </a:ext>
            </a:extLst>
          </p:cNvPr>
          <p:cNvSpPr txBox="1"/>
          <p:nvPr/>
        </p:nvSpPr>
        <p:spPr>
          <a:xfrm>
            <a:off x="1845225" y="4477244"/>
            <a:ext cx="53123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Don’t make any noise, will you?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Don’t run in the sun, will you?</a:t>
            </a:r>
          </a:p>
        </p:txBody>
      </p:sp>
    </p:spTree>
    <p:extLst>
      <p:ext uri="{BB962C8B-B14F-4D97-AF65-F5344CB8AC3E}">
        <p14:creationId xmlns:p14="http://schemas.microsoft.com/office/powerpoint/2010/main" val="2700829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AABCB4-B388-9BFC-3B19-506FD28FF796}"/>
              </a:ext>
            </a:extLst>
          </p:cNvPr>
          <p:cNvSpPr txBox="1"/>
          <p:nvPr/>
        </p:nvSpPr>
        <p:spPr>
          <a:xfrm>
            <a:off x="1975290" y="1403155"/>
            <a:ext cx="84306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11. Imperative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দিয়ে শুরু হয়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shall we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হয় ।</a:t>
            </a:r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9C539C-BAF2-886D-0F42-95BBD4EBF132}"/>
              </a:ext>
            </a:extLst>
          </p:cNvPr>
          <p:cNvSpPr txBox="1"/>
          <p:nvPr/>
        </p:nvSpPr>
        <p:spPr>
          <a:xfrm>
            <a:off x="1991056" y="2251155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have a picnic,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shall we?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go for a walk,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shall we?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88652C-9E1F-540A-4B80-B2CF5BCA5D1F}"/>
              </a:ext>
            </a:extLst>
          </p:cNvPr>
          <p:cNvSpPr txBox="1"/>
          <p:nvPr/>
        </p:nvSpPr>
        <p:spPr>
          <a:xfrm>
            <a:off x="1990396" y="3082152"/>
            <a:ext cx="99913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12. 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সকল 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Statement-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neither, no (adjective), none, no one, nobody, nothing, scarcely, barely, hardly, hardly ever, seldom 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 রয়েছে সে সকল 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Statement 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Negative statement 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 গণ্য করা হয় এবং এর সাথে 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 tag </a:t>
            </a:r>
            <a:r>
              <a:rPr lang="as-IN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করা হয় । যেমন —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941967-A09A-669E-4FE9-08AB91861DDB}"/>
              </a:ext>
            </a:extLst>
          </p:cNvPr>
          <p:cNvSpPr txBox="1"/>
          <p:nvPr/>
        </p:nvSpPr>
        <p:spPr>
          <a:xfrm>
            <a:off x="2630865" y="4730608"/>
            <a:ext cx="73171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salt is allowed,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is it?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Nothing was said,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was it?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Rina hardly ever goes to college,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does she?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Barking dogs seldom bite,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 they?</a:t>
            </a:r>
            <a:endParaRPr lang="en-US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858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B55B06-8288-BAB4-62FF-F6FBF02A0D9A}"/>
              </a:ext>
            </a:extLst>
          </p:cNvPr>
          <p:cNvSpPr txBox="1"/>
          <p:nvPr/>
        </p:nvSpPr>
        <p:spPr>
          <a:xfrm>
            <a:off x="1722382" y="1343487"/>
            <a:ext cx="9145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13.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anyone, anybody, no one, nobody, none, neither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 হয়। যেমন —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4E65F-4C55-E9F3-753C-B349D3189383}"/>
              </a:ext>
            </a:extLst>
          </p:cNvPr>
          <p:cNvSpPr txBox="1"/>
          <p:nvPr/>
        </p:nvSpPr>
        <p:spPr>
          <a:xfrm>
            <a:off x="1722382" y="2598003"/>
            <a:ext cx="6093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Anyone can participate,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can’t they?</a:t>
            </a:r>
          </a:p>
          <a:p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Nobody will come, </a:t>
            </a:r>
            <a:r>
              <a:rPr lang="en-US" sz="24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will they?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0AA761-9128-609E-7E6F-78C1BE1E24B8}"/>
              </a:ext>
            </a:extLst>
          </p:cNvPr>
          <p:cNvSpPr txBox="1"/>
          <p:nvPr/>
        </p:nvSpPr>
        <p:spPr>
          <a:xfrm>
            <a:off x="1722382" y="3498982"/>
            <a:ext cx="8777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14. Statement-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যদি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Introductory “there”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শুরু হয় তবে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Question tag-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Subject-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there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হবে। যেমন —</a:t>
            </a:r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F73EC9-620B-1B6D-E8BB-2BD8C964AAB3}"/>
              </a:ext>
            </a:extLst>
          </p:cNvPr>
          <p:cNvSpPr txBox="1"/>
          <p:nvPr/>
        </p:nvSpPr>
        <p:spPr>
          <a:xfrm>
            <a:off x="1722383" y="4447259"/>
            <a:ext cx="69801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There is a college in our village, isn’t there?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There is not enough space, is there?</a:t>
            </a:r>
          </a:p>
        </p:txBody>
      </p:sp>
    </p:spTree>
    <p:extLst>
      <p:ext uri="{BB962C8B-B14F-4D97-AF65-F5344CB8AC3E}">
        <p14:creationId xmlns:p14="http://schemas.microsoft.com/office/powerpoint/2010/main" val="2233861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B0113-07BC-CEAC-712B-F9C250ED1FAE}"/>
              </a:ext>
            </a:extLst>
          </p:cNvPr>
          <p:cNvSpPr txBox="1"/>
          <p:nvPr/>
        </p:nvSpPr>
        <p:spPr>
          <a:xfrm>
            <a:off x="2873263" y="1793902"/>
            <a:ext cx="52459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Let’s have a walk outside the farm,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A97E29-F25A-29D4-608B-B681FB29ECA6}"/>
              </a:ext>
            </a:extLst>
          </p:cNvPr>
          <p:cNvSpPr txBox="1"/>
          <p:nvPr/>
        </p:nvSpPr>
        <p:spPr>
          <a:xfrm>
            <a:off x="3030927" y="658787"/>
            <a:ext cx="60933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HOME WORK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E34523-2EB5-339F-3AE1-FD6BED0D5740}"/>
              </a:ext>
            </a:extLst>
          </p:cNvPr>
          <p:cNvSpPr txBox="1"/>
          <p:nvPr/>
        </p:nvSpPr>
        <p:spPr>
          <a:xfrm>
            <a:off x="2873263" y="2194012"/>
            <a:ext cx="6412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 am in the habit of walking every morning,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D5D36C-669A-B049-4A49-2A2AEF8BA65F}"/>
              </a:ext>
            </a:extLst>
          </p:cNvPr>
          <p:cNvSpPr txBox="1"/>
          <p:nvPr/>
        </p:nvSpPr>
        <p:spPr>
          <a:xfrm>
            <a:off x="2873263" y="2540154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Morning entertains us with fresh air, —- 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DE8F8F-5280-E50A-6822-CD4C516C3EBF}"/>
              </a:ext>
            </a:extLst>
          </p:cNvPr>
          <p:cNvSpPr txBox="1"/>
          <p:nvPr/>
        </p:nvSpPr>
        <p:spPr>
          <a:xfrm>
            <a:off x="2889031" y="2886296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 one should miss the opportunity, —- 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2971BB-D1B7-609A-93AE-79A5E7C9B210}"/>
              </a:ext>
            </a:extLst>
          </p:cNvPr>
          <p:cNvSpPr txBox="1"/>
          <p:nvPr/>
        </p:nvSpPr>
        <p:spPr>
          <a:xfrm>
            <a:off x="2873262" y="3230825"/>
            <a:ext cx="66806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Have a try to form this habit of morning walk.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CC6940-8518-AE3C-9E00-9B8BDD6E3382}"/>
              </a:ext>
            </a:extLst>
          </p:cNvPr>
          <p:cNvSpPr txBox="1"/>
          <p:nvPr/>
        </p:nvSpPr>
        <p:spPr>
          <a:xfrm>
            <a:off x="2873262" y="3613776"/>
            <a:ext cx="84148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Nothing is more pleasant than the memories of childhood, —- 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61B7F8-791E-585C-EC2D-941473FD8B60}"/>
              </a:ext>
            </a:extLst>
          </p:cNvPr>
          <p:cNvSpPr txBox="1"/>
          <p:nvPr/>
        </p:nvSpPr>
        <p:spPr>
          <a:xfrm>
            <a:off x="2889031" y="3996727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 hardly forget golden past, —-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1C7F42-634D-0EA5-9DA5-FE482B4FCD76}"/>
              </a:ext>
            </a:extLst>
          </p:cNvPr>
          <p:cNvSpPr txBox="1"/>
          <p:nvPr/>
        </p:nvSpPr>
        <p:spPr>
          <a:xfrm>
            <a:off x="2920563" y="4343273"/>
            <a:ext cx="68540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memories of my childhood still attract me,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A73395-F0E7-6FDB-F243-7B7B2DCF9C59}"/>
              </a:ext>
            </a:extLst>
          </p:cNvPr>
          <p:cNvSpPr txBox="1"/>
          <p:nvPr/>
        </p:nvSpPr>
        <p:spPr>
          <a:xfrm>
            <a:off x="2920562" y="4682692"/>
            <a:ext cx="80680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Simple things are at the </a:t>
            </a:r>
            <a:r>
              <a:rPr lang="en-US"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centre</a:t>
            </a:r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attraction for a child,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512D09-639F-2E94-74CA-E69CB5E61429}"/>
              </a:ext>
            </a:extLst>
          </p:cNvPr>
          <p:cNvSpPr txBox="1"/>
          <p:nvPr/>
        </p:nvSpPr>
        <p:spPr>
          <a:xfrm>
            <a:off x="2936326" y="5089395"/>
            <a:ext cx="77684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When a man grows up. he may laugh at those things, —- ?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525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F63EC5-B007-695B-DDFA-95DDDF334B08}"/>
              </a:ext>
            </a:extLst>
          </p:cNvPr>
          <p:cNvSpPr txBox="1"/>
          <p:nvPr/>
        </p:nvSpPr>
        <p:spPr>
          <a:xfrm>
            <a:off x="3235872" y="1037161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You surely fail if you fail to plan, —-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723E98-E714-4AC0-E6D0-CBB94972BD3E}"/>
              </a:ext>
            </a:extLst>
          </p:cNvPr>
          <p:cNvSpPr txBox="1"/>
          <p:nvPr/>
        </p:nvSpPr>
        <p:spPr>
          <a:xfrm>
            <a:off x="3235872" y="1389973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good plan scarcely lets you fail. —- 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7F8A0-EB45-31B2-5F69-DF0E06BD112D}"/>
              </a:ext>
            </a:extLst>
          </p:cNvPr>
          <p:cNvSpPr txBox="1"/>
          <p:nvPr/>
        </p:nvSpPr>
        <p:spPr>
          <a:xfrm>
            <a:off x="3204340" y="1790083"/>
            <a:ext cx="80207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Great people could do nothing without a plan of action, —- 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24743-B2E9-1685-BAE0-06D9476BE3A5}"/>
              </a:ext>
            </a:extLst>
          </p:cNvPr>
          <p:cNvSpPr txBox="1"/>
          <p:nvPr/>
        </p:nvSpPr>
        <p:spPr>
          <a:xfrm>
            <a:off x="3220110" y="2142895"/>
            <a:ext cx="69959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Fortune also dare not fall a well-planned effort, —- 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1C6D41-F1CA-3484-DBB3-A6C42207BDDA}"/>
              </a:ext>
            </a:extLst>
          </p:cNvPr>
          <p:cNvSpPr txBox="1"/>
          <p:nvPr/>
        </p:nvSpPr>
        <p:spPr>
          <a:xfrm>
            <a:off x="3204340" y="2479941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So, plan before you proceed. —-?</a:t>
            </a:r>
            <a:endParaRPr lang="en-US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9D6917-F1E1-CF85-728B-B2ED95905331}"/>
              </a:ext>
            </a:extLst>
          </p:cNvPr>
          <p:cNvSpPr txBox="1"/>
          <p:nvPr/>
        </p:nvSpPr>
        <p:spPr>
          <a:xfrm>
            <a:off x="3235872" y="2832753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freedom fighters are the real heroes, —- 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936387-F712-40AD-AD23-EA876FA4FB83}"/>
              </a:ext>
            </a:extLst>
          </p:cNvPr>
          <p:cNvSpPr txBox="1"/>
          <p:nvPr/>
        </p:nvSpPr>
        <p:spPr>
          <a:xfrm>
            <a:off x="3251638" y="3201331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Nothing is greater than their sacrifice, —- 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321247-E11F-DA9E-EB53-5C6654A090EF}"/>
              </a:ext>
            </a:extLst>
          </p:cNvPr>
          <p:cNvSpPr txBox="1"/>
          <p:nvPr/>
        </p:nvSpPr>
        <p:spPr>
          <a:xfrm>
            <a:off x="3212227" y="3537246"/>
            <a:ext cx="87380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Their contribution to our country will always be remembered, —- 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C5C91D-A290-36EC-BD7F-97256000C741}"/>
              </a:ext>
            </a:extLst>
          </p:cNvPr>
          <p:cNvSpPr txBox="1"/>
          <p:nvPr/>
        </p:nvSpPr>
        <p:spPr>
          <a:xfrm>
            <a:off x="3251638" y="3853625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We should never neglect them, —- 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FDBAA9-CB6F-1425-94BC-EE2DE137A8C9}"/>
              </a:ext>
            </a:extLst>
          </p:cNvPr>
          <p:cNvSpPr txBox="1"/>
          <p:nvPr/>
        </p:nvSpPr>
        <p:spPr>
          <a:xfrm>
            <a:off x="3251638" y="4123926"/>
            <a:ext cx="87380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Every citizen of Bangladesh must have due respect for them, —- 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D93A-52DA-0560-DC4C-F8F3ADAA559A}"/>
              </a:ext>
            </a:extLst>
          </p:cNvPr>
          <p:cNvSpPr txBox="1"/>
          <p:nvPr/>
        </p:nvSpPr>
        <p:spPr>
          <a:xfrm>
            <a:off x="3251638" y="4431119"/>
            <a:ext cx="6093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Everybody respects freedom fighters, —- ?</a:t>
            </a:r>
          </a:p>
        </p:txBody>
      </p:sp>
    </p:spTree>
    <p:extLst>
      <p:ext uri="{BB962C8B-B14F-4D97-AF65-F5344CB8AC3E}">
        <p14:creationId xmlns:p14="http://schemas.microsoft.com/office/powerpoint/2010/main" val="2359799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FC126D-7A3F-8B35-B586-24104B6DB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09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1296</Words>
  <Application>Microsoft Office PowerPoint</Application>
  <PresentationFormat>Widescreen</PresentationFormat>
  <Paragraphs>121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6</cp:revision>
  <dcterms:created xsi:type="dcterms:W3CDTF">2025-02-15T09:40:15Z</dcterms:created>
  <dcterms:modified xsi:type="dcterms:W3CDTF">2025-02-17T09:58:58Z</dcterms:modified>
</cp:coreProperties>
</file>