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05BF93-42CD-4939-98D7-24F766320E14}" type="datetimeFigureOut">
              <a:rPr lang="en-US" smtClean="0"/>
              <a:t>16-Mar-25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E390B815-7677-40E6-BB81-D5548029FFE9}"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19755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05BF93-42CD-4939-98D7-24F766320E14}" type="datetimeFigureOut">
              <a:rPr lang="en-US" smtClean="0"/>
              <a:t>16-Mar-25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0B815-7677-40E6-BB81-D5548029FFE9}"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8883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05BF93-42CD-4939-98D7-24F766320E14}" type="datetimeFigureOut">
              <a:rPr lang="en-US" smtClean="0"/>
              <a:t>16-Mar-25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0B815-7677-40E6-BB81-D5548029FFE9}"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3644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05BF93-42CD-4939-98D7-24F766320E14}" type="datetimeFigureOut">
              <a:rPr lang="en-US" smtClean="0"/>
              <a:t>16-Mar-25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0B815-7677-40E6-BB81-D5548029FFE9}"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38650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05BF93-42CD-4939-98D7-24F766320E14}" type="datetimeFigureOut">
              <a:rPr lang="en-US" smtClean="0"/>
              <a:t>16-Mar-25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0B815-7677-40E6-BB81-D5548029FFE9}"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7592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05BF93-42CD-4939-98D7-24F766320E14}" type="datetimeFigureOut">
              <a:rPr lang="en-US" smtClean="0"/>
              <a:t>16-Mar-25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0B815-7677-40E6-BB81-D5548029FFE9}"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87905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05BF93-42CD-4939-98D7-24F766320E14}" type="datetimeFigureOut">
              <a:rPr lang="en-US" smtClean="0"/>
              <a:t>16-Mar-25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90B815-7677-40E6-BB81-D5548029FFE9}"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7235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05BF93-42CD-4939-98D7-24F766320E14}" type="datetimeFigureOut">
              <a:rPr lang="en-US" smtClean="0"/>
              <a:t>16-Mar-25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90B815-7677-40E6-BB81-D5548029FFE9}"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127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05BF93-42CD-4939-98D7-24F766320E14}" type="datetimeFigureOut">
              <a:rPr lang="en-US" smtClean="0"/>
              <a:t>16-Mar-25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90B815-7677-40E6-BB81-D5548029FFE9}" type="slidenum">
              <a:rPr lang="en-US" smtClean="0"/>
              <a:t>‹#›</a:t>
            </a:fld>
            <a:endParaRPr lang="en-US"/>
          </a:p>
        </p:txBody>
      </p:sp>
    </p:spTree>
    <p:extLst>
      <p:ext uri="{BB962C8B-B14F-4D97-AF65-F5344CB8AC3E}">
        <p14:creationId xmlns:p14="http://schemas.microsoft.com/office/powerpoint/2010/main" val="779031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05BF93-42CD-4939-98D7-24F766320E14}" type="datetimeFigureOut">
              <a:rPr lang="en-US" smtClean="0"/>
              <a:t>16-Mar-25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0B815-7677-40E6-BB81-D5548029FFE9}"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69479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305BF93-42CD-4939-98D7-24F766320E14}" type="datetimeFigureOut">
              <a:rPr lang="en-US" smtClean="0"/>
              <a:t>16-Mar-25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E390B815-7677-40E6-BB81-D5548029FFE9}"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4151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305BF93-42CD-4939-98D7-24F766320E14}" type="datetimeFigureOut">
              <a:rPr lang="en-US" smtClean="0"/>
              <a:t>16-Mar-25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390B815-7677-40E6-BB81-D5548029FFE9}"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14456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audio" Target="../media/audio3.wav"/><Relationship Id="rId1" Type="http://schemas.openxmlformats.org/officeDocument/2006/relationships/slideLayout" Target="../slideLayouts/slideLayout7.xml"/><Relationship Id="rId4" Type="http://schemas.openxmlformats.org/officeDocument/2006/relationships/audio" Target="../media/audio3.wav"/></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lumMod val="40000"/>
                <a:lumOff val="60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4E633FD-31A8-457D-9265-1A29EE042BE0}"/>
              </a:ext>
            </a:extLst>
          </p:cNvPr>
          <p:cNvSpPr txBox="1"/>
          <p:nvPr/>
        </p:nvSpPr>
        <p:spPr>
          <a:xfrm>
            <a:off x="1706256" y="2411171"/>
            <a:ext cx="9012020" cy="1569660"/>
          </a:xfrm>
          <a:prstGeom prst="rect">
            <a:avLst/>
          </a:prstGeom>
          <a:gradFill>
            <a:gsLst>
              <a:gs pos="0">
                <a:schemeClr val="accent6">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r>
              <a:rPr lang="ar-SA" sz="9600" b="0" i="0" dirty="0">
                <a:solidFill>
                  <a:srgbClr val="474747"/>
                </a:solidFill>
                <a:effectLst/>
                <a:latin typeface="Arial" panose="020B0604020202020204" pitchFamily="34" charset="0"/>
              </a:rPr>
              <a:t>بِسْمِ ٱللَّٰهِ ٱلرَّحْمَٰنِ ٱلرَّحِيمِ</a:t>
            </a:r>
            <a:endParaRPr lang="en-US" sz="9600" dirty="0"/>
          </a:p>
        </p:txBody>
      </p:sp>
    </p:spTree>
    <p:extLst>
      <p:ext uri="{BB962C8B-B14F-4D97-AF65-F5344CB8AC3E}">
        <p14:creationId xmlns:p14="http://schemas.microsoft.com/office/powerpoint/2010/main" val="39316362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2" name="push.wav"/>
          </p:stSnd>
        </p:sndAc>
      </p:transition>
    </mc:Choice>
    <mc:Fallback xmlns="">
      <p:transition spd="slow">
        <p:fade/>
        <p:sndAc>
          <p:stSnd>
            <p:snd r:embed="rId3" name="push.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5BE00A3-316C-4BBC-BF5C-2C9BAFE015F5}"/>
              </a:ext>
            </a:extLst>
          </p:cNvPr>
          <p:cNvSpPr/>
          <p:nvPr/>
        </p:nvSpPr>
        <p:spPr>
          <a:xfrm>
            <a:off x="3676070" y="101603"/>
            <a:ext cx="4676077" cy="1142735"/>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err="1">
                <a:solidFill>
                  <a:schemeClr val="tx1"/>
                </a:solidFill>
                <a:latin typeface="NikoshBAN" panose="02000000000000000000" pitchFamily="2" charset="0"/>
                <a:cs typeface="NikoshBAN" panose="02000000000000000000" pitchFamily="2" charset="0"/>
              </a:rPr>
              <a:t>হাদিসের</a:t>
            </a:r>
            <a:r>
              <a:rPr lang="en-US" sz="6000" dirty="0">
                <a:solidFill>
                  <a:schemeClr val="tx1"/>
                </a:solidFill>
                <a:latin typeface="NikoshBAN" panose="02000000000000000000" pitchFamily="2" charset="0"/>
                <a:cs typeface="NikoshBAN" panose="02000000000000000000" pitchFamily="2" charset="0"/>
              </a:rPr>
              <a:t> </a:t>
            </a:r>
            <a:r>
              <a:rPr lang="en-US" sz="6000" dirty="0" err="1">
                <a:solidFill>
                  <a:schemeClr val="tx1"/>
                </a:solidFill>
                <a:latin typeface="NikoshBAN" panose="02000000000000000000" pitchFamily="2" charset="0"/>
                <a:cs typeface="NikoshBAN" panose="02000000000000000000" pitchFamily="2" charset="0"/>
              </a:rPr>
              <a:t>মুল্যায়ন</a:t>
            </a:r>
            <a:endParaRPr lang="en-US" sz="6000" dirty="0">
              <a:solidFill>
                <a:schemeClr val="tx1"/>
              </a:solidFill>
              <a:latin typeface="NikoshBAN" panose="02000000000000000000" pitchFamily="2" charset="0"/>
              <a:cs typeface="NikoshBAN" panose="02000000000000000000" pitchFamily="2" charset="0"/>
            </a:endParaRPr>
          </a:p>
        </p:txBody>
      </p:sp>
      <p:sp>
        <p:nvSpPr>
          <p:cNvPr id="3" name="Oval 2">
            <a:extLst>
              <a:ext uri="{FF2B5EF4-FFF2-40B4-BE49-F238E27FC236}">
                <a16:creationId xmlns:a16="http://schemas.microsoft.com/office/drawing/2014/main" id="{2B694A1B-409F-41B2-8B21-7FA174E41B6C}"/>
              </a:ext>
            </a:extLst>
          </p:cNvPr>
          <p:cNvSpPr/>
          <p:nvPr/>
        </p:nvSpPr>
        <p:spPr>
          <a:xfrm>
            <a:off x="900332" y="1477108"/>
            <a:ext cx="647114" cy="661181"/>
          </a:xfrm>
          <a:prstGeom prst="ellipse">
            <a:avLst/>
          </a:prstGeom>
          <a:solidFill>
            <a:schemeClr val="accent2">
              <a:lumMod val="60000"/>
              <a:lumOff val="4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NikoshBAN" panose="02000000000000000000" pitchFamily="2" charset="0"/>
                <a:cs typeface="NikoshBAN" panose="02000000000000000000" pitchFamily="2" charset="0"/>
              </a:rPr>
              <a:t>01</a:t>
            </a:r>
          </a:p>
        </p:txBody>
      </p:sp>
      <p:sp>
        <p:nvSpPr>
          <p:cNvPr id="4" name="Oval 3">
            <a:extLst>
              <a:ext uri="{FF2B5EF4-FFF2-40B4-BE49-F238E27FC236}">
                <a16:creationId xmlns:a16="http://schemas.microsoft.com/office/drawing/2014/main" id="{FA422BB7-BFBA-4625-BEC1-54DF17F0D847}"/>
              </a:ext>
            </a:extLst>
          </p:cNvPr>
          <p:cNvSpPr/>
          <p:nvPr/>
        </p:nvSpPr>
        <p:spPr>
          <a:xfrm>
            <a:off x="900332" y="2433711"/>
            <a:ext cx="647114" cy="661181"/>
          </a:xfrm>
          <a:prstGeom prst="ellipse">
            <a:avLst/>
          </a:prstGeom>
          <a:solidFill>
            <a:schemeClr val="accent2">
              <a:lumMod val="60000"/>
              <a:lumOff val="4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NikoshBAN" panose="02000000000000000000" pitchFamily="2" charset="0"/>
                <a:cs typeface="NikoshBAN" panose="02000000000000000000" pitchFamily="2" charset="0"/>
              </a:rPr>
              <a:t>02</a:t>
            </a:r>
          </a:p>
        </p:txBody>
      </p:sp>
      <p:sp>
        <p:nvSpPr>
          <p:cNvPr id="5" name="Oval 4">
            <a:extLst>
              <a:ext uri="{FF2B5EF4-FFF2-40B4-BE49-F238E27FC236}">
                <a16:creationId xmlns:a16="http://schemas.microsoft.com/office/drawing/2014/main" id="{F223155B-1DFA-4CC5-9D63-ED798DDAD083}"/>
              </a:ext>
            </a:extLst>
          </p:cNvPr>
          <p:cNvSpPr/>
          <p:nvPr/>
        </p:nvSpPr>
        <p:spPr>
          <a:xfrm>
            <a:off x="900332" y="3390314"/>
            <a:ext cx="647114" cy="661181"/>
          </a:xfrm>
          <a:prstGeom prst="ellipse">
            <a:avLst/>
          </a:prstGeom>
          <a:solidFill>
            <a:schemeClr val="accent2">
              <a:lumMod val="60000"/>
              <a:lumOff val="4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NikoshBAN" panose="02000000000000000000" pitchFamily="2" charset="0"/>
                <a:cs typeface="NikoshBAN" panose="02000000000000000000" pitchFamily="2" charset="0"/>
              </a:rPr>
              <a:t>03</a:t>
            </a:r>
          </a:p>
        </p:txBody>
      </p:sp>
      <p:sp>
        <p:nvSpPr>
          <p:cNvPr id="7" name="Rectangle: Rounded Corners 6">
            <a:extLst>
              <a:ext uri="{FF2B5EF4-FFF2-40B4-BE49-F238E27FC236}">
                <a16:creationId xmlns:a16="http://schemas.microsoft.com/office/drawing/2014/main" id="{B5819D35-D358-420B-AA96-B6AEFC92C820}"/>
              </a:ext>
            </a:extLst>
          </p:cNvPr>
          <p:cNvSpPr/>
          <p:nvPr/>
        </p:nvSpPr>
        <p:spPr>
          <a:xfrm>
            <a:off x="1800666" y="1535156"/>
            <a:ext cx="5985590" cy="574997"/>
          </a:xfrm>
          <a:prstGeom prst="roundRect">
            <a:avLst/>
          </a:prstGeom>
          <a:solidFill>
            <a:schemeClr val="accent1">
              <a:lumMod val="60000"/>
              <a:lumOff val="4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3200" b="1" dirty="0" err="1">
                <a:solidFill>
                  <a:schemeClr val="tx1"/>
                </a:solidFill>
                <a:effectLst/>
                <a:latin typeface="Times New Roman" panose="02020603050405020304" pitchFamily="18" charset="0"/>
                <a:ea typeface="Times New Roman" panose="02020603050405020304" pitchFamily="18" charset="0"/>
              </a:rPr>
              <a:t>الا</a:t>
            </a:r>
            <a:r>
              <a:rPr lang="en-US" sz="3200" b="1" dirty="0">
                <a:solidFill>
                  <a:schemeClr val="tx1"/>
                </a:solidFill>
                <a:effectLst/>
                <a:latin typeface="Times New Roman" panose="02020603050405020304" pitchFamily="18" charset="0"/>
                <a:ea typeface="Times New Roman" panose="02020603050405020304" pitchFamily="18" charset="0"/>
              </a:rPr>
              <a:t> </a:t>
            </a:r>
            <a:r>
              <a:rPr lang="en-US" sz="3200" b="1" dirty="0" err="1">
                <a:solidFill>
                  <a:schemeClr val="tx1"/>
                </a:solidFill>
                <a:effectLst/>
                <a:latin typeface="Times New Roman" panose="02020603050405020304" pitchFamily="18" charset="0"/>
                <a:ea typeface="Times New Roman" panose="02020603050405020304" pitchFamily="18" charset="0"/>
              </a:rPr>
              <a:t>الذى</a:t>
            </a:r>
            <a:r>
              <a:rPr lang="en-US" sz="3200" b="1" dirty="0">
                <a:solidFill>
                  <a:schemeClr val="tx1"/>
                </a:solidFill>
                <a:effectLst/>
                <a:latin typeface="Times New Roman" panose="02020603050405020304" pitchFamily="18" charset="0"/>
                <a:ea typeface="Times New Roman" panose="02020603050405020304" pitchFamily="18" charset="0"/>
              </a:rPr>
              <a:t> </a:t>
            </a:r>
            <a:r>
              <a:rPr lang="en-US" sz="3200" b="1" dirty="0" err="1">
                <a:solidFill>
                  <a:schemeClr val="tx1"/>
                </a:solidFill>
                <a:effectLst/>
                <a:latin typeface="Times New Roman" panose="02020603050405020304" pitchFamily="18" charset="0"/>
                <a:ea typeface="Times New Roman" panose="02020603050405020304" pitchFamily="18" charset="0"/>
              </a:rPr>
              <a:t>ىبخل</a:t>
            </a:r>
            <a:r>
              <a:rPr lang="en-US" sz="3200" b="1" dirty="0">
                <a:solidFill>
                  <a:schemeClr val="tx1"/>
                </a:solidFill>
                <a:effectLst/>
                <a:latin typeface="Times New Roman" panose="02020603050405020304" pitchFamily="18" charset="0"/>
                <a:ea typeface="Times New Roman" panose="02020603050405020304" pitchFamily="18" charset="0"/>
              </a:rPr>
              <a:t> </a:t>
            </a:r>
            <a:r>
              <a:rPr lang="en-US" sz="3200" b="1" dirty="0" err="1">
                <a:solidFill>
                  <a:schemeClr val="tx1"/>
                </a:solidFill>
                <a:effectLst/>
                <a:latin typeface="Times New Roman" panose="02020603050405020304" pitchFamily="18" charset="0"/>
                <a:ea typeface="Times New Roman" panose="02020603050405020304" pitchFamily="18" charset="0"/>
              </a:rPr>
              <a:t>باسلام</a:t>
            </a:r>
            <a:r>
              <a:rPr lang="en-US" sz="3200" b="1" dirty="0">
                <a:solidFill>
                  <a:schemeClr val="tx1"/>
                </a:solidFill>
                <a:effectLst/>
                <a:latin typeface="Times New Roman" panose="02020603050405020304" pitchFamily="18" charset="0"/>
                <a:ea typeface="Times New Roman" panose="02020603050405020304" pitchFamily="18" charset="0"/>
              </a:rPr>
              <a:t>   </a:t>
            </a:r>
            <a:r>
              <a:rPr lang="en-US" sz="3200" b="1" dirty="0" err="1">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এর</a:t>
            </a:r>
            <a:r>
              <a:rPr lang="en-US" sz="32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en-US" sz="3200" b="1" dirty="0" err="1">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অর্থ</a:t>
            </a:r>
            <a:r>
              <a:rPr lang="en-US" sz="32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en-US" sz="3200" b="1" dirty="0" err="1">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বুঝিয়ে</a:t>
            </a:r>
            <a:r>
              <a:rPr lang="en-US" sz="32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en-US" sz="3200" b="1" dirty="0" err="1">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দাও</a:t>
            </a:r>
            <a:r>
              <a:rPr lang="en-US" sz="32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endParaRPr lang="en-US" sz="3200" b="1" dirty="0">
              <a:solidFill>
                <a:schemeClr val="tx1"/>
              </a:solidFill>
              <a:latin typeface="NikoshBAN" panose="02000000000000000000" pitchFamily="2" charset="0"/>
              <a:cs typeface="NikoshBAN" panose="02000000000000000000" pitchFamily="2" charset="0"/>
            </a:endParaRPr>
          </a:p>
        </p:txBody>
      </p:sp>
      <p:sp>
        <p:nvSpPr>
          <p:cNvPr id="8" name="Rectangle: Rounded Corners 7">
            <a:extLst>
              <a:ext uri="{FF2B5EF4-FFF2-40B4-BE49-F238E27FC236}">
                <a16:creationId xmlns:a16="http://schemas.microsoft.com/office/drawing/2014/main" id="{559EB047-BC94-43BC-824B-B0AED18573B6}"/>
              </a:ext>
            </a:extLst>
          </p:cNvPr>
          <p:cNvSpPr/>
          <p:nvPr/>
        </p:nvSpPr>
        <p:spPr>
          <a:xfrm>
            <a:off x="1800665" y="2588455"/>
            <a:ext cx="6622899" cy="506437"/>
          </a:xfrm>
          <a:prstGeom prst="roundRect">
            <a:avLst/>
          </a:prstGeom>
          <a:solidFill>
            <a:schemeClr val="accent1">
              <a:lumMod val="60000"/>
              <a:lumOff val="4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NikoshBAN" panose="02000000000000000000" pitchFamily="2" charset="0"/>
                <a:cs typeface="NikoshBAN" panose="02000000000000000000" pitchFamily="2" charset="0"/>
              </a:rPr>
              <a:t>     </a:t>
            </a:r>
            <a:r>
              <a:rPr lang="en-US" sz="3200" b="1" dirty="0">
                <a:solidFill>
                  <a:schemeClr val="tx1"/>
                </a:solidFill>
                <a:latin typeface="NikoshBAN" panose="02000000000000000000" pitchFamily="2" charset="0"/>
                <a:cs typeface="NikoshBAN" panose="02000000000000000000" pitchFamily="2" charset="0"/>
              </a:rPr>
              <a:t>এ </a:t>
            </a:r>
            <a:r>
              <a:rPr lang="en-US" sz="3200" b="1" dirty="0" err="1">
                <a:solidFill>
                  <a:schemeClr val="tx1"/>
                </a:solidFill>
                <a:latin typeface="NikoshBAN" panose="02000000000000000000" pitchFamily="2" charset="0"/>
                <a:cs typeface="NikoshBAN" panose="02000000000000000000" pitchFamily="2" charset="0"/>
              </a:rPr>
              <a:t>হাদিস</a:t>
            </a:r>
            <a:r>
              <a:rPr lang="en-US" sz="3200" b="1" dirty="0">
                <a:solidFill>
                  <a:schemeClr val="tx1"/>
                </a:solidFill>
                <a:latin typeface="NikoshBAN" panose="02000000000000000000" pitchFamily="2" charset="0"/>
                <a:cs typeface="NikoshBAN" panose="02000000000000000000" pitchFamily="2" charset="0"/>
              </a:rPr>
              <a:t> </a:t>
            </a:r>
            <a:r>
              <a:rPr lang="en-US" sz="3200" b="1" dirty="0" err="1">
                <a:solidFill>
                  <a:schemeClr val="tx1"/>
                </a:solidFill>
                <a:latin typeface="NikoshBAN" panose="02000000000000000000" pitchFamily="2" charset="0"/>
                <a:cs typeface="NikoshBAN" panose="02000000000000000000" pitchFamily="2" charset="0"/>
              </a:rPr>
              <a:t>দ্বারা</a:t>
            </a:r>
            <a:r>
              <a:rPr lang="en-US" sz="3200" b="1" dirty="0">
                <a:solidFill>
                  <a:schemeClr val="tx1"/>
                </a:solidFill>
                <a:latin typeface="NikoshBAN" panose="02000000000000000000" pitchFamily="2" charset="0"/>
                <a:cs typeface="NikoshBAN" panose="02000000000000000000" pitchFamily="2" charset="0"/>
              </a:rPr>
              <a:t> </a:t>
            </a:r>
            <a:r>
              <a:rPr lang="en-US" sz="3200" b="1" dirty="0" err="1">
                <a:solidFill>
                  <a:schemeClr val="tx1"/>
                </a:solidFill>
                <a:latin typeface="NikoshBAN" panose="02000000000000000000" pitchFamily="2" charset="0"/>
                <a:cs typeface="NikoshBAN" panose="02000000000000000000" pitchFamily="2" charset="0"/>
              </a:rPr>
              <a:t>কি</a:t>
            </a:r>
            <a:r>
              <a:rPr lang="en-US" sz="3200" b="1" dirty="0">
                <a:solidFill>
                  <a:schemeClr val="tx1"/>
                </a:solidFill>
                <a:latin typeface="NikoshBAN" panose="02000000000000000000" pitchFamily="2" charset="0"/>
                <a:cs typeface="NikoshBAN" panose="02000000000000000000" pitchFamily="2" charset="0"/>
              </a:rPr>
              <a:t> </a:t>
            </a:r>
            <a:r>
              <a:rPr lang="en-US" sz="3200" b="1" dirty="0" err="1">
                <a:solidFill>
                  <a:schemeClr val="tx1"/>
                </a:solidFill>
                <a:latin typeface="NikoshBAN" panose="02000000000000000000" pitchFamily="2" charset="0"/>
                <a:cs typeface="NikoshBAN" panose="02000000000000000000" pitchFamily="2" charset="0"/>
              </a:rPr>
              <a:t>বুঝা</a:t>
            </a:r>
            <a:r>
              <a:rPr lang="en-US" sz="3200" b="1" dirty="0">
                <a:solidFill>
                  <a:schemeClr val="tx1"/>
                </a:solidFill>
                <a:latin typeface="NikoshBAN" panose="02000000000000000000" pitchFamily="2" charset="0"/>
                <a:cs typeface="NikoshBAN" panose="02000000000000000000" pitchFamily="2" charset="0"/>
              </a:rPr>
              <a:t> </a:t>
            </a:r>
            <a:r>
              <a:rPr lang="en-US" sz="3200" b="1" dirty="0" err="1">
                <a:solidFill>
                  <a:schemeClr val="tx1"/>
                </a:solidFill>
                <a:latin typeface="NikoshBAN" panose="02000000000000000000" pitchFamily="2" charset="0"/>
                <a:cs typeface="NikoshBAN" panose="02000000000000000000" pitchFamily="2" charset="0"/>
              </a:rPr>
              <a:t>যায়</a:t>
            </a:r>
            <a:r>
              <a:rPr lang="en-US" sz="3200" b="1" dirty="0">
                <a:solidFill>
                  <a:schemeClr val="tx1"/>
                </a:solidFill>
                <a:latin typeface="NikoshBAN" panose="02000000000000000000" pitchFamily="2" charset="0"/>
                <a:cs typeface="NikoshBAN" panose="02000000000000000000" pitchFamily="2" charset="0"/>
              </a:rPr>
              <a:t> </a:t>
            </a:r>
            <a:r>
              <a:rPr lang="en-US" sz="3200" b="1" dirty="0" err="1">
                <a:solidFill>
                  <a:schemeClr val="tx1"/>
                </a:solidFill>
                <a:latin typeface="NikoshBAN" panose="02000000000000000000" pitchFamily="2" charset="0"/>
                <a:cs typeface="NikoshBAN" panose="02000000000000000000" pitchFamily="2" charset="0"/>
              </a:rPr>
              <a:t>স্পষ্ট</a:t>
            </a:r>
            <a:r>
              <a:rPr lang="en-US" sz="3200" b="1" dirty="0">
                <a:solidFill>
                  <a:schemeClr val="tx1"/>
                </a:solidFill>
                <a:latin typeface="NikoshBAN" panose="02000000000000000000" pitchFamily="2" charset="0"/>
                <a:cs typeface="NikoshBAN" panose="02000000000000000000" pitchFamily="2" charset="0"/>
              </a:rPr>
              <a:t> </a:t>
            </a:r>
            <a:r>
              <a:rPr lang="en-US" sz="3200" b="1" dirty="0" err="1">
                <a:solidFill>
                  <a:schemeClr val="tx1"/>
                </a:solidFill>
                <a:latin typeface="NikoshBAN" panose="02000000000000000000" pitchFamily="2" charset="0"/>
                <a:cs typeface="NikoshBAN" panose="02000000000000000000" pitchFamily="2" charset="0"/>
              </a:rPr>
              <a:t>করে</a:t>
            </a:r>
            <a:r>
              <a:rPr lang="en-US" sz="3200" b="1" dirty="0">
                <a:solidFill>
                  <a:schemeClr val="tx1"/>
                </a:solidFill>
                <a:latin typeface="NikoshBAN" panose="02000000000000000000" pitchFamily="2" charset="0"/>
                <a:cs typeface="NikoshBAN" panose="02000000000000000000" pitchFamily="2" charset="0"/>
              </a:rPr>
              <a:t> </a:t>
            </a:r>
            <a:r>
              <a:rPr lang="en-US" sz="3200" b="1" dirty="0" err="1">
                <a:solidFill>
                  <a:schemeClr val="tx1"/>
                </a:solidFill>
                <a:latin typeface="NikoshBAN" panose="02000000000000000000" pitchFamily="2" charset="0"/>
                <a:cs typeface="NikoshBAN" panose="02000000000000000000" pitchFamily="2" charset="0"/>
              </a:rPr>
              <a:t>লিখ</a:t>
            </a:r>
            <a:r>
              <a:rPr lang="en-US" sz="3200" b="1" dirty="0">
                <a:solidFill>
                  <a:schemeClr val="tx1"/>
                </a:solidFill>
                <a:latin typeface="NikoshBAN" panose="02000000000000000000" pitchFamily="2" charset="0"/>
                <a:cs typeface="NikoshBAN" panose="02000000000000000000" pitchFamily="2" charset="0"/>
              </a:rPr>
              <a:t> ?</a:t>
            </a:r>
            <a:endParaRPr lang="en-US" b="1" dirty="0">
              <a:solidFill>
                <a:schemeClr val="tx1"/>
              </a:solidFill>
              <a:latin typeface="NikoshBAN" panose="02000000000000000000" pitchFamily="2" charset="0"/>
              <a:cs typeface="NikoshBAN" panose="02000000000000000000" pitchFamily="2" charset="0"/>
            </a:endParaRPr>
          </a:p>
        </p:txBody>
      </p:sp>
      <p:sp>
        <p:nvSpPr>
          <p:cNvPr id="9" name="Rectangle: Rounded Corners 8">
            <a:extLst>
              <a:ext uri="{FF2B5EF4-FFF2-40B4-BE49-F238E27FC236}">
                <a16:creationId xmlns:a16="http://schemas.microsoft.com/office/drawing/2014/main" id="{F0486C70-D324-45D0-8B71-2F34F1EC5DD2}"/>
              </a:ext>
            </a:extLst>
          </p:cNvPr>
          <p:cNvSpPr/>
          <p:nvPr/>
        </p:nvSpPr>
        <p:spPr>
          <a:xfrm>
            <a:off x="1800665" y="3509890"/>
            <a:ext cx="9135190" cy="506437"/>
          </a:xfrm>
          <a:prstGeom prst="roundRect">
            <a:avLst/>
          </a:prstGeom>
          <a:solidFill>
            <a:schemeClr val="accent1">
              <a:lumMod val="60000"/>
              <a:lumOff val="4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হাদিসে</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বর্নিত</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লোকটি</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নবি</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করিম</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সাঃ</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এর</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বর্ননা</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শ্রবন</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করতঃ</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কেন</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এভাবে</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বলতে</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সাহস</a:t>
            </a:r>
            <a:r>
              <a:rPr lang="en-US" sz="2400" b="1" dirty="0">
                <a:solidFill>
                  <a:schemeClr val="tx1"/>
                </a:solidFill>
                <a:latin typeface="NikoshBAN" panose="02000000000000000000" pitchFamily="2" charset="0"/>
                <a:cs typeface="NikoshBAN" panose="02000000000000000000" pitchFamily="2" charset="0"/>
              </a:rPr>
              <a:t> </a:t>
            </a:r>
            <a:r>
              <a:rPr lang="en-US" sz="2400" b="1" dirty="0" err="1">
                <a:solidFill>
                  <a:schemeClr val="tx1"/>
                </a:solidFill>
                <a:latin typeface="NikoshBAN" panose="02000000000000000000" pitchFamily="2" charset="0"/>
                <a:cs typeface="NikoshBAN" panose="02000000000000000000" pitchFamily="2" charset="0"/>
              </a:rPr>
              <a:t>পেলেন</a:t>
            </a:r>
            <a:r>
              <a:rPr lang="en-US" sz="2400" b="1" dirty="0">
                <a:solidFill>
                  <a:schemeClr val="tx1"/>
                </a:solidFill>
                <a:latin typeface="NikoshBAN" panose="02000000000000000000" pitchFamily="2" charset="0"/>
                <a:cs typeface="NikoshBAN" panose="02000000000000000000" pitchFamily="2" charset="0"/>
              </a:rPr>
              <a:t>?    </a:t>
            </a:r>
            <a:endParaRPr lang="en-US" b="1"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573313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arn(inVertical)">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arn(inVertical)">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DA0373A2-CC46-4971-A22D-16591142A0FE}"/>
              </a:ext>
            </a:extLst>
          </p:cNvPr>
          <p:cNvSpPr/>
          <p:nvPr/>
        </p:nvSpPr>
        <p:spPr>
          <a:xfrm>
            <a:off x="4304142" y="72556"/>
            <a:ext cx="2927927" cy="683491"/>
          </a:xfrm>
          <a:prstGeom prst="roundRect">
            <a:avLst/>
          </a:prstGeom>
          <a:solidFill>
            <a:schemeClr val="accent1">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err="1">
                <a:solidFill>
                  <a:schemeClr val="tx1"/>
                </a:solidFill>
                <a:latin typeface="NikoshBAN" panose="02000000000000000000" pitchFamily="2" charset="0"/>
                <a:cs typeface="NikoshBAN" panose="02000000000000000000" pitchFamily="2" charset="0"/>
              </a:rPr>
              <a:t>একক</a:t>
            </a:r>
            <a:r>
              <a:rPr lang="en-US" sz="6000" dirty="0">
                <a:solidFill>
                  <a:schemeClr val="tx1"/>
                </a:solidFill>
                <a:latin typeface="NikoshBAN" panose="02000000000000000000" pitchFamily="2" charset="0"/>
                <a:cs typeface="NikoshBAN" panose="02000000000000000000" pitchFamily="2" charset="0"/>
              </a:rPr>
              <a:t> </a:t>
            </a:r>
            <a:r>
              <a:rPr lang="en-US" sz="6000" dirty="0" err="1">
                <a:solidFill>
                  <a:schemeClr val="tx1"/>
                </a:solidFill>
                <a:latin typeface="NikoshBAN" panose="02000000000000000000" pitchFamily="2" charset="0"/>
                <a:cs typeface="NikoshBAN" panose="02000000000000000000" pitchFamily="2" charset="0"/>
              </a:rPr>
              <a:t>কাজ</a:t>
            </a:r>
            <a:endParaRPr lang="en-US" sz="6000" dirty="0">
              <a:solidFill>
                <a:schemeClr val="tx1"/>
              </a:solidFill>
              <a:latin typeface="NikoshBAN" panose="02000000000000000000" pitchFamily="2" charset="0"/>
              <a:cs typeface="NikoshBAN" panose="02000000000000000000" pitchFamily="2" charset="0"/>
            </a:endParaRPr>
          </a:p>
        </p:txBody>
      </p:sp>
      <p:sp>
        <p:nvSpPr>
          <p:cNvPr id="3" name="Rectangle: Rounded Corners 2">
            <a:extLst>
              <a:ext uri="{FF2B5EF4-FFF2-40B4-BE49-F238E27FC236}">
                <a16:creationId xmlns:a16="http://schemas.microsoft.com/office/drawing/2014/main" id="{330F5893-4970-4BFF-B818-EAA7E6B29CA3}"/>
              </a:ext>
            </a:extLst>
          </p:cNvPr>
          <p:cNvSpPr/>
          <p:nvPr/>
        </p:nvSpPr>
        <p:spPr>
          <a:xfrm>
            <a:off x="103695" y="863074"/>
            <a:ext cx="11953187" cy="4670460"/>
          </a:xfrm>
          <a:prstGeom prst="roundRect">
            <a:avLst/>
          </a:prstGeom>
          <a:solidFill>
            <a:schemeClr val="accent1">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nSpc>
                <a:spcPct val="107000"/>
              </a:lnSpc>
              <a:spcBef>
                <a:spcPts val="0"/>
              </a:spcBef>
              <a:spcAft>
                <a:spcPts val="800"/>
              </a:spcAft>
              <a:buFont typeface="+mj-lt"/>
              <a:buAutoNum type="arabicPeriod"/>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ঔদার্য ও দানশীলতা অনুশীলন করা</a:t>
            </a:r>
            <a:r>
              <a:rPr lang="en-US"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 </a:t>
            </a: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এই হাদিস থেকে বোঝা যায় যে রাসূলুল্লাহ (সাল্লাল্লাহু আলাইহি ওয়া সাল্লাম) মানুষকে উদার হতে উৎসাহিত করতেন। শিক্ষার্থীদের উচিত দানশীলতা চর্চা করা এবং ছোট ছোট বিষয়েও দান করার মানসিকতা গড়ে তোলা।</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800"/>
              </a:spcAft>
              <a:buFont typeface="+mj-lt"/>
              <a:buAutoNum type="arabicPeriod"/>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সালামের গুরুত্ব অনুধাবন করা</a:t>
            </a:r>
            <a:r>
              <a:rPr lang="en-US"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 </a:t>
            </a: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হাদিসে কৃপণতার সবচেয়ে নিচু স্তর হিসেবে সালাম না দেওয়ার বিষয়টি উল্লেখ করা হয়েছে। শিক্ষার্থীদের উচিত সর্বদা সালাম দিয়ে ইসলামী সৌন্দর্য বজায় রাখা।</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800"/>
              </a:spcAft>
              <a:buFont typeface="+mj-lt"/>
              <a:buAutoNum type="arabicPeriod"/>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অন্যের কষ্ট ও সমস্যা বুঝতে শেখা</a:t>
            </a:r>
            <a:r>
              <a:rPr lang="en-US"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 </a:t>
            </a: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হাদিসে একজন সাহাবির সমস্যার সমাধান চাওয়ার প্রসঙ্গ এসেছে। শিক্ষার্থীদের উচিত মানুষের সমস্যার সমাধান দেওয়ার মানসিকতা তৈরি করা এবং সহযোগিতা করা।</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800"/>
              </a:spcAft>
              <a:buFont typeface="+mj-lt"/>
              <a:buAutoNum type="arabicPeriod"/>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আখিরাতকে দুনিয়ার উপর প্রাধান্য দেওয়া</a:t>
            </a:r>
            <a:r>
              <a:rPr lang="en-US"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 </a:t>
            </a: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রাসূল (সাল্লাল্লাহু আলাইহি ওয়া সাল্লাম) বেহেশতের একটি গাছের বিনিময়ে দান করতে বলেছেন</a:t>
            </a:r>
            <a:r>
              <a:rPr lang="en-US"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যা ইহকালীন স্বার্থের চেয়ে পরকালের গুরুত্ব বোঝায়। শিক্ষার্থীদের উচিত এ দৃষ্টিভঙ্গি গড়ে তোলা।</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800"/>
              </a:spcAft>
              <a:buFont typeface="+mj-lt"/>
              <a:buAutoNum type="arabicPeriod"/>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রাসূল (সা.)-এর আদর্শ অনুসরণ করা</a:t>
            </a:r>
            <a:r>
              <a:rPr lang="en-US"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 </a:t>
            </a: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রাসূলুল্লাহ (সাল্লাল্লাহু আলাইহি ওয়া সাল্লাম)-এর চরিত্র</a:t>
            </a:r>
            <a:r>
              <a:rPr lang="en-US"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ধৈর্য ও ন্যায়ের প্রতি ভালোবাসা অনুকরণ করা শিক্ষার্থীদের জন্য একটি গুরুত্বপূর্ণ কাজ।</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p:txBody>
      </p:sp>
    </p:spTree>
    <p:extLst>
      <p:ext uri="{BB962C8B-B14F-4D97-AF65-F5344CB8AC3E}">
        <p14:creationId xmlns:p14="http://schemas.microsoft.com/office/powerpoint/2010/main" val="43416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croll: Vertical 1">
            <a:extLst>
              <a:ext uri="{FF2B5EF4-FFF2-40B4-BE49-F238E27FC236}">
                <a16:creationId xmlns:a16="http://schemas.microsoft.com/office/drawing/2014/main" id="{E85B9813-6007-41B0-A180-E8E74965C438}"/>
              </a:ext>
            </a:extLst>
          </p:cNvPr>
          <p:cNvSpPr/>
          <p:nvPr/>
        </p:nvSpPr>
        <p:spPr>
          <a:xfrm>
            <a:off x="4783010" y="87411"/>
            <a:ext cx="2641600" cy="753098"/>
          </a:xfrm>
          <a:prstGeom prst="vertic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a:solidFill>
                  <a:schemeClr val="tx1"/>
                </a:solidFill>
                <a:latin typeface="NikoshBAN" panose="02000000000000000000" pitchFamily="2" charset="0"/>
                <a:cs typeface="NikoshBAN" panose="02000000000000000000" pitchFamily="2" charset="0"/>
              </a:rPr>
              <a:t>জোড়ায়</a:t>
            </a:r>
            <a:r>
              <a:rPr lang="en-US" sz="4400" dirty="0">
                <a:solidFill>
                  <a:schemeClr val="tx1"/>
                </a:solidFill>
                <a:latin typeface="NikoshBAN" panose="02000000000000000000" pitchFamily="2" charset="0"/>
                <a:cs typeface="NikoshBAN" panose="02000000000000000000" pitchFamily="2" charset="0"/>
              </a:rPr>
              <a:t> </a:t>
            </a:r>
            <a:r>
              <a:rPr lang="en-US" sz="4400" dirty="0" err="1">
                <a:solidFill>
                  <a:schemeClr val="tx1"/>
                </a:solidFill>
                <a:latin typeface="NikoshBAN" panose="02000000000000000000" pitchFamily="2" charset="0"/>
                <a:cs typeface="NikoshBAN" panose="02000000000000000000" pitchFamily="2" charset="0"/>
              </a:rPr>
              <a:t>কাজ</a:t>
            </a:r>
            <a:endParaRPr lang="en-US" sz="4400" dirty="0">
              <a:solidFill>
                <a:schemeClr val="tx1"/>
              </a:solidFill>
              <a:latin typeface="NikoshBAN" panose="02000000000000000000" pitchFamily="2" charset="0"/>
              <a:cs typeface="NikoshBAN" panose="02000000000000000000" pitchFamily="2" charset="0"/>
            </a:endParaRPr>
          </a:p>
        </p:txBody>
      </p:sp>
      <p:sp>
        <p:nvSpPr>
          <p:cNvPr id="3" name="Rectangle: Rounded Corners 2">
            <a:extLst>
              <a:ext uri="{FF2B5EF4-FFF2-40B4-BE49-F238E27FC236}">
                <a16:creationId xmlns:a16="http://schemas.microsoft.com/office/drawing/2014/main" id="{E9D6BC19-D12B-421A-8A2E-43742E788E1D}"/>
              </a:ext>
            </a:extLst>
          </p:cNvPr>
          <p:cNvSpPr/>
          <p:nvPr/>
        </p:nvSpPr>
        <p:spPr>
          <a:xfrm>
            <a:off x="1276526" y="967628"/>
            <a:ext cx="9837679" cy="4226544"/>
          </a:xfrm>
          <a:prstGeom prst="roundRect">
            <a:avLst/>
          </a:prstGeom>
          <a:solidFill>
            <a:schemeClr val="accent2">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0" marR="0">
              <a:lnSpc>
                <a:spcPct val="107000"/>
              </a:lnSpc>
              <a:spcBef>
                <a:spcPts val="0"/>
              </a:spcBef>
              <a:spcAft>
                <a:spcPts val="0"/>
              </a:spcAf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১. হাদিস বিশ্লেষণ ও অনুশীলন:</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একজন হাদিস পাঠ করবে</a:t>
            </a:r>
            <a:r>
              <a:rPr lang="en-US"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অন্যজন ব্যাখ্যা করবে।</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হাদিস থেকে মূল শিক্ষা কী তা চিহ্নিত করা।</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0" marR="0">
              <a:lnSpc>
                <a:spcPct val="107000"/>
              </a:lnSpc>
              <a:spcBef>
                <a:spcPts val="0"/>
              </a:spcBef>
              <a:spcAft>
                <a:spcPts val="0"/>
              </a:spcAf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২. বাস্তব জীবনে প্রয়োগ:</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একজন সালামের গুরুত্ব সম্পর্কে আলোচনা করবে</a:t>
            </a:r>
            <a:r>
              <a:rPr lang="en-US"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অন্যজন বাস্তব জীবনে সালাম দেওয়ার উপকারিতা ব্যাখ্যা করবে।</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একজন দানশীলতার ফজিলত বর্ণনা করবে</a:t>
            </a:r>
            <a:r>
              <a:rPr lang="en-US"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অন্যজন বাস্তব জীবনের উদাহরণ দেবে।</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0" marR="0">
              <a:lnSpc>
                <a:spcPct val="107000"/>
              </a:lnSpc>
              <a:spcBef>
                <a:spcPts val="0"/>
              </a:spcBef>
              <a:spcAft>
                <a:spcPts val="0"/>
              </a:spcAft>
            </a:pPr>
            <a:r>
              <a:rPr lang="en-US"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3</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হাদিস থেকে প্রশ্নোত্তর পর্ব:</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একজন হাদিস সম্পর্কিত প্রশ্ন করবে</a:t>
            </a:r>
            <a:r>
              <a:rPr lang="en-US"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অন্যজন উত্তর দেওয়ার চেষ্টা করবে।</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পরস্পর আলোচনা করে সঠিক উত্তর নিশ্চিত করবে।</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0" marR="0">
              <a:lnSpc>
                <a:spcPct val="107000"/>
              </a:lnSpc>
              <a:spcBef>
                <a:spcPts val="0"/>
              </a:spcBef>
              <a:spcAft>
                <a:spcPts val="0"/>
              </a:spcAft>
            </a:pPr>
            <a:r>
              <a:rPr lang="en-US"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4</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দান ও উদারতার অনুশীলন:</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একজন অপরজনের জন্য কোনো উপহার বা ছোট দান করবে</a:t>
            </a:r>
            <a:r>
              <a:rPr lang="en-US"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যাতে তারা দানশীলতা অনুশীলন করতে পারে।</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p:txBody>
      </p:sp>
    </p:spTree>
    <p:extLst>
      <p:ext uri="{BB962C8B-B14F-4D97-AF65-F5344CB8AC3E}">
        <p14:creationId xmlns:p14="http://schemas.microsoft.com/office/powerpoint/2010/main" val="2561820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unched Tape 1">
            <a:extLst>
              <a:ext uri="{FF2B5EF4-FFF2-40B4-BE49-F238E27FC236}">
                <a16:creationId xmlns:a16="http://schemas.microsoft.com/office/drawing/2014/main" id="{A31B9639-E42C-417F-99A0-BA0B566301B2}"/>
              </a:ext>
            </a:extLst>
          </p:cNvPr>
          <p:cNvSpPr/>
          <p:nvPr/>
        </p:nvSpPr>
        <p:spPr>
          <a:xfrm>
            <a:off x="4472876" y="27715"/>
            <a:ext cx="3100944" cy="1089888"/>
          </a:xfrm>
          <a:prstGeom prst="flowChartPunchedTape">
            <a:avLst/>
          </a:prstGeom>
          <a:solidFill>
            <a:schemeClr val="tx2">
              <a:lumMod val="20000"/>
              <a:lumOff val="80000"/>
            </a:schemeClr>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err="1">
                <a:solidFill>
                  <a:schemeClr val="tx1"/>
                </a:solidFill>
                <a:latin typeface="NikoshBAN" panose="02000000000000000000" pitchFamily="2" charset="0"/>
                <a:cs typeface="NikoshBAN" panose="02000000000000000000" pitchFamily="2" charset="0"/>
              </a:rPr>
              <a:t>দলীয়</a:t>
            </a:r>
            <a:r>
              <a:rPr lang="en-US" sz="4800" dirty="0">
                <a:solidFill>
                  <a:schemeClr val="tx1"/>
                </a:solidFill>
                <a:latin typeface="NikoshBAN" panose="02000000000000000000" pitchFamily="2" charset="0"/>
                <a:cs typeface="NikoshBAN" panose="02000000000000000000" pitchFamily="2" charset="0"/>
              </a:rPr>
              <a:t> </a:t>
            </a:r>
            <a:r>
              <a:rPr lang="en-US" sz="4800" dirty="0" err="1">
                <a:solidFill>
                  <a:schemeClr val="tx1"/>
                </a:solidFill>
                <a:latin typeface="NikoshBAN" panose="02000000000000000000" pitchFamily="2" charset="0"/>
                <a:cs typeface="NikoshBAN" panose="02000000000000000000" pitchFamily="2" charset="0"/>
              </a:rPr>
              <a:t>কাজ</a:t>
            </a:r>
            <a:endParaRPr lang="en-US" sz="4800" dirty="0">
              <a:solidFill>
                <a:schemeClr val="tx1"/>
              </a:solidFill>
              <a:latin typeface="NikoshBAN" panose="02000000000000000000" pitchFamily="2" charset="0"/>
              <a:cs typeface="NikoshBAN" panose="02000000000000000000" pitchFamily="2" charset="0"/>
            </a:endParaRPr>
          </a:p>
        </p:txBody>
      </p:sp>
      <p:sp>
        <p:nvSpPr>
          <p:cNvPr id="3" name="Rectangle: Rounded Corners 2">
            <a:extLst>
              <a:ext uri="{FF2B5EF4-FFF2-40B4-BE49-F238E27FC236}">
                <a16:creationId xmlns:a16="http://schemas.microsoft.com/office/drawing/2014/main" id="{704BEB23-5E11-4FC5-9792-C4324A38C33E}"/>
              </a:ext>
            </a:extLst>
          </p:cNvPr>
          <p:cNvSpPr/>
          <p:nvPr/>
        </p:nvSpPr>
        <p:spPr>
          <a:xfrm>
            <a:off x="207818" y="1173017"/>
            <a:ext cx="5546437" cy="4743966"/>
          </a:xfrm>
          <a:prstGeom prst="roundRect">
            <a:avLst/>
          </a:prstGeom>
          <a:solidFill>
            <a:schemeClr val="accent1">
              <a:lumMod val="60000"/>
              <a:lumOff val="4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                                                                                                                           </a:t>
            </a:r>
            <a:endParaRPr lang="en-US" sz="20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a:p>
            <a:pPr marL="0" marR="0">
              <a:lnSpc>
                <a:spcPct val="107000"/>
              </a:lnSpc>
              <a:spcBef>
                <a:spcPts val="0"/>
              </a:spcBef>
              <a:spcAft>
                <a:spcPts val="0"/>
              </a:spcAft>
            </a:pPr>
            <a:r>
              <a:rPr lang="bn-IN" sz="2400" b="1"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১. হাদিস আলোচনা ও উপস্থাপনা:</a:t>
            </a:r>
            <a:endParaRPr lang="en-US" sz="20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শিক্ষার্থীদের ছোট ছোট দলে ভাগ করা হবে।</a:t>
            </a:r>
            <a:endParaRPr lang="en-US" sz="20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প্রতিটি দল হাদিসের </a:t>
            </a:r>
            <a:r>
              <a:rPr lang="bn-IN" sz="2000" b="1"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মূল বক্তব্য ও শিক্ষা</a:t>
            </a:r>
            <a:r>
              <a:rPr lang="bn-IN" sz="20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 বিশ্লেষণ করবে।</a:t>
            </a:r>
            <a:endParaRPr lang="en-US" sz="20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a:p>
            <a:pPr marL="0" marR="0">
              <a:lnSpc>
                <a:spcPct val="107000"/>
              </a:lnSpc>
              <a:spcBef>
                <a:spcPts val="0"/>
              </a:spcBef>
              <a:spcAft>
                <a:spcPts val="0"/>
              </a:spcAft>
            </a:pPr>
            <a:r>
              <a:rPr lang="bn-IN" sz="2400" b="1"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২. নাটিকা বা রোল-প্লে:</a:t>
            </a:r>
            <a:endParaRPr lang="en-US" sz="20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বাস্তবধর্মী </a:t>
            </a:r>
            <a:r>
              <a:rPr lang="bn-IN" sz="2000" b="1"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সংলাপের মাধ্যমে হাদিসের মূল বার্তা তুলে ধরবে।</a:t>
            </a:r>
            <a:endParaRPr lang="en-US" sz="20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এই পদ্ধতি হাদিসকে জীবন্তভাবে বোঝাতে সহায়ক হবে।</a:t>
            </a:r>
            <a:endParaRPr lang="en-US" sz="20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a:p>
            <a:pPr marL="0" marR="0">
              <a:lnSpc>
                <a:spcPct val="107000"/>
              </a:lnSpc>
              <a:spcBef>
                <a:spcPts val="0"/>
              </a:spcBef>
              <a:spcAft>
                <a:spcPts val="0"/>
              </a:spcAft>
            </a:pPr>
            <a:r>
              <a:rPr lang="en-US" sz="2400" b="1"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3</a:t>
            </a:r>
            <a:r>
              <a:rPr lang="bn-IN" sz="2400" b="1"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দানশীলতা প্রচারের প্রকল্প:</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742950" marR="0" lvl="1" indent="-285750">
              <a:lnSpc>
                <a:spcPct val="107000"/>
              </a:lnSpc>
              <a:spcBef>
                <a:spcPts val="0"/>
              </a:spcBef>
              <a:spcAft>
                <a:spcPts val="0"/>
              </a:spcAft>
              <a:buSzPts val="1000"/>
              <a:buFont typeface="Courier New" panose="02070309020205020404" pitchFamily="49" charset="0"/>
              <a:buChar char="o"/>
              <a:tabLst>
                <a:tab pos="914400" algn="l"/>
              </a:tabLst>
            </a:pPr>
            <a:r>
              <a:rPr lang="bn-IN" sz="20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একজনের খাবার বা বই অন্যকে দেওয়া।</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SzPts val="1000"/>
              <a:buFont typeface="Courier New" panose="02070309020205020404" pitchFamily="49" charset="0"/>
              <a:buChar char="o"/>
              <a:tabLst>
                <a:tab pos="914400" algn="l"/>
              </a:tabLst>
            </a:pPr>
            <a:r>
              <a:rPr lang="bn-IN" sz="20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দরিদ্রদের জন্য অর্থ বা কাপড় সংগ্রহ করা।</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SzPts val="1000"/>
              <a:buFont typeface="Courier New" panose="02070309020205020404" pitchFamily="49" charset="0"/>
              <a:buChar char="o"/>
              <a:tabLst>
                <a:tab pos="914400" algn="l"/>
              </a:tabLst>
            </a:pPr>
            <a:r>
              <a:rPr lang="bn-IN" sz="20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সমাজে সালামের সংস্কৃতি প্রচারের পরিকল্পনা তৈরি করা।</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0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endParaRPr lang="en-US" sz="20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a:p>
            <a:pPr marL="0" marR="0">
              <a:lnSpc>
                <a:spcPct val="107000"/>
              </a:lnSpc>
              <a:spcBef>
                <a:spcPts val="0"/>
              </a:spcBef>
              <a:spcAft>
                <a:spcPts val="0"/>
              </a:spcAft>
            </a:pPr>
            <a:r>
              <a:rPr lang="en-US" sz="1100" dirty="0">
                <a:solidFill>
                  <a:schemeClr val="tx1"/>
                </a:solidFill>
                <a:effectLst/>
                <a:latin typeface="NikoshBAN" panose="02000000000000000000" pitchFamily="2" charset="0"/>
                <a:ea typeface="Calibri" panose="020F0502020204030204" pitchFamily="34" charset="0"/>
                <a:cs typeface="Vrinda" panose="020B0502040204020203" pitchFamily="34" charset="0"/>
              </a:rPr>
              <a:t> </a:t>
            </a:r>
            <a:endParaRPr lang="en-US" sz="11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p:txBody>
      </p:sp>
      <p:sp>
        <p:nvSpPr>
          <p:cNvPr id="5" name="Rectangle: Rounded Corners 4">
            <a:extLst>
              <a:ext uri="{FF2B5EF4-FFF2-40B4-BE49-F238E27FC236}">
                <a16:creationId xmlns:a16="http://schemas.microsoft.com/office/drawing/2014/main" id="{34611E59-AC22-4F6E-944C-DC84F3D483A6}"/>
              </a:ext>
            </a:extLst>
          </p:cNvPr>
          <p:cNvSpPr/>
          <p:nvPr/>
        </p:nvSpPr>
        <p:spPr>
          <a:xfrm>
            <a:off x="5985165" y="1154547"/>
            <a:ext cx="5999018" cy="4743966"/>
          </a:xfrm>
          <a:prstGeom prst="roundRect">
            <a:avLst/>
          </a:prstGeom>
          <a:solidFill>
            <a:schemeClr val="accent1">
              <a:lumMod val="60000"/>
              <a:lumOff val="4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24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4</a:t>
            </a:r>
            <a:r>
              <a:rPr lang="bn-IN" sz="24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প্রশ্নোত্তর প্রতিযোগিতা:</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দলগুলোর মধ্যে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হাদিস সম্পর্কিত কুইজ প্রতিযোগিতা</a:t>
            </a: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আয়োজন করা।</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দলগুলো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প্রশ্ন তৈরি করবে এবং একে অপরকে প্রশ্ন করবে।</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0" marR="0">
              <a:lnSpc>
                <a:spcPct val="107000"/>
              </a:lnSpc>
              <a:spcBef>
                <a:spcPts val="0"/>
              </a:spcBef>
              <a:spcAft>
                <a:spcPts val="0"/>
              </a:spcAft>
            </a:pPr>
            <a:r>
              <a:rPr lang="en-US" sz="24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5</a:t>
            </a:r>
            <a:r>
              <a:rPr lang="bn-IN" sz="24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বাস্তব জীবনের উদাহরণ সংগ্রহ:</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দলীয়ভাবে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আধুনিক সমাজে এই হাদিসের শিক্ষা কীভাবে প্রয়োগ করা যায় সে বিষয়ে বাস্তব উদাহরণ</a:t>
            </a: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খোঁজা।</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bn-IN" sz="2000"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উদাহরণগুলো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একটি পোস্টার</a:t>
            </a:r>
            <a:r>
              <a:rPr lang="en-US"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ভিডিও</a:t>
            </a:r>
            <a:r>
              <a:rPr lang="en-US"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 </a:t>
            </a:r>
            <a:r>
              <a:rPr lang="bn-IN" sz="2000" b="1" dirty="0">
                <a:solidFill>
                  <a:schemeClr val="tx1"/>
                </a:solidFill>
                <a:effectLst/>
                <a:latin typeface="NikoshBAN" panose="02000000000000000000" pitchFamily="2" charset="0"/>
                <a:ea typeface="Times New Roman" panose="02020603050405020304" pitchFamily="18" charset="0"/>
                <a:cs typeface="NikoshBAN" panose="02000000000000000000" pitchFamily="2" charset="0"/>
              </a:rPr>
              <a:t>বা প্রেজেন্টেশনের মাধ্যমে সবার সামনে উপস্থাপন করা।</a:t>
            </a:r>
            <a:endParaRPr lang="en-US" sz="2000" dirty="0">
              <a:solidFill>
                <a:schemeClr val="tx1"/>
              </a:solidFill>
              <a:effectLst/>
              <a:latin typeface="NikoshBAN" panose="02000000000000000000" pitchFamily="2" charset="0"/>
              <a:ea typeface="Calibri" panose="020F0502020204030204" pitchFamily="34" charset="0"/>
              <a:cs typeface="NikoshBAN" panose="02000000000000000000" pitchFamily="2" charset="0"/>
            </a:endParaRPr>
          </a:p>
        </p:txBody>
      </p:sp>
    </p:spTree>
    <p:extLst>
      <p:ext uri="{BB962C8B-B14F-4D97-AF65-F5344CB8AC3E}">
        <p14:creationId xmlns:p14="http://schemas.microsoft.com/office/powerpoint/2010/main" val="2851012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bbon: Tilted Down 1">
            <a:extLst>
              <a:ext uri="{FF2B5EF4-FFF2-40B4-BE49-F238E27FC236}">
                <a16:creationId xmlns:a16="http://schemas.microsoft.com/office/drawing/2014/main" id="{23E110EF-C0CB-4591-AF6E-0C00E5C58E3D}"/>
              </a:ext>
            </a:extLst>
          </p:cNvPr>
          <p:cNvSpPr/>
          <p:nvPr/>
        </p:nvSpPr>
        <p:spPr>
          <a:xfrm>
            <a:off x="1016000" y="979051"/>
            <a:ext cx="9670473" cy="4350327"/>
          </a:xfrm>
          <a:prstGeom prst="ribbon">
            <a:avLst/>
          </a:prstGeom>
          <a:solidFill>
            <a:schemeClr val="accent6">
              <a:lumMod val="60000"/>
              <a:lumOff val="40000"/>
            </a:schemeClr>
          </a:solidFill>
          <a:ln w="57150">
            <a:solidFill>
              <a:srgbClr val="002060"/>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800" b="1" dirty="0" err="1">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ধন্যবাদ</a:t>
            </a:r>
            <a:endParaRPr lang="en-US" sz="138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204836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64924D9-35D8-41C1-8466-0A227C269B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a:effectLst>
            <a:outerShdw blurRad="50800" dist="50800" dir="5400000" algn="ctr" rotWithShape="0">
              <a:schemeClr val="accent1">
                <a:lumMod val="75000"/>
              </a:schemeClr>
            </a:outerShdw>
          </a:effectLst>
        </p:spPr>
      </p:pic>
    </p:spTree>
    <p:extLst>
      <p:ext uri="{BB962C8B-B14F-4D97-AF65-F5344CB8AC3E}">
        <p14:creationId xmlns:p14="http://schemas.microsoft.com/office/powerpoint/2010/main" val="1971076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955A63-AAAE-45E9-912D-351ECB3BB7B6}"/>
              </a:ext>
            </a:extLst>
          </p:cNvPr>
          <p:cNvSpPr txBox="1"/>
          <p:nvPr/>
        </p:nvSpPr>
        <p:spPr>
          <a:xfrm>
            <a:off x="314036" y="2817090"/>
            <a:ext cx="11665528" cy="1446550"/>
          </a:xfrm>
          <a:prstGeom prst="rect">
            <a:avLst/>
          </a:prstGeom>
          <a:solidFill>
            <a:schemeClr val="accent2">
              <a:lumMod val="60000"/>
              <a:lumOff val="40000"/>
            </a:schemeClr>
          </a:solidFill>
          <a:ln>
            <a:solidFill>
              <a:srgbClr val="00B050"/>
            </a:solidFill>
          </a:ln>
        </p:spPr>
        <p:txBody>
          <a:bodyPr wrap="square" rtlCol="0">
            <a:spAutoFit/>
          </a:bodyPr>
          <a:lstStyle/>
          <a:p>
            <a:r>
              <a:rPr lang="en-US" sz="8800" dirty="0" err="1">
                <a:latin typeface="NikoshBAN" panose="02000000000000000000" pitchFamily="2" charset="0"/>
                <a:cs typeface="NikoshBAN" panose="02000000000000000000" pitchFamily="2" charset="0"/>
              </a:rPr>
              <a:t>আজকের</a:t>
            </a:r>
            <a:r>
              <a:rPr lang="en-US" sz="8800" dirty="0">
                <a:latin typeface="NikoshBAN" panose="02000000000000000000" pitchFamily="2" charset="0"/>
                <a:cs typeface="NikoshBAN" panose="02000000000000000000" pitchFamily="2" charset="0"/>
              </a:rPr>
              <a:t> </a:t>
            </a:r>
            <a:r>
              <a:rPr lang="en-US" sz="8800" dirty="0" err="1">
                <a:latin typeface="NikoshBAN" panose="02000000000000000000" pitchFamily="2" charset="0"/>
                <a:cs typeface="NikoshBAN" panose="02000000000000000000" pitchFamily="2" charset="0"/>
              </a:rPr>
              <a:t>ক্লাসে</a:t>
            </a:r>
            <a:r>
              <a:rPr lang="en-US" sz="8800" dirty="0">
                <a:latin typeface="NikoshBAN" panose="02000000000000000000" pitchFamily="2" charset="0"/>
                <a:cs typeface="NikoshBAN" panose="02000000000000000000" pitchFamily="2" charset="0"/>
              </a:rPr>
              <a:t> </a:t>
            </a:r>
            <a:r>
              <a:rPr lang="en-US" sz="8800" dirty="0" err="1">
                <a:latin typeface="NikoshBAN" panose="02000000000000000000" pitchFamily="2" charset="0"/>
                <a:cs typeface="NikoshBAN" panose="02000000000000000000" pitchFamily="2" charset="0"/>
              </a:rPr>
              <a:t>সবাইকে</a:t>
            </a:r>
            <a:r>
              <a:rPr lang="en-US" sz="8800" dirty="0">
                <a:latin typeface="NikoshBAN" panose="02000000000000000000" pitchFamily="2" charset="0"/>
                <a:cs typeface="NikoshBAN" panose="02000000000000000000" pitchFamily="2" charset="0"/>
              </a:rPr>
              <a:t> </a:t>
            </a:r>
            <a:r>
              <a:rPr lang="en-US" sz="8800" dirty="0" err="1">
                <a:latin typeface="NikoshBAN" panose="02000000000000000000" pitchFamily="2" charset="0"/>
                <a:cs typeface="NikoshBAN" panose="02000000000000000000" pitchFamily="2" charset="0"/>
              </a:rPr>
              <a:t>স্বাগতম</a:t>
            </a:r>
            <a:endParaRPr lang="en-US" sz="8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3154507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2" name="suction.wav"/>
          </p:stSnd>
        </p:sndAc>
      </p:transition>
    </mc:Choice>
    <mc:Fallback xmlns="">
      <p:transition spd="slow">
        <p:fade/>
        <p:sndAc>
          <p:stSnd>
            <p:snd r:embed="rId3" name="suction.wav"/>
          </p:stSnd>
        </p:sndAc>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694BA6-53F4-4158-AA80-2445476FB350}"/>
              </a:ext>
            </a:extLst>
          </p:cNvPr>
          <p:cNvSpPr txBox="1"/>
          <p:nvPr/>
        </p:nvSpPr>
        <p:spPr>
          <a:xfrm>
            <a:off x="4100938" y="129314"/>
            <a:ext cx="3971636" cy="1015663"/>
          </a:xfrm>
          <a:prstGeom prst="rect">
            <a:avLst/>
          </a:prstGeom>
          <a:solidFill>
            <a:schemeClr val="accent2">
              <a:lumMod val="60000"/>
              <a:lumOff val="40000"/>
            </a:schemeClr>
          </a:solidFill>
        </p:spPr>
        <p:txBody>
          <a:bodyPr wrap="square" rtlCol="0">
            <a:spAutoFit/>
          </a:bodyPr>
          <a:lstStyle/>
          <a:p>
            <a:r>
              <a:rPr lang="en-US" sz="6000" dirty="0" err="1">
                <a:latin typeface="NikoshBAN" panose="02000000000000000000" pitchFamily="2" charset="0"/>
                <a:cs typeface="NikoshBAN" panose="02000000000000000000" pitchFamily="2" charset="0"/>
              </a:rPr>
              <a:t>শিক্ষক</a:t>
            </a:r>
            <a:r>
              <a:rPr lang="en-US" sz="6000" dirty="0">
                <a:latin typeface="NikoshBAN" panose="02000000000000000000" pitchFamily="2" charset="0"/>
                <a:cs typeface="NikoshBAN" panose="02000000000000000000" pitchFamily="2" charset="0"/>
              </a:rPr>
              <a:t> </a:t>
            </a:r>
            <a:r>
              <a:rPr lang="en-US" sz="6000" dirty="0" err="1">
                <a:latin typeface="NikoshBAN" panose="02000000000000000000" pitchFamily="2" charset="0"/>
                <a:cs typeface="NikoshBAN" panose="02000000000000000000" pitchFamily="2" charset="0"/>
              </a:rPr>
              <a:t>পরিচিতি</a:t>
            </a:r>
            <a:endParaRPr lang="en-US" sz="6000" dirty="0">
              <a:latin typeface="NikoshBAN" panose="02000000000000000000" pitchFamily="2" charset="0"/>
              <a:cs typeface="NikoshBAN" panose="02000000000000000000" pitchFamily="2" charset="0"/>
            </a:endParaRPr>
          </a:p>
        </p:txBody>
      </p:sp>
      <p:pic>
        <p:nvPicPr>
          <p:cNvPr id="4" name="Picture 3">
            <a:extLst>
              <a:ext uri="{FF2B5EF4-FFF2-40B4-BE49-F238E27FC236}">
                <a16:creationId xmlns:a16="http://schemas.microsoft.com/office/drawing/2014/main" id="{4FEBF0E7-7DBC-4CCA-A310-75E8FB95E0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972903"/>
            <a:ext cx="1371600" cy="1737360"/>
          </a:xfrm>
          <a:prstGeom prst="rect">
            <a:avLst/>
          </a:prstGeom>
        </p:spPr>
      </p:pic>
      <p:sp>
        <p:nvSpPr>
          <p:cNvPr id="7" name="TextBox 6">
            <a:extLst>
              <a:ext uri="{FF2B5EF4-FFF2-40B4-BE49-F238E27FC236}">
                <a16:creationId xmlns:a16="http://schemas.microsoft.com/office/drawing/2014/main" id="{030C5A8C-3B89-4294-A51F-513F6869F221}"/>
              </a:ext>
            </a:extLst>
          </p:cNvPr>
          <p:cNvSpPr txBox="1"/>
          <p:nvPr/>
        </p:nvSpPr>
        <p:spPr>
          <a:xfrm>
            <a:off x="2610267" y="2752749"/>
            <a:ext cx="6912419" cy="3293209"/>
          </a:xfrm>
          <a:prstGeom prst="rect">
            <a:avLst/>
          </a:prstGeom>
          <a:solidFill>
            <a:schemeClr val="accent2">
              <a:lumMod val="60000"/>
              <a:lumOff val="40000"/>
            </a:schemeClr>
          </a:solidFill>
        </p:spPr>
        <p:txBody>
          <a:bodyPr wrap="square" rtlCol="0">
            <a:spAutoFit/>
          </a:bodyPr>
          <a:lstStyle/>
          <a:p>
            <a:pPr algn="ctr"/>
            <a:r>
              <a:rPr lang="en-US" sz="3600" b="1" dirty="0">
                <a:ln/>
                <a:solidFill>
                  <a:schemeClr val="tx1"/>
                </a:solidFill>
                <a:latin typeface="NikoshBAN" panose="02000000000000000000" pitchFamily="2" charset="0"/>
                <a:cs typeface="NikoshBAN" panose="02000000000000000000" pitchFamily="2" charset="0"/>
              </a:rPr>
              <a:t>সামিউল </a:t>
            </a:r>
            <a:r>
              <a:rPr lang="en-US" sz="3600" b="1" dirty="0" err="1">
                <a:ln/>
                <a:solidFill>
                  <a:schemeClr val="tx1"/>
                </a:solidFill>
                <a:latin typeface="NikoshBAN" panose="02000000000000000000" pitchFamily="2" charset="0"/>
                <a:cs typeface="NikoshBAN" panose="02000000000000000000" pitchFamily="2" charset="0"/>
              </a:rPr>
              <a:t>ইসলাম</a:t>
            </a:r>
            <a:endParaRPr lang="en-US" sz="3600" b="1" dirty="0">
              <a:ln/>
              <a:solidFill>
                <a:schemeClr val="tx1"/>
              </a:solidFill>
              <a:latin typeface="NikoshBAN" panose="02000000000000000000" pitchFamily="2" charset="0"/>
              <a:cs typeface="NikoshBAN" panose="02000000000000000000" pitchFamily="2" charset="0"/>
            </a:endParaRPr>
          </a:p>
          <a:p>
            <a:pPr algn="ctr"/>
            <a:r>
              <a:rPr lang="en-US" sz="3600" b="1" dirty="0" err="1">
                <a:ln/>
                <a:solidFill>
                  <a:schemeClr val="tx1"/>
                </a:solidFill>
                <a:latin typeface="NikoshBAN" panose="02000000000000000000" pitchFamily="2" charset="0"/>
                <a:cs typeface="NikoshBAN" panose="02000000000000000000" pitchFamily="2" charset="0"/>
              </a:rPr>
              <a:t>সুপারিনটেনডেন্ট</a:t>
            </a:r>
            <a:r>
              <a:rPr lang="en-US" sz="3600" b="1" dirty="0">
                <a:ln/>
                <a:solidFill>
                  <a:schemeClr val="tx1"/>
                </a:solidFill>
                <a:latin typeface="NikoshBAN" panose="02000000000000000000" pitchFamily="2" charset="0"/>
                <a:cs typeface="NikoshBAN" panose="02000000000000000000" pitchFamily="2" charset="0"/>
              </a:rPr>
              <a:t> </a:t>
            </a:r>
          </a:p>
          <a:p>
            <a:pPr algn="ctr"/>
            <a:r>
              <a:rPr lang="en-US" sz="3600" b="1" dirty="0" err="1">
                <a:ln/>
                <a:solidFill>
                  <a:schemeClr val="tx1"/>
                </a:solidFill>
                <a:latin typeface="NikoshBAN" panose="02000000000000000000" pitchFamily="2" charset="0"/>
                <a:cs typeface="NikoshBAN" panose="02000000000000000000" pitchFamily="2" charset="0"/>
              </a:rPr>
              <a:t>সিধুচী</a:t>
            </a:r>
            <a:r>
              <a:rPr lang="en-US" sz="3600" b="1" dirty="0">
                <a:ln/>
                <a:solidFill>
                  <a:schemeClr val="tx1"/>
                </a:solidFill>
                <a:latin typeface="NikoshBAN" panose="02000000000000000000" pitchFamily="2" charset="0"/>
                <a:cs typeface="NikoshBAN" panose="02000000000000000000" pitchFamily="2" charset="0"/>
              </a:rPr>
              <a:t> </a:t>
            </a:r>
            <a:r>
              <a:rPr lang="en-US" sz="3600" b="1" dirty="0" err="1">
                <a:ln/>
                <a:solidFill>
                  <a:schemeClr val="tx1"/>
                </a:solidFill>
                <a:latin typeface="NikoshBAN" panose="02000000000000000000" pitchFamily="2" charset="0"/>
                <a:cs typeface="NikoshBAN" panose="02000000000000000000" pitchFamily="2" charset="0"/>
              </a:rPr>
              <a:t>হিযবুল্লাহ</a:t>
            </a:r>
            <a:r>
              <a:rPr lang="en-US" sz="3600" b="1" dirty="0">
                <a:ln/>
                <a:solidFill>
                  <a:schemeClr val="tx1"/>
                </a:solidFill>
                <a:latin typeface="NikoshBAN" panose="02000000000000000000" pitchFamily="2" charset="0"/>
                <a:cs typeface="NikoshBAN" panose="02000000000000000000" pitchFamily="2" charset="0"/>
              </a:rPr>
              <a:t> </a:t>
            </a:r>
            <a:r>
              <a:rPr lang="en-US" sz="3600" b="1" dirty="0" err="1">
                <a:ln/>
                <a:solidFill>
                  <a:schemeClr val="tx1"/>
                </a:solidFill>
                <a:latin typeface="NikoshBAN" panose="02000000000000000000" pitchFamily="2" charset="0"/>
                <a:cs typeface="NikoshBAN" panose="02000000000000000000" pitchFamily="2" charset="0"/>
              </a:rPr>
              <a:t>মহিলা</a:t>
            </a:r>
            <a:r>
              <a:rPr lang="en-US" sz="3600" b="1" dirty="0">
                <a:ln/>
                <a:solidFill>
                  <a:schemeClr val="tx1"/>
                </a:solidFill>
                <a:latin typeface="NikoshBAN" panose="02000000000000000000" pitchFamily="2" charset="0"/>
                <a:cs typeface="NikoshBAN" panose="02000000000000000000" pitchFamily="2" charset="0"/>
              </a:rPr>
              <a:t> </a:t>
            </a:r>
            <a:r>
              <a:rPr lang="en-US" sz="3600" b="1" dirty="0" err="1">
                <a:ln/>
                <a:solidFill>
                  <a:schemeClr val="tx1"/>
                </a:solidFill>
                <a:latin typeface="NikoshBAN" panose="02000000000000000000" pitchFamily="2" charset="0"/>
                <a:cs typeface="NikoshBAN" panose="02000000000000000000" pitchFamily="2" charset="0"/>
              </a:rPr>
              <a:t>দাখিল</a:t>
            </a:r>
            <a:r>
              <a:rPr lang="en-US" sz="3600" b="1" dirty="0">
                <a:ln/>
                <a:solidFill>
                  <a:schemeClr val="tx1"/>
                </a:solidFill>
                <a:latin typeface="NikoshBAN" panose="02000000000000000000" pitchFamily="2" charset="0"/>
                <a:cs typeface="NikoshBAN" panose="02000000000000000000" pitchFamily="2" charset="0"/>
              </a:rPr>
              <a:t> </a:t>
            </a:r>
            <a:r>
              <a:rPr lang="en-US" sz="3600" b="1" dirty="0" err="1">
                <a:ln/>
                <a:solidFill>
                  <a:schemeClr val="tx1"/>
                </a:solidFill>
                <a:latin typeface="NikoshBAN" panose="02000000000000000000" pitchFamily="2" charset="0"/>
                <a:cs typeface="NikoshBAN" panose="02000000000000000000" pitchFamily="2" charset="0"/>
              </a:rPr>
              <a:t>মাদ্রাসা</a:t>
            </a:r>
            <a:endParaRPr lang="en-US" sz="3600" b="1" dirty="0">
              <a:ln/>
              <a:solidFill>
                <a:schemeClr val="tx1"/>
              </a:solidFill>
              <a:latin typeface="NikoshBAN" panose="02000000000000000000" pitchFamily="2" charset="0"/>
              <a:cs typeface="NikoshBAN" panose="02000000000000000000" pitchFamily="2" charset="0"/>
            </a:endParaRPr>
          </a:p>
          <a:p>
            <a:pPr algn="ctr"/>
            <a:r>
              <a:rPr lang="en-US" sz="3600" b="1" dirty="0" err="1">
                <a:ln/>
                <a:solidFill>
                  <a:schemeClr val="tx1"/>
                </a:solidFill>
                <a:latin typeface="NikoshBAN" panose="02000000000000000000" pitchFamily="2" charset="0"/>
                <a:cs typeface="NikoshBAN" panose="02000000000000000000" pitchFamily="2" charset="0"/>
              </a:rPr>
              <a:t>লালমাই</a:t>
            </a:r>
            <a:r>
              <a:rPr lang="en-US" sz="3600" b="1" dirty="0">
                <a:ln/>
                <a:solidFill>
                  <a:schemeClr val="tx1"/>
                </a:solidFill>
                <a:latin typeface="NikoshBAN" panose="02000000000000000000" pitchFamily="2" charset="0"/>
                <a:cs typeface="NikoshBAN" panose="02000000000000000000" pitchFamily="2" charset="0"/>
              </a:rPr>
              <a:t>, </a:t>
            </a:r>
            <a:r>
              <a:rPr lang="en-US" sz="3600" b="1" dirty="0" err="1">
                <a:ln/>
                <a:solidFill>
                  <a:schemeClr val="tx1"/>
                </a:solidFill>
                <a:latin typeface="NikoshBAN" panose="02000000000000000000" pitchFamily="2" charset="0"/>
                <a:cs typeface="NikoshBAN" panose="02000000000000000000" pitchFamily="2" charset="0"/>
              </a:rPr>
              <a:t>কুমিল্লা</a:t>
            </a:r>
            <a:r>
              <a:rPr lang="en-US" sz="3600" b="1" dirty="0">
                <a:ln/>
                <a:solidFill>
                  <a:schemeClr val="tx1"/>
                </a:solidFill>
                <a:latin typeface="NikoshBAN" panose="02000000000000000000" pitchFamily="2" charset="0"/>
                <a:cs typeface="NikoshBAN" panose="02000000000000000000" pitchFamily="2" charset="0"/>
              </a:rPr>
              <a:t>,</a:t>
            </a:r>
          </a:p>
          <a:p>
            <a:pPr algn="ctr"/>
            <a:r>
              <a:rPr lang="en-US" sz="3600" b="1" dirty="0" err="1">
                <a:ln/>
                <a:solidFill>
                  <a:schemeClr val="tx1"/>
                </a:solidFill>
                <a:latin typeface="NikoshBAN" panose="02000000000000000000" pitchFamily="2" charset="0"/>
                <a:cs typeface="NikoshBAN" panose="02000000000000000000" pitchFamily="2" charset="0"/>
              </a:rPr>
              <a:t>মোবাইলঃ</a:t>
            </a:r>
            <a:r>
              <a:rPr lang="en-US" sz="3600" b="1" dirty="0">
                <a:ln/>
                <a:solidFill>
                  <a:schemeClr val="tx1"/>
                </a:solidFill>
                <a:latin typeface="NikoshBAN" panose="02000000000000000000" pitchFamily="2" charset="0"/>
                <a:cs typeface="NikoshBAN" panose="02000000000000000000" pitchFamily="2" charset="0"/>
              </a:rPr>
              <a:t> 01728995064</a:t>
            </a:r>
          </a:p>
          <a:p>
            <a:pPr algn="ctr"/>
            <a:r>
              <a:rPr lang="en-US" sz="2800" b="1" dirty="0">
                <a:ln/>
                <a:solidFill>
                  <a:schemeClr val="tx1"/>
                </a:solidFill>
                <a:latin typeface="NikoshBAN" panose="02000000000000000000" pitchFamily="2" charset="0"/>
                <a:cs typeface="NikoshBAN" panose="02000000000000000000" pitchFamily="2" charset="0"/>
              </a:rPr>
              <a:t>E-mail:mdreams</a:t>
            </a:r>
            <a:r>
              <a:rPr lang="en-US" sz="2800" b="1" dirty="0">
                <a:ln/>
                <a:solidFill>
                  <a:schemeClr val="tx1"/>
                </a:solidFill>
                <a:latin typeface="Times New Roman" panose="02020603050405020304" pitchFamily="18" charset="0"/>
                <a:ea typeface="Calibri" panose="020F0502020204030204" pitchFamily="34" charset="0"/>
              </a:rPr>
              <a:t>730</a:t>
            </a:r>
            <a:r>
              <a:rPr lang="en-US" sz="2800" b="1" dirty="0">
                <a:ln/>
                <a:solidFill>
                  <a:schemeClr val="tx1"/>
                </a:solidFill>
                <a:latin typeface="NikoshBAN" panose="02000000000000000000" pitchFamily="2" charset="0"/>
                <a:cs typeface="NikoshBAN" panose="02000000000000000000" pitchFamily="2" charset="0"/>
              </a:rPr>
              <a:t>@gmail.com</a:t>
            </a:r>
            <a:endParaRPr lang="en-US" sz="1200" b="1" dirty="0">
              <a:ln/>
              <a:solidFill>
                <a:schemeClr val="tx1"/>
              </a:solidFill>
            </a:endParaRPr>
          </a:p>
        </p:txBody>
      </p:sp>
    </p:spTree>
    <p:extLst>
      <p:ext uri="{BB962C8B-B14F-4D97-AF65-F5344CB8AC3E}">
        <p14:creationId xmlns:p14="http://schemas.microsoft.com/office/powerpoint/2010/main" val="2516445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2" name="wind.wav"/>
          </p:stSnd>
        </p:sndAc>
      </p:transition>
    </mc:Choice>
    <mc:Fallback xmlns="">
      <p:transition spd="slow">
        <p:fade/>
        <p:sndAc>
          <p:stSnd>
            <p:snd r:embed="rId4" name="wind.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62BB0BB-629F-4124-9787-1C6FE17EF5A0}"/>
              </a:ext>
            </a:extLst>
          </p:cNvPr>
          <p:cNvSpPr txBox="1"/>
          <p:nvPr/>
        </p:nvSpPr>
        <p:spPr>
          <a:xfrm>
            <a:off x="3953159" y="175491"/>
            <a:ext cx="3352800" cy="1015663"/>
          </a:xfrm>
          <a:prstGeom prst="rect">
            <a:avLst/>
          </a:prstGeom>
          <a:solidFill>
            <a:schemeClr val="accent2">
              <a:lumMod val="60000"/>
              <a:lumOff val="40000"/>
            </a:schemeClr>
          </a:solidFill>
        </p:spPr>
        <p:txBody>
          <a:bodyPr wrap="square" rtlCol="0">
            <a:spAutoFit/>
          </a:bodyPr>
          <a:lstStyle/>
          <a:p>
            <a:r>
              <a:rPr lang="en-US" sz="6000" dirty="0" err="1">
                <a:latin typeface="NikoshBAN" panose="02000000000000000000" pitchFamily="2" charset="0"/>
                <a:cs typeface="NikoshBAN" panose="02000000000000000000" pitchFamily="2" charset="0"/>
              </a:rPr>
              <a:t>পাঠ</a:t>
            </a:r>
            <a:r>
              <a:rPr lang="en-US" sz="6000" dirty="0">
                <a:latin typeface="NikoshBAN" panose="02000000000000000000" pitchFamily="2" charset="0"/>
                <a:cs typeface="NikoshBAN" panose="02000000000000000000" pitchFamily="2" charset="0"/>
              </a:rPr>
              <a:t> </a:t>
            </a:r>
            <a:r>
              <a:rPr lang="en-US" sz="6000" dirty="0" err="1">
                <a:latin typeface="NikoshBAN" panose="02000000000000000000" pitchFamily="2" charset="0"/>
                <a:cs typeface="NikoshBAN" panose="02000000000000000000" pitchFamily="2" charset="0"/>
              </a:rPr>
              <a:t>পরিচিতি</a:t>
            </a:r>
            <a:endParaRPr lang="en-US" sz="6000" dirty="0">
              <a:latin typeface="NikoshBAN" panose="02000000000000000000" pitchFamily="2" charset="0"/>
              <a:cs typeface="NikoshBAN" panose="02000000000000000000" pitchFamily="2" charset="0"/>
            </a:endParaRPr>
          </a:p>
        </p:txBody>
      </p:sp>
      <p:sp>
        <p:nvSpPr>
          <p:cNvPr id="4" name="Scroll: Horizontal 3">
            <a:extLst>
              <a:ext uri="{FF2B5EF4-FFF2-40B4-BE49-F238E27FC236}">
                <a16:creationId xmlns:a16="http://schemas.microsoft.com/office/drawing/2014/main" id="{154CDA1D-3E84-4187-B21B-D903D45C1F64}"/>
              </a:ext>
            </a:extLst>
          </p:cNvPr>
          <p:cNvSpPr/>
          <p:nvPr/>
        </p:nvSpPr>
        <p:spPr>
          <a:xfrm>
            <a:off x="3334316" y="1514764"/>
            <a:ext cx="3953167" cy="3934691"/>
          </a:xfrm>
          <a:prstGeom prst="horizontalScroll">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৯ম </a:t>
            </a:r>
            <a:r>
              <a:rPr lang="en-US" sz="4400" b="1" dirty="0" err="1">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শ্রেণী</a:t>
            </a:r>
            <a:endParaRPr lang="en-US" sz="44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endParaRPr>
          </a:p>
          <a:p>
            <a:pPr algn="ctr"/>
            <a:r>
              <a:rPr lang="en-US" sz="44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 </a:t>
            </a:r>
            <a:r>
              <a:rPr lang="en-US" sz="4400" b="1" dirty="0" err="1">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সালাম</a:t>
            </a:r>
            <a:r>
              <a:rPr lang="en-US" sz="44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 </a:t>
            </a:r>
            <a:r>
              <a:rPr lang="en-US" sz="4400" b="1" dirty="0" err="1">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অধ্যায়</a:t>
            </a:r>
            <a:endParaRPr lang="en-US" sz="44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endParaRPr>
          </a:p>
          <a:p>
            <a:pPr algn="ctr"/>
            <a:r>
              <a:rPr lang="en-US" sz="44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 </a:t>
            </a:r>
            <a:r>
              <a:rPr lang="en-US" sz="4400" b="1" dirty="0" err="1">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হাদিস</a:t>
            </a:r>
            <a:r>
              <a:rPr lang="en-US" sz="44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 </a:t>
            </a:r>
            <a:r>
              <a:rPr lang="en-US" sz="4400" b="1" dirty="0" err="1">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নং</a:t>
            </a:r>
            <a:r>
              <a:rPr lang="en-US" sz="44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 ৩৮</a:t>
            </a:r>
          </a:p>
          <a:p>
            <a:pPr algn="ctr"/>
            <a:r>
              <a:rPr lang="en-US" sz="44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সময়ঃ৪০ </a:t>
            </a:r>
            <a:r>
              <a:rPr lang="en-US" sz="4400" b="1" dirty="0" err="1">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মিনিট</a:t>
            </a:r>
            <a:endParaRPr lang="en-US" sz="800" b="1" dirty="0">
              <a:ln w="0"/>
              <a:solidFill>
                <a:schemeClr val="tx1"/>
              </a:solidFill>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4004556607"/>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croll: Horizontal 2">
            <a:extLst>
              <a:ext uri="{FF2B5EF4-FFF2-40B4-BE49-F238E27FC236}">
                <a16:creationId xmlns:a16="http://schemas.microsoft.com/office/drawing/2014/main" id="{1834C68A-6A02-41A5-AFD6-CEBFC41D244F}"/>
              </a:ext>
            </a:extLst>
          </p:cNvPr>
          <p:cNvSpPr/>
          <p:nvPr/>
        </p:nvSpPr>
        <p:spPr>
          <a:xfrm>
            <a:off x="3121891" y="-101595"/>
            <a:ext cx="6142182" cy="1228436"/>
          </a:xfrm>
          <a:prstGeom prst="horizontalScroll">
            <a:avLst/>
          </a:prstGeom>
          <a:solidFill>
            <a:schemeClr val="accent2">
              <a:lumMod val="60000"/>
              <a:lumOff val="40000"/>
            </a:schemeClr>
          </a:solidFill>
          <a:ln>
            <a:solidFill>
              <a:srgbClr val="0070C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5400" dirty="0" err="1">
                <a:solidFill>
                  <a:schemeClr val="tx1"/>
                </a:solidFill>
                <a:latin typeface="NikoshBAN" panose="02000000000000000000" pitchFamily="2" charset="0"/>
                <a:cs typeface="NikoshBAN" panose="02000000000000000000" pitchFamily="2" charset="0"/>
              </a:rPr>
              <a:t>চল</a:t>
            </a:r>
            <a:r>
              <a:rPr lang="en-US" sz="5400" dirty="0">
                <a:solidFill>
                  <a:schemeClr val="tx1"/>
                </a:solidFill>
                <a:latin typeface="NikoshBAN" panose="02000000000000000000" pitchFamily="2" charset="0"/>
                <a:cs typeface="NikoshBAN" panose="02000000000000000000" pitchFamily="2" charset="0"/>
              </a:rPr>
              <a:t> </a:t>
            </a:r>
            <a:r>
              <a:rPr lang="en-US" sz="5400" dirty="0" err="1">
                <a:solidFill>
                  <a:schemeClr val="tx1"/>
                </a:solidFill>
                <a:latin typeface="NikoshBAN" panose="02000000000000000000" pitchFamily="2" charset="0"/>
                <a:cs typeface="NikoshBAN" panose="02000000000000000000" pitchFamily="2" charset="0"/>
              </a:rPr>
              <a:t>নিচের</a:t>
            </a:r>
            <a:r>
              <a:rPr lang="en-US" sz="5400" dirty="0">
                <a:solidFill>
                  <a:schemeClr val="tx1"/>
                </a:solidFill>
                <a:latin typeface="NikoshBAN" panose="02000000000000000000" pitchFamily="2" charset="0"/>
                <a:cs typeface="NikoshBAN" panose="02000000000000000000" pitchFamily="2" charset="0"/>
              </a:rPr>
              <a:t> </a:t>
            </a:r>
            <a:r>
              <a:rPr lang="en-US" sz="5400" dirty="0" err="1">
                <a:solidFill>
                  <a:schemeClr val="tx1"/>
                </a:solidFill>
                <a:latin typeface="NikoshBAN" panose="02000000000000000000" pitchFamily="2" charset="0"/>
                <a:cs typeface="NikoshBAN" panose="02000000000000000000" pitchFamily="2" charset="0"/>
              </a:rPr>
              <a:t>ছবিগুলো</a:t>
            </a:r>
            <a:r>
              <a:rPr lang="en-US" sz="5400" dirty="0">
                <a:solidFill>
                  <a:schemeClr val="tx1"/>
                </a:solidFill>
                <a:latin typeface="NikoshBAN" panose="02000000000000000000" pitchFamily="2" charset="0"/>
                <a:cs typeface="NikoshBAN" panose="02000000000000000000" pitchFamily="2" charset="0"/>
              </a:rPr>
              <a:t> </a:t>
            </a:r>
            <a:r>
              <a:rPr lang="en-US" sz="5400" dirty="0" err="1">
                <a:solidFill>
                  <a:schemeClr val="tx1"/>
                </a:solidFill>
                <a:latin typeface="NikoshBAN" panose="02000000000000000000" pitchFamily="2" charset="0"/>
                <a:cs typeface="NikoshBAN" panose="02000000000000000000" pitchFamily="2" charset="0"/>
              </a:rPr>
              <a:t>দেখি</a:t>
            </a:r>
            <a:endParaRPr lang="en-US" sz="5400" dirty="0">
              <a:solidFill>
                <a:schemeClr val="tx1"/>
              </a:solidFill>
              <a:latin typeface="NikoshBAN" panose="02000000000000000000" pitchFamily="2" charset="0"/>
              <a:cs typeface="NikoshBAN" panose="02000000000000000000" pitchFamily="2" charset="0"/>
            </a:endParaRPr>
          </a:p>
        </p:txBody>
      </p:sp>
      <p:pic>
        <p:nvPicPr>
          <p:cNvPr id="4" name="Picture 3">
            <a:extLst>
              <a:ext uri="{FF2B5EF4-FFF2-40B4-BE49-F238E27FC236}">
                <a16:creationId xmlns:a16="http://schemas.microsoft.com/office/drawing/2014/main" id="{9736B300-F274-4109-A3E8-16C07627BB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37" y="1450492"/>
            <a:ext cx="3412841" cy="1879217"/>
          </a:xfrm>
          <a:prstGeom prst="rect">
            <a:avLst/>
          </a:prstGeom>
          <a:ln>
            <a:noFill/>
          </a:ln>
          <a:effectLst>
            <a:softEdge rad="112500"/>
          </a:effectLst>
        </p:spPr>
      </p:pic>
      <p:sp>
        <p:nvSpPr>
          <p:cNvPr id="5" name="Oval 4">
            <a:extLst>
              <a:ext uri="{FF2B5EF4-FFF2-40B4-BE49-F238E27FC236}">
                <a16:creationId xmlns:a16="http://schemas.microsoft.com/office/drawing/2014/main" id="{CB29488C-C549-4F79-A745-BE468D8FBA04}"/>
              </a:ext>
            </a:extLst>
          </p:cNvPr>
          <p:cNvSpPr/>
          <p:nvPr/>
        </p:nvSpPr>
        <p:spPr>
          <a:xfrm>
            <a:off x="1533236" y="914404"/>
            <a:ext cx="655782" cy="39716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NikoshBAN" panose="02000000000000000000" pitchFamily="2" charset="0"/>
                <a:cs typeface="NikoshBAN" panose="02000000000000000000" pitchFamily="2" charset="0"/>
              </a:rPr>
              <a:t>০১</a:t>
            </a:r>
          </a:p>
        </p:txBody>
      </p:sp>
      <p:sp>
        <p:nvSpPr>
          <p:cNvPr id="6" name="Oval 5">
            <a:extLst>
              <a:ext uri="{FF2B5EF4-FFF2-40B4-BE49-F238E27FC236}">
                <a16:creationId xmlns:a16="http://schemas.microsoft.com/office/drawing/2014/main" id="{D3EC9D8A-C359-49F9-82F6-125665100E75}"/>
              </a:ext>
            </a:extLst>
          </p:cNvPr>
          <p:cNvSpPr/>
          <p:nvPr/>
        </p:nvSpPr>
        <p:spPr>
          <a:xfrm>
            <a:off x="5606472" y="1062186"/>
            <a:ext cx="655782" cy="39716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NikoshBAN" panose="02000000000000000000" pitchFamily="2" charset="0"/>
                <a:cs typeface="NikoshBAN" panose="02000000000000000000" pitchFamily="2" charset="0"/>
              </a:rPr>
              <a:t>০২</a:t>
            </a:r>
          </a:p>
        </p:txBody>
      </p:sp>
      <p:sp>
        <p:nvSpPr>
          <p:cNvPr id="8" name="Oval 7">
            <a:extLst>
              <a:ext uri="{FF2B5EF4-FFF2-40B4-BE49-F238E27FC236}">
                <a16:creationId xmlns:a16="http://schemas.microsoft.com/office/drawing/2014/main" id="{8095945F-34B3-4911-9927-A33F9F7AFB68}"/>
              </a:ext>
            </a:extLst>
          </p:cNvPr>
          <p:cNvSpPr/>
          <p:nvPr/>
        </p:nvSpPr>
        <p:spPr>
          <a:xfrm>
            <a:off x="9869055" y="868220"/>
            <a:ext cx="655782" cy="39716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NikoshBAN" panose="02000000000000000000" pitchFamily="2" charset="0"/>
                <a:cs typeface="NikoshBAN" panose="02000000000000000000" pitchFamily="2" charset="0"/>
              </a:rPr>
              <a:t>03</a:t>
            </a:r>
          </a:p>
        </p:txBody>
      </p:sp>
      <p:sp>
        <p:nvSpPr>
          <p:cNvPr id="9" name="Oval 8">
            <a:extLst>
              <a:ext uri="{FF2B5EF4-FFF2-40B4-BE49-F238E27FC236}">
                <a16:creationId xmlns:a16="http://schemas.microsoft.com/office/drawing/2014/main" id="{EA9242F9-AF4D-47B5-9B01-F16FE04F70E0}"/>
              </a:ext>
            </a:extLst>
          </p:cNvPr>
          <p:cNvSpPr/>
          <p:nvPr/>
        </p:nvSpPr>
        <p:spPr>
          <a:xfrm>
            <a:off x="1473199" y="3897747"/>
            <a:ext cx="655782" cy="39716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NikoshBAN" panose="02000000000000000000" pitchFamily="2" charset="0"/>
                <a:cs typeface="NikoshBAN" panose="02000000000000000000" pitchFamily="2" charset="0"/>
              </a:rPr>
              <a:t>04</a:t>
            </a:r>
          </a:p>
        </p:txBody>
      </p:sp>
      <p:sp>
        <p:nvSpPr>
          <p:cNvPr id="10" name="Oval 9">
            <a:extLst>
              <a:ext uri="{FF2B5EF4-FFF2-40B4-BE49-F238E27FC236}">
                <a16:creationId xmlns:a16="http://schemas.microsoft.com/office/drawing/2014/main" id="{A1148888-4A4E-4309-9E28-B05D307F727C}"/>
              </a:ext>
            </a:extLst>
          </p:cNvPr>
          <p:cNvSpPr/>
          <p:nvPr/>
        </p:nvSpPr>
        <p:spPr>
          <a:xfrm>
            <a:off x="5624943" y="3671458"/>
            <a:ext cx="655782" cy="39716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NikoshBAN" panose="02000000000000000000" pitchFamily="2" charset="0"/>
                <a:cs typeface="NikoshBAN" panose="02000000000000000000" pitchFamily="2" charset="0"/>
              </a:rPr>
              <a:t>05</a:t>
            </a:r>
          </a:p>
        </p:txBody>
      </p:sp>
      <p:sp>
        <p:nvSpPr>
          <p:cNvPr id="11" name="Oval 10">
            <a:extLst>
              <a:ext uri="{FF2B5EF4-FFF2-40B4-BE49-F238E27FC236}">
                <a16:creationId xmlns:a16="http://schemas.microsoft.com/office/drawing/2014/main" id="{4725476F-E8DB-4387-AFEF-3AEB698655BB}"/>
              </a:ext>
            </a:extLst>
          </p:cNvPr>
          <p:cNvSpPr/>
          <p:nvPr/>
        </p:nvSpPr>
        <p:spPr>
          <a:xfrm>
            <a:off x="9573493" y="3680690"/>
            <a:ext cx="655782" cy="39716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NikoshBAN" panose="02000000000000000000" pitchFamily="2" charset="0"/>
                <a:cs typeface="NikoshBAN" panose="02000000000000000000" pitchFamily="2" charset="0"/>
              </a:rPr>
              <a:t>06</a:t>
            </a:r>
          </a:p>
        </p:txBody>
      </p:sp>
      <p:pic>
        <p:nvPicPr>
          <p:cNvPr id="7" name="Picture 6">
            <a:extLst>
              <a:ext uri="{FF2B5EF4-FFF2-40B4-BE49-F238E27FC236}">
                <a16:creationId xmlns:a16="http://schemas.microsoft.com/office/drawing/2014/main" id="{310DE538-4272-4DF8-9352-35657DB63C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34691" y="1506298"/>
            <a:ext cx="3943927" cy="1823412"/>
          </a:xfrm>
          <a:prstGeom prst="rect">
            <a:avLst/>
          </a:prstGeom>
          <a:ln>
            <a:noFill/>
          </a:ln>
          <a:effectLst>
            <a:softEdge rad="112500"/>
          </a:effectLst>
        </p:spPr>
      </p:pic>
      <p:sp>
        <p:nvSpPr>
          <p:cNvPr id="2" name="TextBox 1">
            <a:extLst>
              <a:ext uri="{FF2B5EF4-FFF2-40B4-BE49-F238E27FC236}">
                <a16:creationId xmlns:a16="http://schemas.microsoft.com/office/drawing/2014/main" id="{FCEA0673-F8D1-4BD0-B816-C3284CA9593D}"/>
              </a:ext>
            </a:extLst>
          </p:cNvPr>
          <p:cNvSpPr txBox="1"/>
          <p:nvPr/>
        </p:nvSpPr>
        <p:spPr>
          <a:xfrm>
            <a:off x="401780" y="3403213"/>
            <a:ext cx="2877127" cy="369332"/>
          </a:xfrm>
          <a:prstGeom prst="rect">
            <a:avLst/>
          </a:prstGeom>
          <a:noFill/>
        </p:spPr>
        <p:txBody>
          <a:bodyPr wrap="square" rtlCol="0">
            <a:spAutoFit/>
          </a:bodyPr>
          <a:lstStyle/>
          <a:p>
            <a:r>
              <a:rPr lang="bn-IN" sz="1800" b="1" dirty="0">
                <a:effectLst/>
                <a:ea typeface="Calibri" panose="020F0502020204030204" pitchFamily="34" charset="0"/>
                <a:cs typeface="NikoshBAN" panose="02000000000000000000" pitchFamily="2" charset="0"/>
              </a:rPr>
              <a:t>পরোপকারিতা ও দানশীলতার ফজিলত</a:t>
            </a:r>
            <a:r>
              <a:rPr lang="bn-IN" sz="1800" dirty="0">
                <a:effectLst/>
                <a:ea typeface="Calibri" panose="020F0502020204030204" pitchFamily="34" charset="0"/>
                <a:cs typeface="NikoshBAN" panose="02000000000000000000" pitchFamily="2" charset="0"/>
              </a:rPr>
              <a:t> </a:t>
            </a:r>
            <a:endParaRPr lang="en-US" dirty="0"/>
          </a:p>
        </p:txBody>
      </p:sp>
      <p:sp>
        <p:nvSpPr>
          <p:cNvPr id="13" name="TextBox 12">
            <a:extLst>
              <a:ext uri="{FF2B5EF4-FFF2-40B4-BE49-F238E27FC236}">
                <a16:creationId xmlns:a16="http://schemas.microsoft.com/office/drawing/2014/main" id="{74F956E0-14FD-486F-8B66-EED0A4DE870F}"/>
              </a:ext>
            </a:extLst>
          </p:cNvPr>
          <p:cNvSpPr txBox="1"/>
          <p:nvPr/>
        </p:nvSpPr>
        <p:spPr>
          <a:xfrm>
            <a:off x="4673595" y="3301619"/>
            <a:ext cx="2484582" cy="369332"/>
          </a:xfrm>
          <a:prstGeom prst="rect">
            <a:avLst/>
          </a:prstGeom>
          <a:noFill/>
        </p:spPr>
        <p:txBody>
          <a:bodyPr wrap="square" rtlCol="0">
            <a:spAutoFit/>
          </a:bodyPr>
          <a:lstStyle/>
          <a:p>
            <a:r>
              <a:rPr lang="bn-IN" sz="1800" b="1" dirty="0">
                <a:effectLst/>
                <a:ea typeface="Calibri" panose="020F0502020204030204" pitchFamily="34" charset="0"/>
                <a:cs typeface="NikoshBAN" panose="02000000000000000000" pitchFamily="2" charset="0"/>
              </a:rPr>
              <a:t>অতিরিক্ত দুনিয়ার মোহ ক্ষতিকর</a:t>
            </a:r>
            <a:r>
              <a:rPr lang="bn-IN" sz="1800" dirty="0">
                <a:effectLst/>
                <a:ea typeface="Calibri" panose="020F0502020204030204" pitchFamily="34" charset="0"/>
                <a:cs typeface="NikoshBAN" panose="02000000000000000000" pitchFamily="2" charset="0"/>
              </a:rPr>
              <a:t> </a:t>
            </a:r>
            <a:endParaRPr lang="en-US" dirty="0"/>
          </a:p>
        </p:txBody>
      </p:sp>
      <p:pic>
        <p:nvPicPr>
          <p:cNvPr id="14" name="Picture 13">
            <a:extLst>
              <a:ext uri="{FF2B5EF4-FFF2-40B4-BE49-F238E27FC236}">
                <a16:creationId xmlns:a16="http://schemas.microsoft.com/office/drawing/2014/main" id="{0D7408EB-A674-448D-A0F6-ACCE892CB8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55708" y="1385455"/>
            <a:ext cx="3731491" cy="1944255"/>
          </a:xfrm>
          <a:prstGeom prst="rect">
            <a:avLst/>
          </a:prstGeom>
          <a:ln>
            <a:noFill/>
          </a:ln>
          <a:effectLst>
            <a:softEdge rad="112500"/>
          </a:effectLst>
        </p:spPr>
      </p:pic>
      <p:sp>
        <p:nvSpPr>
          <p:cNvPr id="12" name="TextBox 11">
            <a:extLst>
              <a:ext uri="{FF2B5EF4-FFF2-40B4-BE49-F238E27FC236}">
                <a16:creationId xmlns:a16="http://schemas.microsoft.com/office/drawing/2014/main" id="{1B940197-B831-4504-B4D6-4E139E36D1AD}"/>
              </a:ext>
            </a:extLst>
          </p:cNvPr>
          <p:cNvSpPr txBox="1"/>
          <p:nvPr/>
        </p:nvSpPr>
        <p:spPr>
          <a:xfrm>
            <a:off x="9037779" y="3278973"/>
            <a:ext cx="2101274" cy="369332"/>
          </a:xfrm>
          <a:prstGeom prst="rect">
            <a:avLst/>
          </a:prstGeom>
          <a:noFill/>
        </p:spPr>
        <p:txBody>
          <a:bodyPr wrap="square" rtlCol="0">
            <a:spAutoFit/>
          </a:bodyPr>
          <a:lstStyle/>
          <a:p>
            <a:r>
              <a:rPr lang="bn-IN" sz="1800" b="1" dirty="0">
                <a:effectLst/>
                <a:ea typeface="Calibri" panose="020F0502020204030204" pitchFamily="34" charset="0"/>
                <a:cs typeface="NikoshBAN" panose="02000000000000000000" pitchFamily="2" charset="0"/>
              </a:rPr>
              <a:t>অন্যের প্রতি কষ্ট না দেওয়া</a:t>
            </a:r>
            <a:r>
              <a:rPr lang="bn-IN" sz="1800" dirty="0">
                <a:effectLst/>
                <a:ea typeface="Calibri" panose="020F0502020204030204" pitchFamily="34" charset="0"/>
                <a:cs typeface="NikoshBAN" panose="02000000000000000000" pitchFamily="2" charset="0"/>
              </a:rPr>
              <a:t> </a:t>
            </a:r>
            <a:endParaRPr lang="en-US" dirty="0"/>
          </a:p>
        </p:txBody>
      </p:sp>
      <p:pic>
        <p:nvPicPr>
          <p:cNvPr id="16" name="Picture 15">
            <a:extLst>
              <a:ext uri="{FF2B5EF4-FFF2-40B4-BE49-F238E27FC236}">
                <a16:creationId xmlns:a16="http://schemas.microsoft.com/office/drawing/2014/main" id="{D2D7F8AA-D5E9-4658-919B-EC8F67593B2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5457" y="4336989"/>
            <a:ext cx="3412841" cy="1916031"/>
          </a:xfrm>
          <a:prstGeom prst="rect">
            <a:avLst/>
          </a:prstGeom>
          <a:ln>
            <a:noFill/>
          </a:ln>
          <a:effectLst>
            <a:softEdge rad="112500"/>
          </a:effectLst>
        </p:spPr>
      </p:pic>
      <p:sp>
        <p:nvSpPr>
          <p:cNvPr id="17" name="TextBox 16">
            <a:extLst>
              <a:ext uri="{FF2B5EF4-FFF2-40B4-BE49-F238E27FC236}">
                <a16:creationId xmlns:a16="http://schemas.microsoft.com/office/drawing/2014/main" id="{53E6AF7B-03A1-4CB4-A00F-1F02E698FB28}"/>
              </a:ext>
            </a:extLst>
          </p:cNvPr>
          <p:cNvSpPr txBox="1"/>
          <p:nvPr/>
        </p:nvSpPr>
        <p:spPr>
          <a:xfrm>
            <a:off x="300182" y="6169895"/>
            <a:ext cx="3172690" cy="369332"/>
          </a:xfrm>
          <a:prstGeom prst="rect">
            <a:avLst/>
          </a:prstGeom>
          <a:noFill/>
        </p:spPr>
        <p:txBody>
          <a:bodyPr wrap="square" rtlCol="0">
            <a:spAutoFit/>
          </a:bodyPr>
          <a:lstStyle/>
          <a:p>
            <a:r>
              <a:rPr lang="bn-IN" sz="1800" b="1" dirty="0">
                <a:solidFill>
                  <a:schemeClr val="bg1"/>
                </a:solidFill>
                <a:effectLst/>
                <a:ea typeface="Calibri" panose="020F0502020204030204" pitchFamily="34" charset="0"/>
                <a:cs typeface="NikoshBAN" panose="02000000000000000000" pitchFamily="2" charset="0"/>
              </a:rPr>
              <a:t>সর্বোত্তম বিনিময় হলো আখিরাতের পুরস্কার</a:t>
            </a:r>
            <a:r>
              <a:rPr lang="bn-IN" sz="1800" dirty="0">
                <a:solidFill>
                  <a:schemeClr val="bg1"/>
                </a:solidFill>
                <a:effectLst/>
                <a:ea typeface="Calibri" panose="020F0502020204030204" pitchFamily="34" charset="0"/>
                <a:cs typeface="NikoshBAN" panose="02000000000000000000" pitchFamily="2" charset="0"/>
              </a:rPr>
              <a:t> </a:t>
            </a:r>
            <a:endParaRPr lang="en-US" dirty="0">
              <a:solidFill>
                <a:schemeClr val="bg1"/>
              </a:solidFill>
            </a:endParaRPr>
          </a:p>
        </p:txBody>
      </p:sp>
      <p:pic>
        <p:nvPicPr>
          <p:cNvPr id="19" name="Picture 18">
            <a:extLst>
              <a:ext uri="{FF2B5EF4-FFF2-40B4-BE49-F238E27FC236}">
                <a16:creationId xmlns:a16="http://schemas.microsoft.com/office/drawing/2014/main" id="{0DC52718-93C0-429C-BF7D-7EC76722F80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34691" y="4119422"/>
            <a:ext cx="3999344" cy="2114190"/>
          </a:xfrm>
          <a:prstGeom prst="rect">
            <a:avLst/>
          </a:prstGeom>
          <a:ln>
            <a:noFill/>
          </a:ln>
          <a:effectLst>
            <a:softEdge rad="112500"/>
          </a:effectLst>
        </p:spPr>
      </p:pic>
      <p:sp>
        <p:nvSpPr>
          <p:cNvPr id="20" name="TextBox 19">
            <a:extLst>
              <a:ext uri="{FF2B5EF4-FFF2-40B4-BE49-F238E27FC236}">
                <a16:creationId xmlns:a16="http://schemas.microsoft.com/office/drawing/2014/main" id="{CF0A25B8-40A0-4177-BFC7-4E41F9BDE78A}"/>
              </a:ext>
            </a:extLst>
          </p:cNvPr>
          <p:cNvSpPr txBox="1"/>
          <p:nvPr/>
        </p:nvSpPr>
        <p:spPr>
          <a:xfrm>
            <a:off x="5043054" y="6216082"/>
            <a:ext cx="1570182" cy="369332"/>
          </a:xfrm>
          <a:prstGeom prst="rect">
            <a:avLst/>
          </a:prstGeom>
          <a:noFill/>
        </p:spPr>
        <p:txBody>
          <a:bodyPr wrap="square" rtlCol="0">
            <a:spAutoFit/>
          </a:bodyPr>
          <a:lstStyle/>
          <a:p>
            <a:r>
              <a:rPr lang="bn-IN" sz="1800" b="1" dirty="0">
                <a:solidFill>
                  <a:schemeClr val="bg1"/>
                </a:solidFill>
                <a:effectLst/>
                <a:ea typeface="Calibri" panose="020F0502020204030204" pitchFamily="34" charset="0"/>
                <a:cs typeface="NikoshBAN" panose="02000000000000000000" pitchFamily="2" charset="0"/>
              </a:rPr>
              <a:t>কার্পণ্য নিন্দনীয় গুণ</a:t>
            </a:r>
            <a:r>
              <a:rPr lang="bn-IN" sz="1800" dirty="0">
                <a:solidFill>
                  <a:schemeClr val="bg1"/>
                </a:solidFill>
                <a:effectLst/>
                <a:ea typeface="Calibri" panose="020F0502020204030204" pitchFamily="34" charset="0"/>
                <a:cs typeface="NikoshBAN" panose="02000000000000000000" pitchFamily="2" charset="0"/>
              </a:rPr>
              <a:t> </a:t>
            </a:r>
            <a:endParaRPr lang="en-US" dirty="0">
              <a:solidFill>
                <a:schemeClr val="bg1"/>
              </a:solidFill>
            </a:endParaRPr>
          </a:p>
        </p:txBody>
      </p:sp>
      <p:pic>
        <p:nvPicPr>
          <p:cNvPr id="22" name="Picture 21">
            <a:extLst>
              <a:ext uri="{FF2B5EF4-FFF2-40B4-BE49-F238E27FC236}">
                <a16:creationId xmlns:a16="http://schemas.microsoft.com/office/drawing/2014/main" id="{6C64F0A2-B25E-4D5C-A4E2-4173825F7CF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155708" y="4148071"/>
            <a:ext cx="3731491" cy="2058769"/>
          </a:xfrm>
          <a:prstGeom prst="rect">
            <a:avLst/>
          </a:prstGeom>
          <a:ln>
            <a:noFill/>
          </a:ln>
          <a:effectLst>
            <a:softEdge rad="112500"/>
          </a:effectLst>
        </p:spPr>
      </p:pic>
      <p:sp>
        <p:nvSpPr>
          <p:cNvPr id="23" name="TextBox 22">
            <a:extLst>
              <a:ext uri="{FF2B5EF4-FFF2-40B4-BE49-F238E27FC236}">
                <a16:creationId xmlns:a16="http://schemas.microsoft.com/office/drawing/2014/main" id="{1DA13CEB-1A45-413A-B54D-29670E5BFA19}"/>
              </a:ext>
            </a:extLst>
          </p:cNvPr>
          <p:cNvSpPr txBox="1"/>
          <p:nvPr/>
        </p:nvSpPr>
        <p:spPr>
          <a:xfrm>
            <a:off x="8285012" y="6132952"/>
            <a:ext cx="3602185" cy="369332"/>
          </a:xfrm>
          <a:prstGeom prst="rect">
            <a:avLst/>
          </a:prstGeom>
          <a:noFill/>
        </p:spPr>
        <p:txBody>
          <a:bodyPr wrap="square" rtlCol="0">
            <a:spAutoFit/>
          </a:bodyPr>
          <a:lstStyle/>
          <a:p>
            <a:r>
              <a:rPr lang="bn-IN" sz="1800" b="1" dirty="0">
                <a:solidFill>
                  <a:schemeClr val="bg1"/>
                </a:solidFill>
                <a:effectLst/>
                <a:ea typeface="Calibri" panose="020F0502020204030204" pitchFamily="34" charset="0"/>
                <a:cs typeface="NikoshBAN" panose="02000000000000000000" pitchFamily="2" charset="0"/>
              </a:rPr>
              <a:t>মানবিক সমস্যা সমাধানে রাসূল (সা.)-এর উদ্যোগ</a:t>
            </a:r>
            <a:r>
              <a:rPr lang="bn-IN" sz="1800" dirty="0">
                <a:solidFill>
                  <a:schemeClr val="bg1"/>
                </a:solidFill>
                <a:effectLst/>
                <a:ea typeface="Calibri" panose="020F0502020204030204" pitchFamily="34" charset="0"/>
                <a:cs typeface="NikoshBAN" panose="02000000000000000000" pitchFamily="2" charset="0"/>
              </a:rPr>
              <a:t> </a:t>
            </a:r>
            <a:endParaRPr lang="en-US" dirty="0">
              <a:solidFill>
                <a:schemeClr val="bg1"/>
              </a:solidFill>
            </a:endParaRPr>
          </a:p>
        </p:txBody>
      </p:sp>
    </p:spTree>
    <p:extLst>
      <p:ext uri="{BB962C8B-B14F-4D97-AF65-F5344CB8AC3E}">
        <p14:creationId xmlns:p14="http://schemas.microsoft.com/office/powerpoint/2010/main" val="310134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additive="base">
                                        <p:cTn id="30" dur="500" fill="hold"/>
                                        <p:tgtEl>
                                          <p:spTgt spid="9"/>
                                        </p:tgtEl>
                                        <p:attrNameLst>
                                          <p:attrName>ppt_x</p:attrName>
                                        </p:attrNameLst>
                                      </p:cBhvr>
                                      <p:tavLst>
                                        <p:tav tm="0">
                                          <p:val>
                                            <p:strVal val="#ppt_x"/>
                                          </p:val>
                                        </p:tav>
                                        <p:tav tm="100000">
                                          <p:val>
                                            <p:strVal val="#ppt_x"/>
                                          </p:val>
                                        </p:tav>
                                      </p:tavLst>
                                    </p:anim>
                                    <p:anim calcmode="lin" valueType="num">
                                      <p:cBhvr additive="base">
                                        <p:cTn id="3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additive="base">
                                        <p:cTn id="36" dur="500" fill="hold"/>
                                        <p:tgtEl>
                                          <p:spTgt spid="10"/>
                                        </p:tgtEl>
                                        <p:attrNameLst>
                                          <p:attrName>ppt_x</p:attrName>
                                        </p:attrNameLst>
                                      </p:cBhvr>
                                      <p:tavLst>
                                        <p:tav tm="0">
                                          <p:val>
                                            <p:strVal val="#ppt_x"/>
                                          </p:val>
                                        </p:tav>
                                        <p:tav tm="100000">
                                          <p:val>
                                            <p:strVal val="#ppt_x"/>
                                          </p:val>
                                        </p:tav>
                                      </p:tavLst>
                                    </p:anim>
                                    <p:anim calcmode="lin" valueType="num">
                                      <p:cBhvr additive="base">
                                        <p:cTn id="3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additive="base">
                                        <p:cTn id="42" dur="500" fill="hold"/>
                                        <p:tgtEl>
                                          <p:spTgt spid="11"/>
                                        </p:tgtEl>
                                        <p:attrNameLst>
                                          <p:attrName>ppt_x</p:attrName>
                                        </p:attrNameLst>
                                      </p:cBhvr>
                                      <p:tavLst>
                                        <p:tav tm="0">
                                          <p:val>
                                            <p:strVal val="#ppt_x"/>
                                          </p:val>
                                        </p:tav>
                                        <p:tav tm="100000">
                                          <p:val>
                                            <p:strVal val="#ppt_x"/>
                                          </p:val>
                                        </p:tav>
                                      </p:tavLst>
                                    </p:anim>
                                    <p:anim calcmode="lin" valueType="num">
                                      <p:cBhvr additive="base">
                                        <p:cTn id="4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4"/>
                                        </p:tgtEl>
                                        <p:attrNameLst>
                                          <p:attrName>style.visibility</p:attrName>
                                        </p:attrNameLst>
                                      </p:cBhvr>
                                      <p:to>
                                        <p:strVal val="visible"/>
                                      </p:to>
                                    </p:set>
                                    <p:anim calcmode="lin" valueType="num">
                                      <p:cBhvr additive="base">
                                        <p:cTn id="48" dur="500" fill="hold"/>
                                        <p:tgtEl>
                                          <p:spTgt spid="4"/>
                                        </p:tgtEl>
                                        <p:attrNameLst>
                                          <p:attrName>ppt_x</p:attrName>
                                        </p:attrNameLst>
                                      </p:cBhvr>
                                      <p:tavLst>
                                        <p:tav tm="0">
                                          <p:val>
                                            <p:strVal val="#ppt_x"/>
                                          </p:val>
                                        </p:tav>
                                        <p:tav tm="100000">
                                          <p:val>
                                            <p:strVal val="#ppt_x"/>
                                          </p:val>
                                        </p:tav>
                                      </p:tavLst>
                                    </p:anim>
                                    <p:anim calcmode="lin" valueType="num">
                                      <p:cBhvr additive="base">
                                        <p:cTn id="4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
                                        </p:tgtEl>
                                        <p:attrNameLst>
                                          <p:attrName>style.visibility</p:attrName>
                                        </p:attrNameLst>
                                      </p:cBhvr>
                                      <p:to>
                                        <p:strVal val="visible"/>
                                      </p:to>
                                    </p:set>
                                    <p:anim calcmode="lin" valueType="num">
                                      <p:cBhvr additive="base">
                                        <p:cTn id="54" dur="500" fill="hold"/>
                                        <p:tgtEl>
                                          <p:spTgt spid="2"/>
                                        </p:tgtEl>
                                        <p:attrNameLst>
                                          <p:attrName>ppt_x</p:attrName>
                                        </p:attrNameLst>
                                      </p:cBhvr>
                                      <p:tavLst>
                                        <p:tav tm="0">
                                          <p:val>
                                            <p:strVal val="#ppt_x"/>
                                          </p:val>
                                        </p:tav>
                                        <p:tav tm="100000">
                                          <p:val>
                                            <p:strVal val="#ppt_x"/>
                                          </p:val>
                                        </p:tav>
                                      </p:tavLst>
                                    </p:anim>
                                    <p:anim calcmode="lin" valueType="num">
                                      <p:cBhvr additive="base">
                                        <p:cTn id="5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7"/>
                                        </p:tgtEl>
                                        <p:attrNameLst>
                                          <p:attrName>style.visibility</p:attrName>
                                        </p:attrNameLst>
                                      </p:cBhvr>
                                      <p:to>
                                        <p:strVal val="visible"/>
                                      </p:to>
                                    </p:set>
                                    <p:anim calcmode="lin" valueType="num">
                                      <p:cBhvr additive="base">
                                        <p:cTn id="60" dur="500" fill="hold"/>
                                        <p:tgtEl>
                                          <p:spTgt spid="7"/>
                                        </p:tgtEl>
                                        <p:attrNameLst>
                                          <p:attrName>ppt_x</p:attrName>
                                        </p:attrNameLst>
                                      </p:cBhvr>
                                      <p:tavLst>
                                        <p:tav tm="0">
                                          <p:val>
                                            <p:strVal val="#ppt_x"/>
                                          </p:val>
                                        </p:tav>
                                        <p:tav tm="100000">
                                          <p:val>
                                            <p:strVal val="#ppt_x"/>
                                          </p:val>
                                        </p:tav>
                                      </p:tavLst>
                                    </p:anim>
                                    <p:anim calcmode="lin" valueType="num">
                                      <p:cBhvr additive="base">
                                        <p:cTn id="6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3"/>
                                        </p:tgtEl>
                                        <p:attrNameLst>
                                          <p:attrName>style.visibility</p:attrName>
                                        </p:attrNameLst>
                                      </p:cBhvr>
                                      <p:to>
                                        <p:strVal val="visible"/>
                                      </p:to>
                                    </p:set>
                                    <p:anim calcmode="lin" valueType="num">
                                      <p:cBhvr additive="base">
                                        <p:cTn id="66" dur="500" fill="hold"/>
                                        <p:tgtEl>
                                          <p:spTgt spid="13"/>
                                        </p:tgtEl>
                                        <p:attrNameLst>
                                          <p:attrName>ppt_x</p:attrName>
                                        </p:attrNameLst>
                                      </p:cBhvr>
                                      <p:tavLst>
                                        <p:tav tm="0">
                                          <p:val>
                                            <p:strVal val="#ppt_x"/>
                                          </p:val>
                                        </p:tav>
                                        <p:tav tm="100000">
                                          <p:val>
                                            <p:strVal val="#ppt_x"/>
                                          </p:val>
                                        </p:tav>
                                      </p:tavLst>
                                    </p:anim>
                                    <p:anim calcmode="lin" valueType="num">
                                      <p:cBhvr additive="base">
                                        <p:cTn id="67"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14"/>
                                        </p:tgtEl>
                                        <p:attrNameLst>
                                          <p:attrName>style.visibility</p:attrName>
                                        </p:attrNameLst>
                                      </p:cBhvr>
                                      <p:to>
                                        <p:strVal val="visible"/>
                                      </p:to>
                                    </p:set>
                                    <p:anim calcmode="lin" valueType="num">
                                      <p:cBhvr additive="base">
                                        <p:cTn id="72" dur="500" fill="hold"/>
                                        <p:tgtEl>
                                          <p:spTgt spid="14"/>
                                        </p:tgtEl>
                                        <p:attrNameLst>
                                          <p:attrName>ppt_x</p:attrName>
                                        </p:attrNameLst>
                                      </p:cBhvr>
                                      <p:tavLst>
                                        <p:tav tm="0">
                                          <p:val>
                                            <p:strVal val="#ppt_x"/>
                                          </p:val>
                                        </p:tav>
                                        <p:tav tm="100000">
                                          <p:val>
                                            <p:strVal val="#ppt_x"/>
                                          </p:val>
                                        </p:tav>
                                      </p:tavLst>
                                    </p:anim>
                                    <p:anim calcmode="lin" valueType="num">
                                      <p:cBhvr additive="base">
                                        <p:cTn id="7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12"/>
                                        </p:tgtEl>
                                        <p:attrNameLst>
                                          <p:attrName>style.visibility</p:attrName>
                                        </p:attrNameLst>
                                      </p:cBhvr>
                                      <p:to>
                                        <p:strVal val="visible"/>
                                      </p:to>
                                    </p:set>
                                    <p:anim calcmode="lin" valueType="num">
                                      <p:cBhvr additive="base">
                                        <p:cTn id="78" dur="500" fill="hold"/>
                                        <p:tgtEl>
                                          <p:spTgt spid="12"/>
                                        </p:tgtEl>
                                        <p:attrNameLst>
                                          <p:attrName>ppt_x</p:attrName>
                                        </p:attrNameLst>
                                      </p:cBhvr>
                                      <p:tavLst>
                                        <p:tav tm="0">
                                          <p:val>
                                            <p:strVal val="#ppt_x"/>
                                          </p:val>
                                        </p:tav>
                                        <p:tav tm="100000">
                                          <p:val>
                                            <p:strVal val="#ppt_x"/>
                                          </p:val>
                                        </p:tav>
                                      </p:tavLst>
                                    </p:anim>
                                    <p:anim calcmode="lin" valueType="num">
                                      <p:cBhvr additive="base">
                                        <p:cTn id="7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nodeType="clickEffect">
                                  <p:stCondLst>
                                    <p:cond delay="0"/>
                                  </p:stCondLst>
                                  <p:childTnLst>
                                    <p:set>
                                      <p:cBhvr>
                                        <p:cTn id="83" dur="1" fill="hold">
                                          <p:stCondLst>
                                            <p:cond delay="0"/>
                                          </p:stCondLst>
                                        </p:cTn>
                                        <p:tgtEl>
                                          <p:spTgt spid="16"/>
                                        </p:tgtEl>
                                        <p:attrNameLst>
                                          <p:attrName>style.visibility</p:attrName>
                                        </p:attrNameLst>
                                      </p:cBhvr>
                                      <p:to>
                                        <p:strVal val="visible"/>
                                      </p:to>
                                    </p:set>
                                    <p:anim calcmode="lin" valueType="num">
                                      <p:cBhvr additive="base">
                                        <p:cTn id="84" dur="500" fill="hold"/>
                                        <p:tgtEl>
                                          <p:spTgt spid="16"/>
                                        </p:tgtEl>
                                        <p:attrNameLst>
                                          <p:attrName>ppt_x</p:attrName>
                                        </p:attrNameLst>
                                      </p:cBhvr>
                                      <p:tavLst>
                                        <p:tav tm="0">
                                          <p:val>
                                            <p:strVal val="#ppt_x"/>
                                          </p:val>
                                        </p:tav>
                                        <p:tav tm="100000">
                                          <p:val>
                                            <p:strVal val="#ppt_x"/>
                                          </p:val>
                                        </p:tav>
                                      </p:tavLst>
                                    </p:anim>
                                    <p:anim calcmode="lin" valueType="num">
                                      <p:cBhvr additive="base">
                                        <p:cTn id="8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17"/>
                                        </p:tgtEl>
                                        <p:attrNameLst>
                                          <p:attrName>style.visibility</p:attrName>
                                        </p:attrNameLst>
                                      </p:cBhvr>
                                      <p:to>
                                        <p:strVal val="visible"/>
                                      </p:to>
                                    </p:set>
                                    <p:anim calcmode="lin" valueType="num">
                                      <p:cBhvr additive="base">
                                        <p:cTn id="90" dur="500" fill="hold"/>
                                        <p:tgtEl>
                                          <p:spTgt spid="17"/>
                                        </p:tgtEl>
                                        <p:attrNameLst>
                                          <p:attrName>ppt_x</p:attrName>
                                        </p:attrNameLst>
                                      </p:cBhvr>
                                      <p:tavLst>
                                        <p:tav tm="0">
                                          <p:val>
                                            <p:strVal val="#ppt_x"/>
                                          </p:val>
                                        </p:tav>
                                        <p:tav tm="100000">
                                          <p:val>
                                            <p:strVal val="#ppt_x"/>
                                          </p:val>
                                        </p:tav>
                                      </p:tavLst>
                                    </p:anim>
                                    <p:anim calcmode="lin" valueType="num">
                                      <p:cBhvr additive="base">
                                        <p:cTn id="91"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nodeType="clickEffect">
                                  <p:stCondLst>
                                    <p:cond delay="0"/>
                                  </p:stCondLst>
                                  <p:childTnLst>
                                    <p:set>
                                      <p:cBhvr>
                                        <p:cTn id="95" dur="1" fill="hold">
                                          <p:stCondLst>
                                            <p:cond delay="0"/>
                                          </p:stCondLst>
                                        </p:cTn>
                                        <p:tgtEl>
                                          <p:spTgt spid="19"/>
                                        </p:tgtEl>
                                        <p:attrNameLst>
                                          <p:attrName>style.visibility</p:attrName>
                                        </p:attrNameLst>
                                      </p:cBhvr>
                                      <p:to>
                                        <p:strVal val="visible"/>
                                      </p:to>
                                    </p:set>
                                    <p:anim calcmode="lin" valueType="num">
                                      <p:cBhvr additive="base">
                                        <p:cTn id="96" dur="500" fill="hold"/>
                                        <p:tgtEl>
                                          <p:spTgt spid="19"/>
                                        </p:tgtEl>
                                        <p:attrNameLst>
                                          <p:attrName>ppt_x</p:attrName>
                                        </p:attrNameLst>
                                      </p:cBhvr>
                                      <p:tavLst>
                                        <p:tav tm="0">
                                          <p:val>
                                            <p:strVal val="#ppt_x"/>
                                          </p:val>
                                        </p:tav>
                                        <p:tav tm="100000">
                                          <p:val>
                                            <p:strVal val="#ppt_x"/>
                                          </p:val>
                                        </p:tav>
                                      </p:tavLst>
                                    </p:anim>
                                    <p:anim calcmode="lin" valueType="num">
                                      <p:cBhvr additive="base">
                                        <p:cTn id="9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 calcmode="lin" valueType="num">
                                      <p:cBhvr additive="base">
                                        <p:cTn id="102" dur="500" fill="hold"/>
                                        <p:tgtEl>
                                          <p:spTgt spid="20"/>
                                        </p:tgtEl>
                                        <p:attrNameLst>
                                          <p:attrName>ppt_x</p:attrName>
                                        </p:attrNameLst>
                                      </p:cBhvr>
                                      <p:tavLst>
                                        <p:tav tm="0">
                                          <p:val>
                                            <p:strVal val="#ppt_x"/>
                                          </p:val>
                                        </p:tav>
                                        <p:tav tm="100000">
                                          <p:val>
                                            <p:strVal val="#ppt_x"/>
                                          </p:val>
                                        </p:tav>
                                      </p:tavLst>
                                    </p:anim>
                                    <p:anim calcmode="lin" valueType="num">
                                      <p:cBhvr additive="base">
                                        <p:cTn id="103"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42" presetClass="entr" presetSubtype="0" fill="hold" nodeType="clickEffect">
                                  <p:stCondLst>
                                    <p:cond delay="0"/>
                                  </p:stCondLst>
                                  <p:childTnLst>
                                    <p:set>
                                      <p:cBhvr>
                                        <p:cTn id="107" dur="1" fill="hold">
                                          <p:stCondLst>
                                            <p:cond delay="0"/>
                                          </p:stCondLst>
                                        </p:cTn>
                                        <p:tgtEl>
                                          <p:spTgt spid="22"/>
                                        </p:tgtEl>
                                        <p:attrNameLst>
                                          <p:attrName>style.visibility</p:attrName>
                                        </p:attrNameLst>
                                      </p:cBhvr>
                                      <p:to>
                                        <p:strVal val="visible"/>
                                      </p:to>
                                    </p:set>
                                    <p:animEffect transition="in" filter="fade">
                                      <p:cBhvr>
                                        <p:cTn id="108" dur="1000"/>
                                        <p:tgtEl>
                                          <p:spTgt spid="22"/>
                                        </p:tgtEl>
                                      </p:cBhvr>
                                    </p:animEffect>
                                    <p:anim calcmode="lin" valueType="num">
                                      <p:cBhvr>
                                        <p:cTn id="109" dur="1000" fill="hold"/>
                                        <p:tgtEl>
                                          <p:spTgt spid="22"/>
                                        </p:tgtEl>
                                        <p:attrNameLst>
                                          <p:attrName>ppt_x</p:attrName>
                                        </p:attrNameLst>
                                      </p:cBhvr>
                                      <p:tavLst>
                                        <p:tav tm="0">
                                          <p:val>
                                            <p:strVal val="#ppt_x"/>
                                          </p:val>
                                        </p:tav>
                                        <p:tav tm="100000">
                                          <p:val>
                                            <p:strVal val="#ppt_x"/>
                                          </p:val>
                                        </p:tav>
                                      </p:tavLst>
                                    </p:anim>
                                    <p:anim calcmode="lin" valueType="num">
                                      <p:cBhvr>
                                        <p:cTn id="11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3"/>
                                        </p:tgtEl>
                                        <p:attrNameLst>
                                          <p:attrName>style.visibility</p:attrName>
                                        </p:attrNameLst>
                                      </p:cBhvr>
                                      <p:to>
                                        <p:strVal val="visible"/>
                                      </p:to>
                                    </p:set>
                                    <p:anim calcmode="lin" valueType="num">
                                      <p:cBhvr additive="base">
                                        <p:cTn id="115" dur="500" fill="hold"/>
                                        <p:tgtEl>
                                          <p:spTgt spid="23"/>
                                        </p:tgtEl>
                                        <p:attrNameLst>
                                          <p:attrName>ppt_x</p:attrName>
                                        </p:attrNameLst>
                                      </p:cBhvr>
                                      <p:tavLst>
                                        <p:tav tm="0">
                                          <p:val>
                                            <p:strVal val="#ppt_x"/>
                                          </p:val>
                                        </p:tav>
                                        <p:tav tm="100000">
                                          <p:val>
                                            <p:strVal val="#ppt_x"/>
                                          </p:val>
                                        </p:tav>
                                      </p:tavLst>
                                    </p:anim>
                                    <p:anim calcmode="lin" valueType="num">
                                      <p:cBhvr additive="base">
                                        <p:cTn id="11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8" grpId="0" animBg="1"/>
      <p:bldP spid="9" grpId="0" animBg="1"/>
      <p:bldP spid="10" grpId="0" animBg="1"/>
      <p:bldP spid="11" grpId="0" animBg="1"/>
      <p:bldP spid="2" grpId="0"/>
      <p:bldP spid="13" grpId="0"/>
      <p:bldP spid="12" grpId="0"/>
      <p:bldP spid="17" grpId="0"/>
      <p:bldP spid="20"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2C8226EE-1B4B-4BEF-A313-0B8495B9EFBB}"/>
              </a:ext>
            </a:extLst>
          </p:cNvPr>
          <p:cNvSpPr/>
          <p:nvPr/>
        </p:nvSpPr>
        <p:spPr>
          <a:xfrm>
            <a:off x="3094182" y="72555"/>
            <a:ext cx="5883563" cy="795663"/>
          </a:xfrm>
          <a:prstGeom prst="roundRect">
            <a:avLst/>
          </a:prstGeom>
          <a:solidFill>
            <a:schemeClr val="accent2">
              <a:lumMod val="60000"/>
              <a:lumOff val="40000"/>
            </a:schemeClr>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err="1">
                <a:solidFill>
                  <a:schemeClr val="tx1"/>
                </a:solidFill>
                <a:latin typeface="NikoshBAN" panose="02000000000000000000" pitchFamily="2" charset="0"/>
                <a:cs typeface="NikoshBAN" panose="02000000000000000000" pitchFamily="2" charset="0"/>
              </a:rPr>
              <a:t>হাদিসের</a:t>
            </a:r>
            <a:r>
              <a:rPr lang="en-US" sz="7200" dirty="0">
                <a:solidFill>
                  <a:schemeClr val="tx1"/>
                </a:solidFill>
                <a:latin typeface="NikoshBAN" panose="02000000000000000000" pitchFamily="2" charset="0"/>
                <a:cs typeface="NikoshBAN" panose="02000000000000000000" pitchFamily="2" charset="0"/>
              </a:rPr>
              <a:t> </a:t>
            </a:r>
            <a:r>
              <a:rPr lang="en-US" sz="7200" dirty="0" err="1">
                <a:solidFill>
                  <a:schemeClr val="tx1"/>
                </a:solidFill>
                <a:latin typeface="NikoshBAN" panose="02000000000000000000" pitchFamily="2" charset="0"/>
                <a:cs typeface="NikoshBAN" panose="02000000000000000000" pitchFamily="2" charset="0"/>
              </a:rPr>
              <a:t>শিখন</a:t>
            </a:r>
            <a:r>
              <a:rPr lang="en-US" sz="7200" dirty="0">
                <a:solidFill>
                  <a:schemeClr val="tx1"/>
                </a:solidFill>
                <a:latin typeface="NikoshBAN" panose="02000000000000000000" pitchFamily="2" charset="0"/>
                <a:cs typeface="NikoshBAN" panose="02000000000000000000" pitchFamily="2" charset="0"/>
              </a:rPr>
              <a:t> </a:t>
            </a:r>
            <a:r>
              <a:rPr lang="en-US" sz="7200" dirty="0" err="1">
                <a:solidFill>
                  <a:schemeClr val="tx1"/>
                </a:solidFill>
                <a:latin typeface="NikoshBAN" panose="02000000000000000000" pitchFamily="2" charset="0"/>
                <a:cs typeface="NikoshBAN" panose="02000000000000000000" pitchFamily="2" charset="0"/>
              </a:rPr>
              <a:t>ফল</a:t>
            </a:r>
            <a:endParaRPr lang="en-US" sz="7200" dirty="0">
              <a:solidFill>
                <a:schemeClr val="tx1"/>
              </a:solidFill>
              <a:latin typeface="NikoshBAN" panose="02000000000000000000" pitchFamily="2" charset="0"/>
              <a:cs typeface="NikoshBAN" panose="02000000000000000000" pitchFamily="2" charset="0"/>
            </a:endParaRPr>
          </a:p>
        </p:txBody>
      </p:sp>
      <p:sp>
        <p:nvSpPr>
          <p:cNvPr id="3" name="Rectangle: Rounded Corners 2">
            <a:extLst>
              <a:ext uri="{FF2B5EF4-FFF2-40B4-BE49-F238E27FC236}">
                <a16:creationId xmlns:a16="http://schemas.microsoft.com/office/drawing/2014/main" id="{928CD7A8-6FAF-4602-B181-D6EEFF1DF514}"/>
              </a:ext>
            </a:extLst>
          </p:cNvPr>
          <p:cNvSpPr/>
          <p:nvPr/>
        </p:nvSpPr>
        <p:spPr>
          <a:xfrm>
            <a:off x="193965" y="1010478"/>
            <a:ext cx="11822544" cy="4983018"/>
          </a:xfrm>
          <a:prstGeom prst="roundRect">
            <a:avLst/>
          </a:prstGeom>
          <a:solidFill>
            <a:schemeClr val="accent2">
              <a:lumMod val="60000"/>
              <a:lumOff val="4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rtl="0">
              <a:tabLst>
                <a:tab pos="457200" algn="l"/>
              </a:tabLst>
            </a:pPr>
            <a:r>
              <a:rPr lang="bn-IN" sz="2400" b="1"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পরোপকারিতা ও দানশীলতার ফজিলত</a:t>
            </a:r>
            <a:r>
              <a:rPr lang="en-US" sz="2400" dirty="0">
                <a:solidFill>
                  <a:schemeClr val="tx1"/>
                </a:solidFill>
                <a:effectLst/>
                <a:latin typeface="NikoshBAN" panose="02000000000000000000" pitchFamily="2" charset="0"/>
                <a:ea typeface="Times New Roman" panose="02020603050405020304" pitchFamily="18" charset="0"/>
              </a:rPr>
              <a:t> –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রাসূলুল্লাহ (সাল্লাল্লাহু আলাইহি ওয়া সাল্লাম) মানুষকে দানশীল হতে উৎসাহিত</a:t>
            </a:r>
            <a:r>
              <a:rPr lang="en-US"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করেছেন এবং বিনিময়ে জান্নাতে প্রতিদানের সুসংবাদ দিয়েছেন।</a:t>
            </a:r>
            <a:endParaRPr lang="en-US" sz="2400" dirty="0">
              <a:solidFill>
                <a:schemeClr val="tx1"/>
              </a:solidFill>
              <a:effectLst/>
              <a:latin typeface="Times New Roman" panose="02020603050405020304" pitchFamily="18" charset="0"/>
              <a:ea typeface="Times New Roman" panose="02020603050405020304" pitchFamily="18" charset="0"/>
            </a:endParaRPr>
          </a:p>
          <a:p>
            <a:pPr marL="342900" marR="0" lvl="0" indent="-342900">
              <a:tabLst>
                <a:tab pos="457200" algn="l"/>
              </a:tabLst>
            </a:pPr>
            <a:r>
              <a:rPr lang="bn-IN" sz="2400" b="1"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অতিরিক্ত দুনিয়ার মোহ ক্ষতিকর</a:t>
            </a:r>
            <a:r>
              <a:rPr lang="en-US" sz="2400" dirty="0">
                <a:solidFill>
                  <a:schemeClr val="tx1"/>
                </a:solidFill>
                <a:effectLst/>
                <a:latin typeface="NikoshBAN" panose="02000000000000000000" pitchFamily="2" charset="0"/>
                <a:ea typeface="Times New Roman" panose="02020603050405020304" pitchFamily="18" charset="0"/>
              </a:rPr>
              <a:t> –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দুনিয়ার সম্পদের প্রতি অতিরিক্ত আসক্তি মানুষকে জান্নাতের অফুরন্ত নেয়ামত থেকেও বঞ্চিত করতে পারে।</a:t>
            </a:r>
            <a:endParaRPr lang="en-US" sz="2400" dirty="0">
              <a:solidFill>
                <a:schemeClr val="tx1"/>
              </a:solidFill>
              <a:effectLst/>
              <a:latin typeface="Times New Roman" panose="02020603050405020304" pitchFamily="18" charset="0"/>
              <a:ea typeface="Times New Roman" panose="02020603050405020304" pitchFamily="18" charset="0"/>
            </a:endParaRPr>
          </a:p>
          <a:p>
            <a:pPr marL="342900" marR="0" lvl="0" indent="-342900">
              <a:tabLst>
                <a:tab pos="457200" algn="l"/>
              </a:tabLst>
            </a:pPr>
            <a:r>
              <a:rPr lang="bn-IN" sz="2400" b="1"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অন্যের প্রতি কষ্ট না দেওয়া</a:t>
            </a:r>
            <a:r>
              <a:rPr lang="en-US" sz="2400" dirty="0">
                <a:solidFill>
                  <a:schemeClr val="tx1"/>
                </a:solidFill>
                <a:effectLst/>
                <a:latin typeface="NikoshBAN" panose="02000000000000000000" pitchFamily="2" charset="0"/>
                <a:ea typeface="Times New Roman" panose="02020603050405020304" pitchFamily="18" charset="0"/>
              </a:rPr>
              <a:t> –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কোনো সম্পদের কারণে অন্যের কষ্ট হলে</a:t>
            </a:r>
            <a:r>
              <a:rPr lang="en-US" sz="2400" dirty="0">
                <a:solidFill>
                  <a:schemeClr val="tx1"/>
                </a:solidFill>
                <a:effectLst/>
                <a:latin typeface="NikoshBAN" panose="02000000000000000000" pitchFamily="2" charset="0"/>
                <a:ea typeface="Times New Roman" panose="02020603050405020304" pitchFamily="18" charset="0"/>
              </a:rPr>
              <a:t>,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তা বিক্রি বা দান করে সমস্যার সমাধান করাই উত্তম।</a:t>
            </a:r>
            <a:endParaRPr lang="en-US" sz="2400" dirty="0">
              <a:solidFill>
                <a:schemeClr val="tx1"/>
              </a:solidFill>
              <a:effectLst/>
              <a:latin typeface="Times New Roman" panose="02020603050405020304" pitchFamily="18" charset="0"/>
              <a:ea typeface="Times New Roman" panose="02020603050405020304" pitchFamily="18" charset="0"/>
            </a:endParaRPr>
          </a:p>
          <a:p>
            <a:pPr marL="342900" marR="0" lvl="0" indent="-342900">
              <a:tabLst>
                <a:tab pos="457200" algn="l"/>
              </a:tabLst>
            </a:pPr>
            <a:r>
              <a:rPr lang="bn-IN" sz="2400" b="1"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সর্বোত্তম বিনিময় হলো আখিরাতের পুরস্কার</a:t>
            </a:r>
            <a:r>
              <a:rPr lang="en-US" sz="2400" dirty="0">
                <a:solidFill>
                  <a:schemeClr val="tx1"/>
                </a:solidFill>
                <a:effectLst/>
                <a:latin typeface="NikoshBAN" panose="02000000000000000000" pitchFamily="2" charset="0"/>
                <a:ea typeface="Times New Roman" panose="02020603050405020304" pitchFamily="18" charset="0"/>
              </a:rPr>
              <a:t> –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রাসূল (সা.) সেই ব্যক্তিকে জান্নাতে একটি খেজুর গাছের প্রতিশ্রুতি দেন</a:t>
            </a:r>
            <a:r>
              <a:rPr lang="en-US" sz="2400" dirty="0">
                <a:solidFill>
                  <a:schemeClr val="tx1"/>
                </a:solidFill>
                <a:effectLst/>
                <a:latin typeface="NikoshBAN" panose="02000000000000000000" pitchFamily="2" charset="0"/>
                <a:ea typeface="Times New Roman" panose="02020603050405020304" pitchFamily="18" charset="0"/>
              </a:rPr>
              <a:t>,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যা প্রমাণ করে যে</a:t>
            </a:r>
            <a:r>
              <a:rPr lang="en-US" sz="2400" dirty="0">
                <a:solidFill>
                  <a:schemeClr val="tx1"/>
                </a:solidFill>
                <a:effectLst/>
                <a:latin typeface="NikoshBAN" panose="02000000000000000000" pitchFamily="2" charset="0"/>
                <a:ea typeface="Times New Roman" panose="02020603050405020304" pitchFamily="18" charset="0"/>
              </a:rPr>
              <a:t>,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দুনিয়ার সম্পদের চেয়ে আখিরাতের পুরস্কার অনেক বড় ও চিরস্থায়ী।</a:t>
            </a:r>
            <a:endParaRPr lang="en-US" sz="2400" dirty="0">
              <a:solidFill>
                <a:schemeClr val="tx1"/>
              </a:solidFill>
              <a:effectLst/>
              <a:latin typeface="Times New Roman" panose="02020603050405020304" pitchFamily="18" charset="0"/>
              <a:ea typeface="Times New Roman" panose="02020603050405020304" pitchFamily="18" charset="0"/>
            </a:endParaRPr>
          </a:p>
          <a:p>
            <a:pPr marL="342900" marR="0" lvl="0" indent="-342900">
              <a:tabLst>
                <a:tab pos="457200" algn="l"/>
              </a:tabLst>
            </a:pPr>
            <a:r>
              <a:rPr lang="bn-IN" sz="2400" b="1"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কার্পণ্য নিন্দনীয় গুণ</a:t>
            </a:r>
            <a:r>
              <a:rPr lang="en-US" sz="2400" dirty="0">
                <a:solidFill>
                  <a:schemeClr val="tx1"/>
                </a:solidFill>
                <a:effectLst/>
                <a:latin typeface="NikoshBAN" panose="02000000000000000000" pitchFamily="2" charset="0"/>
                <a:ea typeface="Times New Roman" panose="02020603050405020304" pitchFamily="18" charset="0"/>
              </a:rPr>
              <a:t> –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রাসূলুল্লাহ (সা.) কার্পণ্যকে কঠোরভাবে নিরুৎসাহিত করেছেন এবং সালাম দিতেও কার্পণ্য করা মানুষকে আরও বড় কৃপণ বলে উল্লেখ করেছেন।</a:t>
            </a:r>
            <a:endParaRPr lang="en-US" sz="2400" dirty="0">
              <a:solidFill>
                <a:schemeClr val="tx1"/>
              </a:solidFill>
              <a:effectLst/>
              <a:latin typeface="Times New Roman" panose="02020603050405020304" pitchFamily="18" charset="0"/>
              <a:ea typeface="Times New Roman" panose="02020603050405020304" pitchFamily="18" charset="0"/>
            </a:endParaRPr>
          </a:p>
          <a:p>
            <a:pPr marL="342900" marR="0" lvl="0" indent="-342900">
              <a:tabLst>
                <a:tab pos="457200" algn="l"/>
              </a:tabLst>
            </a:pPr>
            <a:r>
              <a:rPr lang="bn-IN" sz="2400" b="1"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মানবিক সমস্যা সমাধানে রাসূল (সা.)-এর উদ্যোগ</a:t>
            </a:r>
            <a:r>
              <a:rPr lang="en-US" sz="2400" dirty="0">
                <a:solidFill>
                  <a:schemeClr val="tx1"/>
                </a:solidFill>
                <a:effectLst/>
                <a:latin typeface="NikoshBAN" panose="02000000000000000000" pitchFamily="2" charset="0"/>
                <a:ea typeface="Times New Roman" panose="02020603050405020304" pitchFamily="18" charset="0"/>
              </a:rPr>
              <a:t> –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তিনি শুধু ধর্মীয় নির্দেশনাই দেননি</a:t>
            </a:r>
            <a:r>
              <a:rPr lang="en-US" sz="2400" dirty="0">
                <a:solidFill>
                  <a:schemeClr val="tx1"/>
                </a:solidFill>
                <a:effectLst/>
                <a:latin typeface="NikoshBAN" panose="02000000000000000000" pitchFamily="2" charset="0"/>
                <a:ea typeface="Times New Roman" panose="02020603050405020304" pitchFamily="18" charset="0"/>
              </a:rPr>
              <a:t>, </a:t>
            </a:r>
            <a:r>
              <a:rPr lang="bn-IN" sz="2400" dirty="0">
                <a:solidFill>
                  <a:schemeClr val="tx1"/>
                </a:solidFill>
                <a:effectLst/>
                <a:latin typeface="Times New Roman" panose="02020603050405020304" pitchFamily="18" charset="0"/>
                <a:ea typeface="Times New Roman" panose="02020603050405020304" pitchFamily="18" charset="0"/>
                <a:cs typeface="NikoshBAN" panose="02000000000000000000" pitchFamily="2" charset="0"/>
              </a:rPr>
              <a:t>বরং মানুষের বাস্তব সমস্যাগুলোর সমাধানে সরাসরি উদ্যোগ নিয়েছেন।</a:t>
            </a:r>
            <a:endParaRPr lang="en-US" sz="1800" dirty="0">
              <a:solidFill>
                <a:schemeClr val="tx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10578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52C07559-DC63-45E2-B5F7-9EEF706A2F9B}"/>
              </a:ext>
            </a:extLst>
          </p:cNvPr>
          <p:cNvSpPr/>
          <p:nvPr/>
        </p:nvSpPr>
        <p:spPr>
          <a:xfrm>
            <a:off x="4238823" y="147783"/>
            <a:ext cx="3362036" cy="923637"/>
          </a:xfrm>
          <a:prstGeom prst="roundRect">
            <a:avLst/>
          </a:prstGeom>
          <a:solidFill>
            <a:schemeClr val="accent2">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err="1">
                <a:solidFill>
                  <a:schemeClr val="tx1"/>
                </a:solidFill>
                <a:latin typeface="NikoshBAN" panose="02000000000000000000" pitchFamily="2" charset="0"/>
                <a:cs typeface="NikoshBAN" panose="02000000000000000000" pitchFamily="2" charset="0"/>
              </a:rPr>
              <a:t>আরবি</a:t>
            </a:r>
            <a:r>
              <a:rPr lang="en-US" sz="6000" dirty="0">
                <a:solidFill>
                  <a:schemeClr val="tx1"/>
                </a:solidFill>
                <a:latin typeface="NikoshBAN" panose="02000000000000000000" pitchFamily="2" charset="0"/>
                <a:cs typeface="NikoshBAN" panose="02000000000000000000" pitchFamily="2" charset="0"/>
              </a:rPr>
              <a:t> </a:t>
            </a:r>
            <a:r>
              <a:rPr lang="en-US" sz="6000" dirty="0" err="1">
                <a:solidFill>
                  <a:schemeClr val="tx1"/>
                </a:solidFill>
                <a:latin typeface="NikoshBAN" panose="02000000000000000000" pitchFamily="2" charset="0"/>
                <a:cs typeface="NikoshBAN" panose="02000000000000000000" pitchFamily="2" charset="0"/>
              </a:rPr>
              <a:t>হাদিস</a:t>
            </a:r>
            <a:r>
              <a:rPr lang="en-US" sz="6000" dirty="0">
                <a:solidFill>
                  <a:schemeClr val="tx1"/>
                </a:solidFill>
                <a:latin typeface="NikoshBAN" panose="02000000000000000000" pitchFamily="2" charset="0"/>
                <a:cs typeface="NikoshBAN" panose="02000000000000000000" pitchFamily="2" charset="0"/>
              </a:rPr>
              <a:t> </a:t>
            </a:r>
          </a:p>
        </p:txBody>
      </p:sp>
      <p:sp>
        <p:nvSpPr>
          <p:cNvPr id="3" name="Rectangle: Rounded Corners 2">
            <a:extLst>
              <a:ext uri="{FF2B5EF4-FFF2-40B4-BE49-F238E27FC236}">
                <a16:creationId xmlns:a16="http://schemas.microsoft.com/office/drawing/2014/main" id="{A7436ACF-DA55-4123-862F-5DED48952166}"/>
              </a:ext>
            </a:extLst>
          </p:cNvPr>
          <p:cNvSpPr/>
          <p:nvPr/>
        </p:nvSpPr>
        <p:spPr>
          <a:xfrm>
            <a:off x="221673" y="1626358"/>
            <a:ext cx="11739418" cy="3749203"/>
          </a:xfrm>
          <a:prstGeom prst="roundRect">
            <a:avLst/>
          </a:prstGeom>
          <a:solidFill>
            <a:schemeClr val="accent2">
              <a:lumMod val="60000"/>
              <a:lumOff val="4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07000"/>
              </a:lnSpc>
              <a:spcBef>
                <a:spcPts val="0"/>
              </a:spcBef>
              <a:spcAft>
                <a:spcPts val="800"/>
              </a:spcAft>
            </a:pP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عن</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جابر</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رض</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قال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اتى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رجل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الى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انبى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اللﷺ</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فقال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لفلان</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فى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حا</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اىطى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عذ</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ق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ؤانه</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قد</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اذانى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مكان</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عذقه</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فارسل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انبى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ﷺ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ان</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بعنى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عذقك</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قال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لا</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فهب</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لى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قال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لا</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قال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فبعتنىه</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بعذق</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فى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الجنة</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فقال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لا</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فقال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رسول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الله</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ﷺ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ما</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راءآىت</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الذى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هو</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ابخل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منك</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الا</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الذى</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ىبخل</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باسلام</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رواه</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احمد</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والبىهقآ</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فشعب</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r>
              <a:rPr lang="en-US" sz="4000" dirty="0" err="1">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الاىمان</a:t>
            </a:r>
            <a:r>
              <a:rPr lang="en-US" sz="4000" dirty="0">
                <a:solidFill>
                  <a:schemeClr val="tx1"/>
                </a:solidFill>
                <a:effectLst/>
                <a:latin typeface="Times New Roman" panose="02020603050405020304" pitchFamily="18" charset="0"/>
                <a:ea typeface="Times New Roman" panose="02020603050405020304" pitchFamily="18" charset="0"/>
                <a:cs typeface="Vrinda" panose="020B0502040204020203" pitchFamily="34" charset="0"/>
              </a:rPr>
              <a:t> </a:t>
            </a:r>
            <a:endParaRPr lang="en-US" sz="40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p:txBody>
      </p:sp>
    </p:spTree>
    <p:extLst>
      <p:ext uri="{BB962C8B-B14F-4D97-AF65-F5344CB8AC3E}">
        <p14:creationId xmlns:p14="http://schemas.microsoft.com/office/powerpoint/2010/main" val="261565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3E9B1BB9-AFEC-4229-9F09-8EE1CBD687DD}"/>
              </a:ext>
            </a:extLst>
          </p:cNvPr>
          <p:cNvSpPr/>
          <p:nvPr/>
        </p:nvSpPr>
        <p:spPr>
          <a:xfrm>
            <a:off x="2826327" y="99123"/>
            <a:ext cx="5892800" cy="1025236"/>
          </a:xfrm>
          <a:prstGeom prst="roundRect">
            <a:avLst/>
          </a:prstGeom>
          <a:solidFill>
            <a:schemeClr val="accent2">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800" dirty="0" err="1">
                <a:solidFill>
                  <a:schemeClr val="tx1"/>
                </a:solidFill>
                <a:latin typeface="NikoshBAN" panose="02000000000000000000" pitchFamily="2" charset="0"/>
                <a:cs typeface="NikoshBAN" panose="02000000000000000000" pitchFamily="2" charset="0"/>
              </a:rPr>
              <a:t>হাদিসের</a:t>
            </a:r>
            <a:r>
              <a:rPr lang="en-US" sz="8800" dirty="0">
                <a:solidFill>
                  <a:schemeClr val="tx1"/>
                </a:solidFill>
                <a:latin typeface="NikoshBAN" panose="02000000000000000000" pitchFamily="2" charset="0"/>
                <a:cs typeface="NikoshBAN" panose="02000000000000000000" pitchFamily="2" charset="0"/>
              </a:rPr>
              <a:t> </a:t>
            </a:r>
            <a:r>
              <a:rPr lang="en-US" sz="8800" dirty="0" err="1">
                <a:solidFill>
                  <a:schemeClr val="tx1"/>
                </a:solidFill>
                <a:latin typeface="NikoshBAN" panose="02000000000000000000" pitchFamily="2" charset="0"/>
                <a:cs typeface="NikoshBAN" panose="02000000000000000000" pitchFamily="2" charset="0"/>
              </a:rPr>
              <a:t>অনুবাদ</a:t>
            </a:r>
            <a:endParaRPr lang="en-US" sz="8800" dirty="0">
              <a:solidFill>
                <a:schemeClr val="tx1"/>
              </a:solidFill>
              <a:latin typeface="NikoshBAN" panose="02000000000000000000" pitchFamily="2" charset="0"/>
              <a:cs typeface="NikoshBAN" panose="02000000000000000000" pitchFamily="2" charset="0"/>
            </a:endParaRPr>
          </a:p>
        </p:txBody>
      </p:sp>
      <p:sp>
        <p:nvSpPr>
          <p:cNvPr id="4" name="Rectangle: Rounded Corners 3">
            <a:extLst>
              <a:ext uri="{FF2B5EF4-FFF2-40B4-BE49-F238E27FC236}">
                <a16:creationId xmlns:a16="http://schemas.microsoft.com/office/drawing/2014/main" id="{9D3945F9-B098-4CAA-8352-26B72605E933}"/>
              </a:ext>
            </a:extLst>
          </p:cNvPr>
          <p:cNvSpPr/>
          <p:nvPr/>
        </p:nvSpPr>
        <p:spPr>
          <a:xfrm>
            <a:off x="230909" y="1254336"/>
            <a:ext cx="11619346" cy="4608945"/>
          </a:xfrm>
          <a:prstGeom prst="roundRect">
            <a:avLst/>
          </a:prstGeom>
          <a:solidFill>
            <a:schemeClr val="accent2">
              <a:lumMod val="40000"/>
              <a:lumOff val="6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হযরত জাবির ইবনে আব্দুল্লাহ (রা.) হতে বর্ণিত: তিনি বলেন</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একদা এক সাহাবি রাসূলুল্লাহ (সাল্লাল্লাহু আলাইহি ওয়া সাল্লাম)-এর কাছে এসে বললেন</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হে আল্লাহর রাসূল! আমার বাগানে অমুক ব্যক্তির একটি ফলবান খেজুর গাছ আছে</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তার খেজুর গাছের কারণে সে আমাকে কষ্ট দেয়। অর্থাৎ আমার বাগানে তার বার বার আসাতে আমার ক্ষতি হয়। তা শুনে রাসুল সা সেই লোকটিকে ডেকে পাঠালেন রাসূলুল্লাহ (সাল্লাল্লাহু আলাইহি ওয়া সাল্লাম) তখন সেই ব্যক্তিকে বললেন</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তুমার এই খেজুর গাছটি আমার কাছে বিক্রি কর" সেই ব্যক্তি বলল</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না।" রাসূলুল্লাহ (সাল্লাল্লাহু আলাইহি ওয়া সাল্লাম) পুনরায় বললেন</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তাহলে আমার কাছে দান কর।" সেই ব্যক্তি আবারও বলল</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না।" তখন রাসূলুল্লাহ (সাল্লাল্লাহু আলাইহি ওয়া সাল্লাম) বললেন</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তুমি এই গাছটি বেহেশতের একটি খেজুর গাছের বিনিময়ে তা আমার কাছে বিক্রি করে দাও</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সেই ব্যক্তি বলল</a:t>
            </a:r>
            <a:r>
              <a:rPr lang="en-US" sz="2400" dirty="0">
                <a:solidFill>
                  <a:schemeClr val="tx1"/>
                </a:solidFill>
                <a:effectLst/>
                <a:latin typeface="NikoshBAN" panose="02000000000000000000" pitchFamily="2" charset="0"/>
                <a:ea typeface="Times New Roman" panose="02020603050405020304" pitchFamily="18" charset="0"/>
                <a:cs typeface="Vrinda" panose="020B0502040204020203" pitchFamily="34" charset="0"/>
              </a:rPr>
              <a:t>, "</a:t>
            </a:r>
            <a:r>
              <a:rPr lang="bn-IN" sz="2400" dirty="0">
                <a:solidFill>
                  <a:schemeClr val="tx1"/>
                </a:solidFill>
                <a:effectLst/>
                <a:latin typeface="Calibri" panose="020F0502020204030204" pitchFamily="34" charset="0"/>
                <a:ea typeface="Times New Roman" panose="02020603050405020304" pitchFamily="18" charset="0"/>
                <a:cs typeface="NikoshBAN" panose="02000000000000000000" pitchFamily="2" charset="0"/>
              </a:rPr>
              <a:t>আমি তা করতে পারব না।" রাসুল সা বলেন আমি তোমার মত কৃপন আর কখনো দেখেনি। তবে সে ব্যাক্তি তোমার চেয়ে কৃপণ যে মানুষকে সালাম দিতে কার্পন্য করে। </a:t>
            </a:r>
            <a:endParaRPr lang="en-US" sz="2400" dirty="0">
              <a:solidFill>
                <a:schemeClr val="tx1"/>
              </a:solidFill>
              <a:effectLst/>
              <a:latin typeface="Calibri" panose="020F0502020204030204" pitchFamily="34" charset="0"/>
              <a:ea typeface="Calibri" panose="020F0502020204030204" pitchFamily="34" charset="0"/>
              <a:cs typeface="Vrinda" panose="020B0502040204020203" pitchFamily="34" charset="0"/>
            </a:endParaRPr>
          </a:p>
        </p:txBody>
      </p:sp>
    </p:spTree>
    <p:extLst>
      <p:ext uri="{BB962C8B-B14F-4D97-AF65-F5344CB8AC3E}">
        <p14:creationId xmlns:p14="http://schemas.microsoft.com/office/powerpoint/2010/main" val="114398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198</TotalTime>
  <Words>953</Words>
  <Application>Microsoft Office PowerPoint</Application>
  <PresentationFormat>Widescreen</PresentationFormat>
  <Paragraphs>85</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Courier New</vt:lpstr>
      <vt:lpstr>Gill Sans MT</vt:lpstr>
      <vt:lpstr>NikoshBAN</vt:lpstr>
      <vt:lpstr>Symbol</vt:lpstr>
      <vt:lpstr>Times New Roman</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Master IT</dc:creator>
  <cp:lastModifiedBy>Master IT</cp:lastModifiedBy>
  <cp:revision>233</cp:revision>
  <dcterms:created xsi:type="dcterms:W3CDTF">2025-03-12T07:05:21Z</dcterms:created>
  <dcterms:modified xsi:type="dcterms:W3CDTF">2025-03-16T10:23:02Z</dcterms:modified>
</cp:coreProperties>
</file>