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6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7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08FDD-C108-C120-B5EA-1AA00A4D81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C57855-E99A-68CA-A72B-2CEFADB9AB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FF32C-22FD-514E-13AB-5F12E4D21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AE829-F357-406A-84F2-A87F54D99396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028D4-8912-B7FE-3A66-E3264C76D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435F1-DD01-5FCD-6CD3-28EBBF337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D249-758E-4A61-8A7B-D12B6A4F4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02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6749DF-E61B-4622-EF1F-3165629550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691332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03EBD7-1B5A-CDED-7AEA-A4E767771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E48576-820B-16FA-4137-0D873B42D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EE671-4CB7-2734-73AF-9F1524BD2D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AE829-F357-406A-84F2-A87F54D99396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CE0ED-7DA6-6A02-C811-A0D53064AF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3982A-C247-B19B-3D34-DA938D8285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CD249-758E-4A61-8A7B-D12B6A4F4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713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31CA60-5C0A-DD37-0535-7FE722372A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9" t="11408" r="2868" b="12793"/>
          <a:stretch/>
        </p:blipFill>
        <p:spPr>
          <a:xfrm>
            <a:off x="2064189" y="1103586"/>
            <a:ext cx="8536480" cy="403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496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CC64C9-84AB-2281-2578-295E04540A8C}"/>
              </a:ext>
            </a:extLst>
          </p:cNvPr>
          <p:cNvSpPr txBox="1"/>
          <p:nvPr/>
        </p:nvSpPr>
        <p:spPr>
          <a:xfrm>
            <a:off x="4571999" y="599090"/>
            <a:ext cx="66575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476D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TEACHER’S IDENTITY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6A230A-9601-EC5A-D2F9-208FF7F6F022}"/>
              </a:ext>
            </a:extLst>
          </p:cNvPr>
          <p:cNvSpPr txBox="1"/>
          <p:nvPr/>
        </p:nvSpPr>
        <p:spPr>
          <a:xfrm>
            <a:off x="2532994" y="2443660"/>
            <a:ext cx="3610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Md. Farid Uddin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B9ACCD-CD9E-1C8F-6203-D706FCF064B0}"/>
              </a:ext>
            </a:extLst>
          </p:cNvPr>
          <p:cNvSpPr txBox="1"/>
          <p:nvPr/>
        </p:nvSpPr>
        <p:spPr>
          <a:xfrm>
            <a:off x="2963923" y="2915175"/>
            <a:ext cx="27254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Lecturer in English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FBEB91-A882-0890-BD0D-1256C74B6D28}"/>
              </a:ext>
            </a:extLst>
          </p:cNvPr>
          <p:cNvSpPr txBox="1"/>
          <p:nvPr/>
        </p:nvSpPr>
        <p:spPr>
          <a:xfrm>
            <a:off x="1891856" y="3283753"/>
            <a:ext cx="5012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Chipatali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J.G.M Kamil (M.A) Madrasah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A40D38-6126-22E5-3CFC-76407BDF2489}"/>
              </a:ext>
            </a:extLst>
          </p:cNvPr>
          <p:cNvSpPr txBox="1"/>
          <p:nvPr/>
        </p:nvSpPr>
        <p:spPr>
          <a:xfrm>
            <a:off x="2569584" y="3683863"/>
            <a:ext cx="31197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Hathazari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, Chattogram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5E4C5B-1499-6275-BFF9-4F49083AF826}"/>
              </a:ext>
            </a:extLst>
          </p:cNvPr>
          <p:cNvSpPr txBox="1"/>
          <p:nvPr/>
        </p:nvSpPr>
        <p:spPr>
          <a:xfrm>
            <a:off x="2042196" y="4083973"/>
            <a:ext cx="397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cs typeface="NikoshBAN" panose="02000000000000000000" pitchFamily="2" charset="0"/>
              </a:rPr>
              <a:t>fariduddin111989@gmail.com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EE2D80-B56A-2B38-7170-5004710B4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952" y="1873346"/>
            <a:ext cx="3256586" cy="385362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8EBC25-62D4-20C8-C8D3-EDC07F78673C}"/>
              </a:ext>
            </a:extLst>
          </p:cNvPr>
          <p:cNvSpPr txBox="1"/>
          <p:nvPr/>
        </p:nvSpPr>
        <p:spPr>
          <a:xfrm>
            <a:off x="507704" y="5337475"/>
            <a:ext cx="64315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Punctuation &amp; Capitalization Part-2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309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FDAAAE9-8E60-EDD6-3FCF-F24C266AD77E}"/>
              </a:ext>
            </a:extLst>
          </p:cNvPr>
          <p:cNvSpPr txBox="1"/>
          <p:nvPr/>
        </p:nvSpPr>
        <p:spPr>
          <a:xfrm>
            <a:off x="2376577" y="988049"/>
            <a:ext cx="88550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⇒ Location, date, name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এবং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description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list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বানানোর ক্ষেত্রে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semicolon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540B3-8AEC-27CD-013B-B93BF770EDE1}"/>
              </a:ext>
            </a:extLst>
          </p:cNvPr>
          <p:cNvSpPr txBox="1"/>
          <p:nvPr/>
        </p:nvSpPr>
        <p:spPr>
          <a:xfrm>
            <a:off x="2376577" y="1819046"/>
            <a:ext cx="18503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0BF8FE-386D-43ED-785F-A12C9A0D72A1}"/>
              </a:ext>
            </a:extLst>
          </p:cNvPr>
          <p:cNvSpPr txBox="1"/>
          <p:nvPr/>
        </p:nvSpPr>
        <p:spPr>
          <a:xfrm>
            <a:off x="2376577" y="2280711"/>
            <a:ext cx="609887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Names and descriptions:</a:t>
            </a:r>
          </a:p>
          <a:p>
            <a:pPr algn="just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My favorite persons are Nurul Islam, my English teacher; Mr. Khairul Islam, my math teacher; and Mr. Tapan Chakrabarty, my Bengali teacher.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C46BFB-5E0F-D8A8-E59C-94D56B86D6EA}"/>
              </a:ext>
            </a:extLst>
          </p:cNvPr>
          <p:cNvSpPr txBox="1"/>
          <p:nvPr/>
        </p:nvSpPr>
        <p:spPr>
          <a:xfrm>
            <a:off x="2376577" y="4082418"/>
            <a:ext cx="60988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Dates:</a:t>
            </a: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Their joining dates are June 12, 2011; April 20, 2016; and January 6, 2017.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4176E0-8287-9717-1ED0-8BB3B76A903D}"/>
              </a:ext>
            </a:extLst>
          </p:cNvPr>
          <p:cNvSpPr txBox="1"/>
          <p:nvPr/>
        </p:nvSpPr>
        <p:spPr>
          <a:xfrm>
            <a:off x="2372263" y="5362119"/>
            <a:ext cx="60988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Locations:</a:t>
            </a:r>
          </a:p>
          <a:p>
            <a:pPr algn="just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He lived in Dhaka, Bangladesh; Paris, France; and Liverpool, London.</a:t>
            </a:r>
          </a:p>
        </p:txBody>
      </p:sp>
    </p:spTree>
    <p:extLst>
      <p:ext uri="{BB962C8B-B14F-4D97-AF65-F5344CB8AC3E}">
        <p14:creationId xmlns:p14="http://schemas.microsoft.com/office/powerpoint/2010/main" val="2651489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6BB739A-71C8-753F-2B6A-3B12CCEFDCB9}"/>
              </a:ext>
            </a:extLst>
          </p:cNvPr>
          <p:cNvSpPr txBox="1"/>
          <p:nvPr/>
        </p:nvSpPr>
        <p:spPr>
          <a:xfrm>
            <a:off x="4077419" y="781016"/>
            <a:ext cx="78040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The colon introduces a word or words, a list or a quotation, and a phrase.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183B1AF6-69CE-21B7-D6E1-2FDE58CA5EA1}"/>
              </a:ext>
            </a:extLst>
          </p:cNvPr>
          <p:cNvSpPr/>
          <p:nvPr/>
        </p:nvSpPr>
        <p:spPr>
          <a:xfrm>
            <a:off x="3238357" y="781016"/>
            <a:ext cx="781553" cy="49569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637844-C724-2373-2B73-DC944DEE88F8}"/>
              </a:ext>
            </a:extLst>
          </p:cNvPr>
          <p:cNvSpPr txBox="1"/>
          <p:nvPr/>
        </p:nvSpPr>
        <p:spPr>
          <a:xfrm>
            <a:off x="3062378" y="1612013"/>
            <a:ext cx="881907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কোন শব্দ বা বাক্যের ব্যাখ্যা করার জন্যে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colon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Colon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 একটি শব্দও থাকতে পারে আবার অনেকগুলো শব্দও থাকতে পারে।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555A28-3A1C-3888-0F53-B6FD6A593255}"/>
              </a:ext>
            </a:extLst>
          </p:cNvPr>
          <p:cNvSpPr txBox="1"/>
          <p:nvPr/>
        </p:nvSpPr>
        <p:spPr>
          <a:xfrm>
            <a:off x="1673526" y="2439758"/>
            <a:ext cx="1811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59CFC5-DE57-39D5-69E6-4A41DC49E51D}"/>
              </a:ext>
            </a:extLst>
          </p:cNvPr>
          <p:cNvSpPr txBox="1"/>
          <p:nvPr/>
        </p:nvSpPr>
        <p:spPr>
          <a:xfrm>
            <a:off x="1673526" y="2968442"/>
            <a:ext cx="738852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He wants only one thing: a job.</a:t>
            </a:r>
          </a:p>
          <a:p>
            <a:pPr algn="just"/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He likes many foods: apples, pineapples, oranges, and broccoli.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66FDB4-F1ED-EF90-54D7-6AC34BF60199}"/>
              </a:ext>
            </a:extLst>
          </p:cNvPr>
          <p:cNvSpPr txBox="1"/>
          <p:nvPr/>
        </p:nvSpPr>
        <p:spPr>
          <a:xfrm>
            <a:off x="961846" y="4248832"/>
            <a:ext cx="96658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Colon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পরের অংশকে গুরুত্ব প্রদান করার জন্যেও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colon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C55D8A-9CF2-C188-F0A1-DAAB306F6D02}"/>
              </a:ext>
            </a:extLst>
          </p:cNvPr>
          <p:cNvSpPr txBox="1"/>
          <p:nvPr/>
        </p:nvSpPr>
        <p:spPr>
          <a:xfrm>
            <a:off x="979099" y="4795629"/>
            <a:ext cx="768182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He was fit for the job as he had experience in one field: teaching.</a:t>
            </a:r>
          </a:p>
        </p:txBody>
      </p:sp>
    </p:spTree>
    <p:extLst>
      <p:ext uri="{BB962C8B-B14F-4D97-AF65-F5344CB8AC3E}">
        <p14:creationId xmlns:p14="http://schemas.microsoft.com/office/powerpoint/2010/main" val="2605135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F3DDF3-DF20-BDAA-14EB-F1C0C1A08345}"/>
              </a:ext>
            </a:extLst>
          </p:cNvPr>
          <p:cNvSpPr txBox="1"/>
          <p:nvPr/>
        </p:nvSpPr>
        <p:spPr>
          <a:xfrm>
            <a:off x="2484409" y="933907"/>
            <a:ext cx="897147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Salutation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greeting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colon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Dear mam:</a:t>
            </a: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To Whom It May Concern: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05CBE0-06AB-0CB7-F805-045DF4CA5CF1}"/>
              </a:ext>
            </a:extLst>
          </p:cNvPr>
          <p:cNvSpPr txBox="1"/>
          <p:nvPr/>
        </p:nvSpPr>
        <p:spPr>
          <a:xfrm>
            <a:off x="931653" y="2833149"/>
            <a:ext cx="1004114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quotation mark (“ “)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ব্যবহার:</a:t>
            </a:r>
          </a:p>
          <a:p>
            <a:endParaRPr lang="as-IN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Quotation mark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সাধারণত অন্য কারো উল্লেখিত বাণী/লেখনী কে উদ্ধৃতি হিসেবে বাক্যে নিয়ে আসার জন্যে 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C61A8A-38F8-EA9E-C99F-3CF59DB7956F}"/>
              </a:ext>
            </a:extLst>
          </p:cNvPr>
          <p:cNvSpPr txBox="1"/>
          <p:nvPr/>
        </p:nvSpPr>
        <p:spPr>
          <a:xfrm>
            <a:off x="948905" y="4564674"/>
            <a:ext cx="712541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She said, “Come in.”</a:t>
            </a:r>
          </a:p>
          <a:p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He said, “Go to the market and bring some rice.”</a:t>
            </a:r>
          </a:p>
        </p:txBody>
      </p:sp>
    </p:spTree>
    <p:extLst>
      <p:ext uri="{BB962C8B-B14F-4D97-AF65-F5344CB8AC3E}">
        <p14:creationId xmlns:p14="http://schemas.microsoft.com/office/powerpoint/2010/main" val="3384987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2DE258F-A2F5-D4F0-297C-0B72EF958B5F}"/>
              </a:ext>
            </a:extLst>
          </p:cNvPr>
          <p:cNvSpPr txBox="1"/>
          <p:nvPr/>
        </p:nvSpPr>
        <p:spPr>
          <a:xfrm>
            <a:off x="3174521" y="482992"/>
            <a:ext cx="876443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Poems, short stories, chapters, articles,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ইত্যাদি থেকে উদ্ধৃতি দেয়ার জন্যে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quotation mark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FC42AE-1EA1-048A-CFDF-6E3C226573BE}"/>
              </a:ext>
            </a:extLst>
          </p:cNvPr>
          <p:cNvSpPr txBox="1"/>
          <p:nvPr/>
        </p:nvSpPr>
        <p:spPr>
          <a:xfrm>
            <a:off x="3174521" y="1380703"/>
            <a:ext cx="82339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My favorite poem by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Jashim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Uddin is “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Kabar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”.</a:t>
            </a: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Have you ever heard the name of the article “How to speak English with Better Accent”?</a:t>
            </a: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“The humanity” is the third chapter of this book.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84BFA5-184D-458C-0D44-5D2C121DC4F8}"/>
              </a:ext>
            </a:extLst>
          </p:cNvPr>
          <p:cNvSpPr txBox="1"/>
          <p:nvPr/>
        </p:nvSpPr>
        <p:spPr>
          <a:xfrm>
            <a:off x="759125" y="3538306"/>
            <a:ext cx="1016191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একটি শব্দের অর্থ তার প্রথাগত/পারিভাষিক অর্থ না বুঝিয়ে অন্য কিছু বুঝালে সেই শব্দকে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quotation mark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মধ্যে 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AEB441-FB36-DD6F-F181-7DB28A63E025}"/>
              </a:ext>
            </a:extLst>
          </p:cNvPr>
          <p:cNvSpPr txBox="1"/>
          <p:nvPr/>
        </p:nvSpPr>
        <p:spPr>
          <a:xfrm>
            <a:off x="759125" y="4506030"/>
            <a:ext cx="807432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pPr algn="just"/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She was “delighted” to see you. (She was not very delighted)</a:t>
            </a:r>
          </a:p>
          <a:p>
            <a:pPr algn="just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What does the “doctor” claim? (The speaker doesn’t really think this person is a doctor)</a:t>
            </a:r>
          </a:p>
        </p:txBody>
      </p:sp>
    </p:spTree>
    <p:extLst>
      <p:ext uri="{BB962C8B-B14F-4D97-AF65-F5344CB8AC3E}">
        <p14:creationId xmlns:p14="http://schemas.microsoft.com/office/powerpoint/2010/main" val="2376839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F70366-A2F8-A1E0-C425-A6FB00CEDF20}"/>
              </a:ext>
            </a:extLst>
          </p:cNvPr>
          <p:cNvSpPr txBox="1"/>
          <p:nvPr/>
        </p:nvSpPr>
        <p:spPr>
          <a:xfrm>
            <a:off x="2648608" y="744397"/>
            <a:ext cx="898634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বাক্যের ভিতরে একটি শব্দকে যদি বাক্যের অংশ হিসেবে ব্যবহার না করে আলাদা একটি শব্দ হিসেবে উল্লেখ করতে হয় তখন তাকে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quotation mark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দিয়ে আলাদা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D75B15-062C-2D05-ACFD-641FA4808DA6}"/>
              </a:ext>
            </a:extLst>
          </p:cNvPr>
          <p:cNvSpPr txBox="1"/>
          <p:nvPr/>
        </p:nvSpPr>
        <p:spPr>
          <a:xfrm>
            <a:off x="2648607" y="2737633"/>
            <a:ext cx="729943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Search the word “colonel” from the dictionary.</a:t>
            </a:r>
          </a:p>
          <a:p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“Abdomen” comes from Latin.</a:t>
            </a:r>
          </a:p>
        </p:txBody>
      </p:sp>
    </p:spTree>
    <p:extLst>
      <p:ext uri="{BB962C8B-B14F-4D97-AF65-F5344CB8AC3E}">
        <p14:creationId xmlns:p14="http://schemas.microsoft.com/office/powerpoint/2010/main" val="3524003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9BC49A-203F-73B3-78E6-542A0EB09190}"/>
              </a:ext>
            </a:extLst>
          </p:cNvPr>
          <p:cNvSpPr txBox="1"/>
          <p:nvPr/>
        </p:nvSpPr>
        <p:spPr>
          <a:xfrm>
            <a:off x="6098628" y="390775"/>
            <a:ext cx="49057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apostrophe (‘)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ব্যবহার: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F95E4D-7E9B-F60C-7611-84E77388172D}"/>
              </a:ext>
            </a:extLst>
          </p:cNvPr>
          <p:cNvSpPr txBox="1"/>
          <p:nvPr/>
        </p:nvSpPr>
        <p:spPr>
          <a:xfrm>
            <a:off x="2920562" y="1102780"/>
            <a:ext cx="75477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To show possession: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মালিকানা বোঝানোর জন্যঃ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D9439F-E23C-E675-E6AE-629EC4D8F443}"/>
              </a:ext>
            </a:extLst>
          </p:cNvPr>
          <p:cNvSpPr txBox="1"/>
          <p:nvPr/>
        </p:nvSpPr>
        <p:spPr>
          <a:xfrm>
            <a:off x="2920562" y="1814785"/>
            <a:ext cx="6093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Cat’s house = the house of the cat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90259E-35C1-05C1-E24F-803B27F363CE}"/>
              </a:ext>
            </a:extLst>
          </p:cNvPr>
          <p:cNvSpPr txBox="1"/>
          <p:nvPr/>
        </p:nvSpPr>
        <p:spPr>
          <a:xfrm>
            <a:off x="2920562" y="2664391"/>
            <a:ext cx="83517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যে শব্দের শেষে ‘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s’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থাকে সেগুলোতে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apostrophe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র পরে আলাদা করে ‘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s’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যোগ করতে হয় না।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6BC40D-6E95-D4A1-0DD9-990324710536}"/>
              </a:ext>
            </a:extLst>
          </p:cNvPr>
          <p:cNvSpPr txBox="1"/>
          <p:nvPr/>
        </p:nvSpPr>
        <p:spPr>
          <a:xfrm>
            <a:off x="2920562" y="3535166"/>
            <a:ext cx="6093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Girls’ college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6A75190-C50C-B397-05F0-5E9D45CBF512}"/>
              </a:ext>
            </a:extLst>
          </p:cNvPr>
          <p:cNvSpPr txBox="1"/>
          <p:nvPr/>
        </p:nvSpPr>
        <p:spPr>
          <a:xfrm>
            <a:off x="2810204" y="4323412"/>
            <a:ext cx="609337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An apostrophe shows missing letters or numbers: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বিলুপ্ত বর্ণকে চিহ্নিত করার জন্যেও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apostrophe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C52F894-54E4-FBEB-B08C-415026C17D2D}"/>
              </a:ext>
            </a:extLst>
          </p:cNvPr>
          <p:cNvSpPr txBox="1"/>
          <p:nvPr/>
        </p:nvSpPr>
        <p:spPr>
          <a:xfrm>
            <a:off x="2810204" y="5741228"/>
            <a:ext cx="60933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Can’t = cannot  Didn’t = did not</a:t>
            </a: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Haven’t = have not  1970 = ’70  1992 = ‘92</a:t>
            </a:r>
          </a:p>
        </p:txBody>
      </p:sp>
    </p:spTree>
    <p:extLst>
      <p:ext uri="{BB962C8B-B14F-4D97-AF65-F5344CB8AC3E}">
        <p14:creationId xmlns:p14="http://schemas.microsoft.com/office/powerpoint/2010/main" val="1319340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F418F5-4846-0549-7DFB-32D0E3E1337D}"/>
              </a:ext>
            </a:extLst>
          </p:cNvPr>
          <p:cNvSpPr txBox="1"/>
          <p:nvPr/>
        </p:nvSpPr>
        <p:spPr>
          <a:xfrm>
            <a:off x="6704286" y="438068"/>
            <a:ext cx="4095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hyphen (-)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ব্যবহার: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45A38E-B07C-3559-3536-5697308DA364}"/>
              </a:ext>
            </a:extLst>
          </p:cNvPr>
          <p:cNvSpPr txBox="1"/>
          <p:nvPr/>
        </p:nvSpPr>
        <p:spPr>
          <a:xfrm>
            <a:off x="2150021" y="1340097"/>
            <a:ext cx="98317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Hyphen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সাধারণত দুইটি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word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কে সংযুক্ত করার জন্যে 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5814E1-5731-1FD7-DE8B-2709246A39C0}"/>
              </a:ext>
            </a:extLst>
          </p:cNvPr>
          <p:cNvSpPr txBox="1"/>
          <p:nvPr/>
        </p:nvSpPr>
        <p:spPr>
          <a:xfrm>
            <a:off x="2150021" y="1863317"/>
            <a:ext cx="6093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Well-known teacher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77F0ED-06B9-73CD-B271-F4F89F4C4C07}"/>
              </a:ext>
            </a:extLst>
          </p:cNvPr>
          <p:cNvSpPr txBox="1"/>
          <p:nvPr/>
        </p:nvSpPr>
        <p:spPr>
          <a:xfrm>
            <a:off x="2150021" y="3109812"/>
            <a:ext cx="93115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21 থেকে 99 পর্যন্ত প্রতিটি সংখ্যার লিখিতরূপে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hyphen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5390E7-C569-7CA6-5248-FC3B28A1EEC1}"/>
              </a:ext>
            </a:extLst>
          </p:cNvPr>
          <p:cNvSpPr txBox="1"/>
          <p:nvPr/>
        </p:nvSpPr>
        <p:spPr>
          <a:xfrm>
            <a:off x="2150021" y="3586866"/>
            <a:ext cx="24377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sz="2400" b="1" i="0" dirty="0">
                <a:effectLst/>
                <a:highlight>
                  <a:srgbClr val="FF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pPr algn="l" fontAlgn="base"/>
            <a:r>
              <a:rPr lang="en-US" sz="2400" b="1" i="0" dirty="0">
                <a:effectLst/>
                <a:highlight>
                  <a:srgbClr val="FF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Twenty-three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3CE24D-B412-5E47-E4EB-F709D777AD52}"/>
              </a:ext>
            </a:extLst>
          </p:cNvPr>
          <p:cNvSpPr txBox="1"/>
          <p:nvPr/>
        </p:nvSpPr>
        <p:spPr>
          <a:xfrm>
            <a:off x="2150021" y="4735815"/>
            <a:ext cx="8081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Fraction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লিখিতরূপেও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hyphen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F536D3-CC16-2708-174A-BEC21CB17B23}"/>
              </a:ext>
            </a:extLst>
          </p:cNvPr>
          <p:cNvSpPr txBox="1"/>
          <p:nvPr/>
        </p:nvSpPr>
        <p:spPr>
          <a:xfrm>
            <a:off x="2150021" y="5242137"/>
            <a:ext cx="6093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One-fifth</a:t>
            </a:r>
          </a:p>
        </p:txBody>
      </p:sp>
    </p:spTree>
    <p:extLst>
      <p:ext uri="{BB962C8B-B14F-4D97-AF65-F5344CB8AC3E}">
        <p14:creationId xmlns:p14="http://schemas.microsoft.com/office/powerpoint/2010/main" val="3866009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E3BF944-2D59-C95A-A11A-9A196736DA7C}"/>
              </a:ext>
            </a:extLst>
          </p:cNvPr>
          <p:cNvSpPr txBox="1"/>
          <p:nvPr/>
        </p:nvSpPr>
        <p:spPr>
          <a:xfrm>
            <a:off x="3582711" y="498930"/>
            <a:ext cx="873015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⇒ অর্থের বিভ্রান্তি দূর করার জন্যেও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hyphen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  <a:endParaRPr lang="as-IN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 little-used car (A car that is not used often)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E0FC0F-B914-E52D-3835-A9AB3FFBE8A6}"/>
              </a:ext>
            </a:extLst>
          </p:cNvPr>
          <p:cNvSpPr txBox="1"/>
          <p:nvPr/>
        </p:nvSpPr>
        <p:spPr>
          <a:xfrm>
            <a:off x="3582711" y="2044005"/>
            <a:ext cx="77999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কিছু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job titles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ক্ষেত্রেও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hyphen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Vice-chancellor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D27D0A-3C19-D401-5DC4-BE6D5366CA0B}"/>
              </a:ext>
            </a:extLst>
          </p:cNvPr>
          <p:cNvSpPr txBox="1"/>
          <p:nvPr/>
        </p:nvSpPr>
        <p:spPr>
          <a:xfrm>
            <a:off x="3582711" y="3429000"/>
            <a:ext cx="739008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কিছু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proper noun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আগে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prefix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যোগ করার ক্ষেত্রে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hyphen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3E2449-F71C-91D6-0A3B-E56A1FB7D753}"/>
              </a:ext>
            </a:extLst>
          </p:cNvPr>
          <p:cNvSpPr txBox="1"/>
          <p:nvPr/>
        </p:nvSpPr>
        <p:spPr>
          <a:xfrm>
            <a:off x="3582711" y="4403044"/>
            <a:ext cx="61564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Un-American                       Anti-Islamic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CF917C-E3C8-5C59-2385-834238F63E65}"/>
              </a:ext>
            </a:extLst>
          </p:cNvPr>
          <p:cNvSpPr txBox="1"/>
          <p:nvPr/>
        </p:nvSpPr>
        <p:spPr>
          <a:xfrm>
            <a:off x="3582710" y="4837348"/>
            <a:ext cx="70747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Prefix ‘ex’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পরেও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hyphen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44F136-9C00-47ED-C96A-1F12276BA30A}"/>
              </a:ext>
            </a:extLst>
          </p:cNvPr>
          <p:cNvSpPr txBox="1"/>
          <p:nvPr/>
        </p:nvSpPr>
        <p:spPr>
          <a:xfrm>
            <a:off x="3582711" y="5435740"/>
            <a:ext cx="61564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Ex-husband                          Ex-wife</a:t>
            </a:r>
          </a:p>
        </p:txBody>
      </p:sp>
    </p:spTree>
    <p:extLst>
      <p:ext uri="{BB962C8B-B14F-4D97-AF65-F5344CB8AC3E}">
        <p14:creationId xmlns:p14="http://schemas.microsoft.com/office/powerpoint/2010/main" val="44269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80E3C0-E0F2-EC6D-99CF-CCDFEF730C39}"/>
              </a:ext>
            </a:extLst>
          </p:cNvPr>
          <p:cNvSpPr txBox="1"/>
          <p:nvPr/>
        </p:nvSpPr>
        <p:spPr>
          <a:xfrm>
            <a:off x="3188576" y="577923"/>
            <a:ext cx="861979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Prefix ‘non’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পরেও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hyphen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 (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Not with the words ‘nonconformist’, ‘nonstop’)</a:t>
            </a:r>
          </a:p>
          <a:p>
            <a:pPr algn="just"/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Non-violent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Non-alcoholic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FF3C52-ABCB-0A58-C5F7-00D7D791663E}"/>
              </a:ext>
            </a:extLst>
          </p:cNvPr>
          <p:cNvSpPr txBox="1"/>
          <p:nvPr/>
        </p:nvSpPr>
        <p:spPr>
          <a:xfrm>
            <a:off x="949871" y="3255579"/>
            <a:ext cx="917159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⇒ Parentheses (), brackets [], and braces {}: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Parentheses ()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ব্যবহার: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কিছু অতিরিক্ত তথ্য কোন বাক্যে যোগ করার জন্যে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parentheses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সাহায্য নেয়া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BFA8F9-36D5-035A-2F36-2657E7F70EDB}"/>
              </a:ext>
            </a:extLst>
          </p:cNvPr>
          <p:cNvSpPr txBox="1"/>
          <p:nvPr/>
        </p:nvSpPr>
        <p:spPr>
          <a:xfrm>
            <a:off x="949871" y="5071461"/>
            <a:ext cx="668063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Shahadat (the boy from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Bidyaut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Amar High School) helped me much to complete the homework.</a:t>
            </a:r>
          </a:p>
        </p:txBody>
      </p:sp>
    </p:spTree>
    <p:extLst>
      <p:ext uri="{BB962C8B-B14F-4D97-AF65-F5344CB8AC3E}">
        <p14:creationId xmlns:p14="http://schemas.microsoft.com/office/powerpoint/2010/main" val="1311093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4C62C3-EB64-F926-B256-10743092AF3F}"/>
              </a:ext>
            </a:extLst>
          </p:cNvPr>
          <p:cNvSpPr txBox="1"/>
          <p:nvPr/>
        </p:nvSpPr>
        <p:spPr>
          <a:xfrm>
            <a:off x="3093983" y="812035"/>
            <a:ext cx="844637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⇒ Brackets []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ব্যবহার:</a:t>
            </a:r>
          </a:p>
          <a:p>
            <a:pPr algn="just"/>
            <a:endParaRPr lang="as-IN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বাক্যের মধ্যে কোন ব্যক্তিগত মন্তব্য অথবা কোন নির্দিষ্ট শব্দ কাকে চিহ্নিত করে তা বোঝানোর জন্যে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brackets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pPr algn="just"/>
            <a:r>
              <a:rPr lang="en-US" sz="2400" b="1" i="0" dirty="0">
                <a:effectLst/>
                <a:highlight>
                  <a:srgbClr val="FF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He [Alif] is my best friend.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537891-9058-C284-8401-3FACE054D1A2}"/>
              </a:ext>
            </a:extLst>
          </p:cNvPr>
          <p:cNvSpPr txBox="1"/>
          <p:nvPr/>
        </p:nvSpPr>
        <p:spPr>
          <a:xfrm>
            <a:off x="3049314" y="3799196"/>
            <a:ext cx="5511362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⇒ Braces {}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ব্যবহার: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ইংরেজি ভাষায়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braces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 শুধুমাত্র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mathematics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এই রয়েছে। বাক্যে এর কোন ব্যবহার নেই।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997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6F11F2-2676-D3DF-3822-4FFAE7DDFA0D}"/>
              </a:ext>
            </a:extLst>
          </p:cNvPr>
          <p:cNvSpPr txBox="1"/>
          <p:nvPr/>
        </p:nvSpPr>
        <p:spPr>
          <a:xfrm>
            <a:off x="5427280" y="327713"/>
            <a:ext cx="3243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Capitalization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45C688-F9A3-B8ED-C26C-671EA8CAF934}"/>
              </a:ext>
            </a:extLst>
          </p:cNvPr>
          <p:cNvSpPr txBox="1"/>
          <p:nvPr/>
        </p:nvSpPr>
        <p:spPr>
          <a:xfrm>
            <a:off x="2274175" y="1346877"/>
            <a:ext cx="827295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১। প্রত্যেক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sentence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প্রথম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word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টি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দিয়ে শুরু হয়। যেমনঃ</a:t>
            </a:r>
          </a:p>
          <a:p>
            <a:pPr algn="just"/>
            <a:endParaRPr lang="as-IN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He is a good student.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0A36C7-5A87-BAC7-1BF0-5F6D9D83D35D}"/>
              </a:ext>
            </a:extLst>
          </p:cNvPr>
          <p:cNvSpPr txBox="1"/>
          <p:nvPr/>
        </p:nvSpPr>
        <p:spPr>
          <a:xfrm>
            <a:off x="2274175" y="3949264"/>
            <a:ext cx="841484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২। কোনো ব্যক্তি এবং স্থান ( গ্রাম, থানা, জেলা, দেশ ইত্যাদি) এর 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E215AD-E236-B11F-026E-4A31DF2B7D97}"/>
              </a:ext>
            </a:extLst>
          </p:cNvPr>
          <p:cNvSpPr txBox="1"/>
          <p:nvPr/>
        </p:nvSpPr>
        <p:spPr>
          <a:xfrm>
            <a:off x="2274175" y="5168132"/>
            <a:ext cx="60933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 live in Mirpur, Dhaka, Bangladesh.</a:t>
            </a:r>
          </a:p>
        </p:txBody>
      </p:sp>
    </p:spTree>
    <p:extLst>
      <p:ext uri="{BB962C8B-B14F-4D97-AF65-F5344CB8AC3E}">
        <p14:creationId xmlns:p14="http://schemas.microsoft.com/office/powerpoint/2010/main" val="1039314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EB8632-6E2D-58A1-E8C3-4174BC3D2EC2}"/>
              </a:ext>
            </a:extLst>
          </p:cNvPr>
          <p:cNvSpPr txBox="1"/>
          <p:nvPr/>
        </p:nvSpPr>
        <p:spPr>
          <a:xfrm>
            <a:off x="3112376" y="728632"/>
            <a:ext cx="856987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৩। “আমি” অর্থ বোঝাতে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“I”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সব সময়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If he wants, I shall help him.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65A528-AABC-803C-E0D8-C2B3CD47D34D}"/>
              </a:ext>
            </a:extLst>
          </p:cNvPr>
          <p:cNvSpPr txBox="1"/>
          <p:nvPr/>
        </p:nvSpPr>
        <p:spPr>
          <a:xfrm>
            <a:off x="3112376" y="2147525"/>
            <a:ext cx="81468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৪। উপাধি এর প্রথম অক্ষর সব সময়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Mr. Karim is our Headmaster.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374B47-6282-F5B3-41EC-273EE8D08267}"/>
              </a:ext>
            </a:extLst>
          </p:cNvPr>
          <p:cNvSpPr txBox="1"/>
          <p:nvPr/>
        </p:nvSpPr>
        <p:spPr>
          <a:xfrm>
            <a:off x="3112376" y="3429000"/>
            <a:ext cx="795764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৫।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Abbreviation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সব সময়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দিয়ে লিখতে হয়। যেমনঃ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M.A, B.A, U.S.A, BSc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E960FC-041A-B7E2-5E3D-E36B2CE89023}"/>
              </a:ext>
            </a:extLst>
          </p:cNvPr>
          <p:cNvSpPr txBox="1"/>
          <p:nvPr/>
        </p:nvSpPr>
        <p:spPr>
          <a:xfrm>
            <a:off x="3112376" y="4848668"/>
            <a:ext cx="708791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৬। চিঠিপত্রের সম্বোধনে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হার করা হয়। যেমনঃ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My dear Mother,</a:t>
            </a:r>
          </a:p>
        </p:txBody>
      </p:sp>
    </p:spTree>
    <p:extLst>
      <p:ext uri="{BB962C8B-B14F-4D97-AF65-F5344CB8AC3E}">
        <p14:creationId xmlns:p14="http://schemas.microsoft.com/office/powerpoint/2010/main" val="1642781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9F50641-DCF4-2BDD-DBC3-DAC461CAF9AA}"/>
              </a:ext>
            </a:extLst>
          </p:cNvPr>
          <p:cNvSpPr txBox="1"/>
          <p:nvPr/>
        </p:nvSpPr>
        <p:spPr>
          <a:xfrm>
            <a:off x="2841734" y="732022"/>
            <a:ext cx="914531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৭। বই-পুস্তক, ধর্মগ্রন্থ এবং সংবাদ পত্রের নামের 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Quran, The Daily Star.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819EE5-460F-B699-0532-E50783291A54}"/>
              </a:ext>
            </a:extLst>
          </p:cNvPr>
          <p:cNvSpPr txBox="1"/>
          <p:nvPr/>
        </p:nvSpPr>
        <p:spPr>
          <a:xfrm>
            <a:off x="2841734" y="2229743"/>
            <a:ext cx="846214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৮। শিক্ষা প্রতিষ্ঠান, উপাসনালয়, ব্যবসায়, সমিতি প্রভৃতির নামের 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Dhaka City College. Mosque, Temple etc.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CA42D5-22FE-0EC9-EC9E-0DE2DFC76C0D}"/>
              </a:ext>
            </a:extLst>
          </p:cNvPr>
          <p:cNvSpPr txBox="1"/>
          <p:nvPr/>
        </p:nvSpPr>
        <p:spPr>
          <a:xfrm>
            <a:off x="2841733" y="3759004"/>
            <a:ext cx="809953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৯। শিক্ষা প্রতিষ্ঠানের বিষয়গুলোর 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Bengali, English, Mathematics etc.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3597C4-476E-B231-0C56-1805588A2D60}"/>
              </a:ext>
            </a:extLst>
          </p:cNvPr>
          <p:cNvSpPr txBox="1"/>
          <p:nvPr/>
        </p:nvSpPr>
        <p:spPr>
          <a:xfrm>
            <a:off x="413842" y="5238595"/>
            <a:ext cx="1082697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১০। জাহাজ, বিমান, ট্রেন, বিখ্যাত স্থানের নামের 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Titanic, the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Tajmahal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Mohanagar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Express.</a:t>
            </a:r>
          </a:p>
        </p:txBody>
      </p:sp>
    </p:spTree>
    <p:extLst>
      <p:ext uri="{BB962C8B-B14F-4D97-AF65-F5344CB8AC3E}">
        <p14:creationId xmlns:p14="http://schemas.microsoft.com/office/powerpoint/2010/main" val="2909259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67DCB3-A667-A536-2D2C-EAE1A61881A1}"/>
              </a:ext>
            </a:extLst>
          </p:cNvPr>
          <p:cNvSpPr txBox="1"/>
          <p:nvPr/>
        </p:nvSpPr>
        <p:spPr>
          <a:xfrm>
            <a:off x="2762907" y="795084"/>
            <a:ext cx="914531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১১। জাতি, ধর্ম সম্প্রদায়ের নামের 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Muslim, the Cristian, The Sunni.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75E505-752D-20D8-C5C3-C1AA59F5100B}"/>
              </a:ext>
            </a:extLst>
          </p:cNvPr>
          <p:cNvSpPr txBox="1"/>
          <p:nvPr/>
        </p:nvSpPr>
        <p:spPr>
          <a:xfrm>
            <a:off x="2762907" y="1828021"/>
            <a:ext cx="882474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১২। আল্লাহ তাআলার (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God)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নাম বাচক শব্দের এবং তার পরিবর্তে ব্যবহৃত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Pronoun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old sailor prayed to God and He blessed him.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2B2232-06F3-E705-EA58-4C5415FD8CA2}"/>
              </a:ext>
            </a:extLst>
          </p:cNvPr>
          <p:cNvSpPr txBox="1"/>
          <p:nvPr/>
        </p:nvSpPr>
        <p:spPr>
          <a:xfrm>
            <a:off x="2762907" y="3213016"/>
            <a:ext cx="836754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১৩। বার, মাস, পর্ব ও বিখ্যাত ঐতিহাসিক ঘটনার 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My father came home on Monday last.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7811DD-07CE-3111-7241-6255197E26A8}"/>
              </a:ext>
            </a:extLst>
          </p:cNvPr>
          <p:cNvSpPr txBox="1"/>
          <p:nvPr/>
        </p:nvSpPr>
        <p:spPr>
          <a:xfrm>
            <a:off x="2762907" y="4598011"/>
            <a:ext cx="836754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১৪। ইংরেজি কবিতার প্রতি লাইনের 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music in my heart I bore.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Long after it was heard no more.</a:t>
            </a:r>
          </a:p>
        </p:txBody>
      </p:sp>
    </p:spTree>
    <p:extLst>
      <p:ext uri="{BB962C8B-B14F-4D97-AF65-F5344CB8AC3E}">
        <p14:creationId xmlns:p14="http://schemas.microsoft.com/office/powerpoint/2010/main" val="1965081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F6A7AC-412D-4EA0-AA70-6FF1F5C0600E}"/>
              </a:ext>
            </a:extLst>
          </p:cNvPr>
          <p:cNvSpPr txBox="1"/>
          <p:nvPr/>
        </p:nvSpPr>
        <p:spPr>
          <a:xfrm>
            <a:off x="2254469" y="1230924"/>
            <a:ext cx="972732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১৫। দিক এর (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North,South,East,West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small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হয়, কিন্তু দিক যখন ভৌগোলিক অঞ্চল/অবস্থান বোঝায় তখন তাদের 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pPr algn="just"/>
            <a:endParaRPr lang="as-IN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sun rises in the </a:t>
            </a:r>
            <a:r>
              <a:rPr lang="en-US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east</a:t>
            </a:r>
          </a:p>
          <a:p>
            <a:pPr algn="just"/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কিন্তু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He spent his whole life in the </a:t>
            </a:r>
            <a:r>
              <a:rPr lang="en-US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East.</a:t>
            </a:r>
          </a:p>
        </p:txBody>
      </p:sp>
    </p:spTree>
    <p:extLst>
      <p:ext uri="{BB962C8B-B14F-4D97-AF65-F5344CB8AC3E}">
        <p14:creationId xmlns:p14="http://schemas.microsoft.com/office/powerpoint/2010/main" val="20047144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D98480-06E1-AA60-0CAD-F3713FA86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-333703"/>
            <a:ext cx="7772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52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1225</Words>
  <Application>Microsoft Office PowerPoint</Application>
  <PresentationFormat>Widescreen</PresentationFormat>
  <Paragraphs>137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Md.Farid Uddin</dc:creator>
  <cp:lastModifiedBy>Md.Farid Uddin</cp:lastModifiedBy>
  <cp:revision>19</cp:revision>
  <dcterms:created xsi:type="dcterms:W3CDTF">2025-05-18T08:38:06Z</dcterms:created>
  <dcterms:modified xsi:type="dcterms:W3CDTF">2025-05-29T16:39:49Z</dcterms:modified>
</cp:coreProperties>
</file>