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42B7-9850-409D-AFA1-DCDDF45AE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5712-4FDA-4082-8E9C-DCEC73068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588A3-1E70-4951-BD62-84038D521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E658-973D-4B61-B51B-74CF2443C836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70244-AAD4-4A53-A3F0-4EDD45B41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12B53-E8E7-4691-AE5E-08155003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2950E-AF1F-4375-9532-0AA932A91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3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3A5753-85FF-4A09-B162-53C62537D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EAAEF3-B98F-4291-998F-1696C3BB5C99}"/>
              </a:ext>
            </a:extLst>
          </p:cNvPr>
          <p:cNvSpPr/>
          <p:nvPr userDrawn="1"/>
        </p:nvSpPr>
        <p:spPr>
          <a:xfrm>
            <a:off x="1809206" y="1854927"/>
            <a:ext cx="8066313" cy="309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D9D7FA-A83A-42CA-A2F0-EB2301519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748">
            <a:off x="9652562" y="5408024"/>
            <a:ext cx="883123" cy="1045029"/>
          </a:xfrm>
          <a:prstGeom prst="teardrop">
            <a:avLst/>
          </a:prstGeom>
        </p:spPr>
      </p:pic>
    </p:spTree>
    <p:extLst>
      <p:ext uri="{BB962C8B-B14F-4D97-AF65-F5344CB8AC3E}">
        <p14:creationId xmlns:p14="http://schemas.microsoft.com/office/powerpoint/2010/main" val="137012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7AF5A-251A-4D5D-8B5D-E90B11F5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C9221-5B9D-4749-9CC3-217E2E3C9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3648E-45F1-4A06-9D78-11E2176BEF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AE658-973D-4B61-B51B-74CF2443C836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F5549-15D9-4DFC-BCC8-9EE54C91B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65BD5-CCD1-4ED1-A7F3-12AA5DF50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2950E-AF1F-4375-9532-0AA932A91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8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llwavingflags.blogspot.com/2018/06/flag-of-bangladesh.html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C31FA0-B744-4597-8442-13EBD3B6C616}"/>
              </a:ext>
            </a:extLst>
          </p:cNvPr>
          <p:cNvSpPr txBox="1"/>
          <p:nvPr/>
        </p:nvSpPr>
        <p:spPr>
          <a:xfrm>
            <a:off x="1778891" y="1206853"/>
            <a:ext cx="8150936" cy="444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874" dirty="0" err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837473B0-CC2E-450A-ABE3-18F120FF3D39}">
                        <a1611:picAttrSrcUrl xmlns:a1611="http://schemas.microsoft.com/office/drawing/2016/11/main" r:i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6874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406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12888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102333-DDCC-4AF2-91D0-4E215410C3FE}"/>
              </a:ext>
            </a:extLst>
          </p:cNvPr>
          <p:cNvSpPr/>
          <p:nvPr/>
        </p:nvSpPr>
        <p:spPr>
          <a:xfrm>
            <a:off x="2008624" y="2061744"/>
            <a:ext cx="5221806" cy="286845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IN" sz="32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৯ম</a:t>
            </a:r>
          </a:p>
          <a:p>
            <a:r>
              <a:rPr lang="bn-IN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প্রযুক্তি।</a:t>
            </a:r>
          </a:p>
          <a:p>
            <a:r>
              <a:rPr lang="bn-IN" sz="32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সাজসজ্জা,বুলেট ও নাম্বারিং, টেবিল ও বিভিন্ন ইলাস্ট্রেটর, টেবিল ও সারনি যোগ করা,ছবি যোগ করা</a:t>
            </a: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</a:t>
            </a:r>
            <a:r>
              <a:rPr lang="bn-IN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য়ঃ ৪র্থ।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795F8-C3C7-4C83-83DA-91B4B203C3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827" y="1652153"/>
            <a:ext cx="2586857" cy="3553693"/>
          </a:xfrm>
          <a:prstGeom prst="roundRect">
            <a:avLst>
              <a:gd name="adj" fmla="val 1773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F84D2C-2F46-4830-958C-176A6F9320E0}"/>
              </a:ext>
            </a:extLst>
          </p:cNvPr>
          <p:cNvSpPr txBox="1"/>
          <p:nvPr/>
        </p:nvSpPr>
        <p:spPr>
          <a:xfrm>
            <a:off x="2826597" y="-570216"/>
            <a:ext cx="7598980" cy="2017574"/>
          </a:xfrm>
          <a:prstGeom prst="flowChartDecisi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17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D4C58E-866A-4C7F-9CE0-6C71431D7BF1}"/>
              </a:ext>
            </a:extLst>
          </p:cNvPr>
          <p:cNvSpPr txBox="1"/>
          <p:nvPr/>
        </p:nvSpPr>
        <p:spPr>
          <a:xfrm>
            <a:off x="3568899" y="-152428"/>
            <a:ext cx="5054202" cy="1298377"/>
          </a:xfrm>
          <a:prstGeom prst="flowChartMagneticTap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03BF0-2A90-42E0-BFEF-1E014A65B8C0}"/>
              </a:ext>
            </a:extLst>
          </p:cNvPr>
          <p:cNvSpPr txBox="1"/>
          <p:nvPr/>
        </p:nvSpPr>
        <p:spPr>
          <a:xfrm>
            <a:off x="3718511" y="2065282"/>
            <a:ext cx="3903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ফরিদ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A584A-B575-424E-98E6-E69BC2631B5C}"/>
              </a:ext>
            </a:extLst>
          </p:cNvPr>
          <p:cNvSpPr txBox="1"/>
          <p:nvPr/>
        </p:nvSpPr>
        <p:spPr>
          <a:xfrm>
            <a:off x="4500776" y="2834440"/>
            <a:ext cx="2339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84FFB-EE42-4107-9316-15AE633FD47F}"/>
              </a:ext>
            </a:extLst>
          </p:cNvPr>
          <p:cNvSpPr txBox="1"/>
          <p:nvPr/>
        </p:nvSpPr>
        <p:spPr>
          <a:xfrm>
            <a:off x="2770334" y="3285257"/>
            <a:ext cx="5799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ছিপাতলী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জে.জি.এম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কামিল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এম.এ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A58EBF-7C28-4067-8175-CE75FBA4E5A1}"/>
              </a:ext>
            </a:extLst>
          </p:cNvPr>
          <p:cNvSpPr txBox="1"/>
          <p:nvPr/>
        </p:nvSpPr>
        <p:spPr>
          <a:xfrm>
            <a:off x="4335667" y="3895985"/>
            <a:ext cx="2669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হাটহাজারী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3440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886EFB-4A8A-4DE5-A5E5-991E11052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46" y="1353643"/>
            <a:ext cx="4248023" cy="47707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D7129A-20AF-41EC-B1F5-4DD73E57F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02" y="1353643"/>
            <a:ext cx="4248022" cy="47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14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1FEB5A-C2FA-43B3-BEE9-C71C56D3869A}"/>
              </a:ext>
            </a:extLst>
          </p:cNvPr>
          <p:cNvSpPr/>
          <p:nvPr/>
        </p:nvSpPr>
        <p:spPr>
          <a:xfrm>
            <a:off x="7341704" y="1487036"/>
            <a:ext cx="2852811" cy="12003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7200" b="1" u="sn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E58FAC-0ACA-4E2F-B5CE-C5F739D69D1B}"/>
              </a:ext>
            </a:extLst>
          </p:cNvPr>
          <p:cNvSpPr/>
          <p:nvPr/>
        </p:nvSpPr>
        <p:spPr>
          <a:xfrm>
            <a:off x="1740868" y="1690062"/>
            <a:ext cx="605960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ও নাম্বারিং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 ও বিভিন্ন ইলাস্ট্রেটর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 ও সারনি যোগ করা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যোগ করা</a:t>
            </a:r>
          </a:p>
        </p:txBody>
      </p:sp>
    </p:spTree>
    <p:extLst>
      <p:ext uri="{BB962C8B-B14F-4D97-AF65-F5344CB8AC3E}">
        <p14:creationId xmlns:p14="http://schemas.microsoft.com/office/powerpoint/2010/main" val="353572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E0AC49-13CA-4F9D-AC29-C2AE2FE06BCE}"/>
              </a:ext>
            </a:extLst>
          </p:cNvPr>
          <p:cNvSpPr txBox="1"/>
          <p:nvPr/>
        </p:nvSpPr>
        <p:spPr>
          <a:xfrm>
            <a:off x="1067253" y="-52331"/>
            <a:ext cx="1051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 বলতে বোঝায় 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👉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লেখা সুন্দর ও আকর্ষণীয়ভাবে উপস্থাপন করার জন্য বিভিন্ন ফরম্যাটিং ও স্টাইল ব্যবহার করা।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9EE523-49B8-4481-8D13-2548EA0CD586}"/>
              </a:ext>
            </a:extLst>
          </p:cNvPr>
          <p:cNvSpPr/>
          <p:nvPr/>
        </p:nvSpPr>
        <p:spPr>
          <a:xfrm>
            <a:off x="1832369" y="1536174"/>
            <a:ext cx="82890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সাজসজ্জার গুরুত্বপূর্ণ বিষয়সমূহ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ফন্ট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Font) </a:t>
            </a:r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bn-IN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– সুন্দর ও পড়তে সহজ ফন্ট ব্যবহার করা।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ফন্ট সাইজ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Font Size)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শিরোনামের জন্য বড়, মূল লেখার জন্য মাঝারি সাইজ।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ফন্ট রঙ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Font Color)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টেক্সটে ভিন্নতা ও আকর্ষণ আনতে রঙ ব্যবহার।</a:t>
            </a: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Bold, Italic, Underline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শব্দ বা বাক্য আলাদা করে দেখাতে।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অ্যালাইনমেন্ট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Alignment)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লেখা বাম, ডান, মাঝামাঝি বা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Justify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করা।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 স্পেসিং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Line Spacing</a:t>
            </a:r>
            <a:r>
              <a:rPr lang="en-US" sz="2000" b="1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000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লাইনের ফাঁক নির্ধারণ।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বর্ডার ও শেডিং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Borders &amp; Shading)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লেখা বা প্যারাগ্রাফে আলাদা সৌন্দর্য আনার জন্য।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ও নাম্বারিং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Bullet &amp; Numbering)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তালিকা সুন্দরভাবে সাজাতে।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হেডার ও ফুটার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Header &amp; Footer)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পেজে শিরোনাম বা ফুটনোট যোগ করতে।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টেবিল, ছবি ও চার্ট</a:t>
            </a:r>
            <a:r>
              <a:rPr lang="bn-IN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– লেখাকে আকর্ষণীয় ও তথ্যবহুল করতে।</a:t>
            </a:r>
          </a:p>
          <a:p>
            <a:pPr algn="ctr"/>
            <a:endParaRPr lang="bn-IN" sz="2000" dirty="0">
              <a:solidFill>
                <a:srgbClr val="99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361ECE-6F7C-480C-B52F-8CF218886023}"/>
              </a:ext>
            </a:extLst>
          </p:cNvPr>
          <p:cNvSpPr/>
          <p:nvPr/>
        </p:nvSpPr>
        <p:spPr>
          <a:xfrm>
            <a:off x="1572335" y="1967061"/>
            <a:ext cx="907661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সাজসজ্জাঃ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অপশন তালিকা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New, Open, Save, Save As, Print, Prepare, Send, Publish, Close)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সুন্দর টেবিল বা বুলেট আকারে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সাজানোর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কাঠাল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লিচু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নারকেল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পেয়ারা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পেপে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ড্রাগন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2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561B8D-47DE-4338-84A6-4B6356D43D3F}"/>
              </a:ext>
            </a:extLst>
          </p:cNvPr>
          <p:cNvSpPr/>
          <p:nvPr/>
        </p:nvSpPr>
        <p:spPr>
          <a:xfrm>
            <a:off x="1649389" y="1779728"/>
            <a:ext cx="86947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 সাজসজ্জাঃ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অপশন তালিকা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New, Open, Save, Save As, Print, Prepare, Send, Publish, Close)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সুন্দর টেবিল বা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নাম্বার</a:t>
            </a:r>
            <a:r>
              <a:rPr lang="en-US" sz="2400" b="1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সাজানোর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নাম্বার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মেঘনা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যমুনা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ভৈরব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তিস্তা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তুলাতলী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পান্ডব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কর্নফুলী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66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A6C4C6-2EB0-4432-AE86-99C9F10AE431}"/>
              </a:ext>
            </a:extLst>
          </p:cNvPr>
          <p:cNvSpPr/>
          <p:nvPr/>
        </p:nvSpPr>
        <p:spPr>
          <a:xfrm>
            <a:off x="1503152" y="1626244"/>
            <a:ext cx="88335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প্রসেসরের একটি গুরুত্বপূর্ণ ফিচার, যা ব্যবহার করে লেখা সুন্দরভাবে সাজানো ও তালিকা আকারে উপস্থাপন করা যায়।</a:t>
            </a:r>
          </a:p>
          <a:p>
            <a:r>
              <a:rPr lang="bn-IN" sz="2400" b="1" dirty="0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(</a:t>
            </a:r>
            <a:r>
              <a:rPr lang="en-US" sz="2400" b="1" dirty="0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Bullets)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প্রতীক (●, ○, ■, ✔ ইত্যাদি) ব্যবহার করে পয়েন্ট আকারে তথ্য উপস্থাপন করা হয়।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কোনো ক্রম বা সংখ্যা না দেখিয়ে শুধুমাত্র আলাদা আলাদা বিষয় সাজাতে বুলেট ব্যবহার করা হয়।</a:t>
            </a:r>
          </a:p>
          <a:p>
            <a:r>
              <a:rPr lang="bn-IN" sz="2400" b="1" dirty="0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 (</a:t>
            </a:r>
            <a:r>
              <a:rPr lang="en-US" sz="2400" b="1" dirty="0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Bullets):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2D157-C554-4602-94ED-C243C61681B8}"/>
              </a:ext>
            </a:extLst>
          </p:cNvPr>
          <p:cNvSpPr txBox="1"/>
          <p:nvPr/>
        </p:nvSpPr>
        <p:spPr>
          <a:xfrm>
            <a:off x="4960135" y="0"/>
            <a:ext cx="454162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ও নাম্বারিং 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4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680D1E-2558-41FA-8C14-8AB3D975FFBF}"/>
              </a:ext>
            </a:extLst>
          </p:cNvPr>
          <p:cNvSpPr txBox="1"/>
          <p:nvPr/>
        </p:nvSpPr>
        <p:spPr>
          <a:xfrm>
            <a:off x="1949667" y="1517465"/>
            <a:ext cx="804041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ইন্টারনেটনাম্বারিং (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Numbering)</a:t>
            </a:r>
          </a:p>
          <a:p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তালিকাকে ক্রমিক সংখ্যা বা বর্ণ দিয়ে সাজানো হয়।</a:t>
            </a:r>
          </a:p>
          <a:p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কোনো কাজ বা বিষয় ধারাবাহিকভাবে উপস্থাপন করতে নাম্বারিং ব্যবহার করা হয়।</a:t>
            </a:r>
          </a:p>
          <a:p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 (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Numbering):</a:t>
            </a:r>
          </a:p>
          <a:p>
            <a:pPr marL="457200" indent="-457200">
              <a:buFont typeface="+mj-lt"/>
              <a:buAutoNum type="arabicPeriod"/>
            </a:pP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</a:p>
          <a:p>
            <a:pPr marL="457200" indent="-457200">
              <a:buFont typeface="+mj-lt"/>
              <a:buAutoNum type="arabicPeriod"/>
            </a:pP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</a:p>
          <a:p>
            <a:pPr marL="457200" indent="-457200">
              <a:buFont typeface="+mj-lt"/>
              <a:buAutoNum type="arabicPeriod"/>
            </a:pP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1BE30-3829-4D8D-8398-08DCFB6DF9E6}"/>
              </a:ext>
            </a:extLst>
          </p:cNvPr>
          <p:cNvSpPr txBox="1"/>
          <p:nvPr/>
        </p:nvSpPr>
        <p:spPr>
          <a:xfrm>
            <a:off x="5391806" y="153524"/>
            <a:ext cx="4163319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ও নাম্বারিং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7374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898134-5394-47A0-8781-7A1D57BE52D3}"/>
              </a:ext>
            </a:extLst>
          </p:cNvPr>
          <p:cNvSpPr txBox="1">
            <a:spLocks/>
          </p:cNvSpPr>
          <p:nvPr/>
        </p:nvSpPr>
        <p:spPr>
          <a:xfrm>
            <a:off x="1407888" y="1443831"/>
            <a:ext cx="4572000" cy="3723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s-IN" sz="2400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প্রতীক (●, ○, ■, ✔ ইত্যাদি) দিয়ে তালিকা তৈরি করা হয়।</a:t>
            </a:r>
          </a:p>
          <a:p>
            <a:r>
              <a:rPr lang="as-IN" sz="2400" b="1">
                <a:latin typeface="NikoshBAN" panose="02000000000000000000" pitchFamily="2" charset="0"/>
                <a:cs typeface="NikoshBAN" panose="02000000000000000000" pitchFamily="2" charset="0"/>
              </a:rPr>
              <a:t>ক্রম না দেখিয়ে বিষয় সাজানোর জন্য ব্যবহৃত হয়।</a:t>
            </a:r>
          </a:p>
          <a:p>
            <a:r>
              <a:rPr lang="as-IN" sz="2400" b="1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উদাহরণ: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endParaRPr lang="as-IN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A78D337-5D14-43DA-9272-7275C0856D77}"/>
              </a:ext>
            </a:extLst>
          </p:cNvPr>
          <p:cNvSpPr txBox="1">
            <a:spLocks/>
          </p:cNvSpPr>
          <p:nvPr/>
        </p:nvSpPr>
        <p:spPr>
          <a:xfrm>
            <a:off x="5845632" y="1476601"/>
            <a:ext cx="4470400" cy="3588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n-IN" sz="2000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>
                <a:latin typeface="NikoshBAN" panose="02000000000000000000" pitchFamily="2" charset="0"/>
                <a:cs typeface="NikoshBAN" panose="02000000000000000000" pitchFamily="2" charset="0"/>
              </a:rPr>
              <a:t>ক্রমিক সংখ্যা বা বর্ণ দিয়ে তালিকা সাজানো হয়।</a:t>
            </a:r>
          </a:p>
          <a:p>
            <a:r>
              <a:rPr lang="as-IN" sz="2400" b="1"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ধারাবাহিকভাবে কাজ/বিষয় উপস্থাপনে ব্যবহৃত হয়।</a:t>
            </a:r>
          </a:p>
          <a:p>
            <a:r>
              <a:rPr lang="as-IN" sz="2400" b="1">
                <a:solidFill>
                  <a:srgbClr val="00CC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উদাহরণ: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1. বাংলা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2. ইংরেজি</a:t>
            </a:r>
          </a:p>
          <a:p>
            <a:pPr lvl="1"/>
            <a:r>
              <a:rPr lang="as-IN" b="1">
                <a:latin typeface="NikoshBAN" panose="02000000000000000000" pitchFamily="2" charset="0"/>
                <a:cs typeface="NikoshBAN" panose="02000000000000000000" pitchFamily="2" charset="0"/>
              </a:rPr>
              <a:t>3. গণিত</a:t>
            </a:r>
            <a:endParaRPr lang="as-IN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2B26CB-49C4-4601-B1AC-F05A36121304}"/>
              </a:ext>
            </a:extLst>
          </p:cNvPr>
          <p:cNvSpPr txBox="1"/>
          <p:nvPr/>
        </p:nvSpPr>
        <p:spPr>
          <a:xfrm>
            <a:off x="2323974" y="117078"/>
            <a:ext cx="754405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(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Bullets)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নাম্বারিং (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Numbering)</a:t>
            </a:r>
            <a:endParaRPr lang="en-US" sz="3600" b="1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928EFA-FB70-46F5-BDAD-85263A3FC391}"/>
              </a:ext>
            </a:extLst>
          </p:cNvPr>
          <p:cNvCxnSpPr/>
          <p:nvPr/>
        </p:nvCxnSpPr>
        <p:spPr>
          <a:xfrm>
            <a:off x="5932717" y="1360487"/>
            <a:ext cx="0" cy="3951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35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DF66FE-9C9C-4213-822A-FE8682BE4F34}"/>
              </a:ext>
            </a:extLst>
          </p:cNvPr>
          <p:cNvSpPr txBox="1"/>
          <p:nvPr/>
        </p:nvSpPr>
        <p:spPr>
          <a:xfrm>
            <a:off x="3777096" y="1480457"/>
            <a:ext cx="4637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বুলেট ও নাম্বারিং এর পার্থক্য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D576E-9B49-4789-8D51-F1B9D56DFC4D}"/>
              </a:ext>
            </a:extLst>
          </p:cNvPr>
          <p:cNvSpPr txBox="1"/>
          <p:nvPr/>
        </p:nvSpPr>
        <p:spPr>
          <a:xfrm>
            <a:off x="1880500" y="2364851"/>
            <a:ext cx="80202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Bullets →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শুধু আলাদা বিষয় সাজানোর জন্য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Numbering →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 ক্রম দেখানোর জন্য</a:t>
            </a:r>
          </a:p>
        </p:txBody>
      </p:sp>
    </p:spTree>
    <p:extLst>
      <p:ext uri="{BB962C8B-B14F-4D97-AF65-F5344CB8AC3E}">
        <p14:creationId xmlns:p14="http://schemas.microsoft.com/office/powerpoint/2010/main" val="1660667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355C18-B415-4DB4-9D93-308059273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367778"/>
              </p:ext>
            </p:extLst>
          </p:nvPr>
        </p:nvGraphicFramePr>
        <p:xfrm>
          <a:off x="4932146" y="3113742"/>
          <a:ext cx="5225046" cy="1828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41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bn-IN" sz="2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বিষয়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নম্বর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তাজ</a:t>
                      </a:r>
                      <a:endParaRPr lang="bn-IN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বাংলা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৮০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তাজুল</a:t>
                      </a:r>
                      <a:endParaRPr lang="bn-IN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ইংরেজি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৭৫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তামিম</a:t>
                      </a:r>
                      <a:endParaRPr lang="bn-IN" sz="24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গণিত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bn-IN" sz="2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৯০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26212F-2A11-4591-BCAC-7CD6295B55B8}"/>
              </a:ext>
            </a:extLst>
          </p:cNvPr>
          <p:cNvSpPr txBox="1"/>
          <p:nvPr/>
        </p:nvSpPr>
        <p:spPr>
          <a:xfrm>
            <a:off x="1858798" y="1572219"/>
            <a:ext cx="7695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 (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Table):</a:t>
            </a:r>
            <a:b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টেবিল হলো সারি (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Row)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ও কলামের (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Column)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সমন্বয়ে তথ্য সাজানোর একটি কাঠামো। এটি ব্যবহার করে তথ্য সহজে পড়া, বোঝা ও তুলনা করা যায়।</a:t>
            </a:r>
          </a:p>
          <a:p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ফলাফলের তালিকা তৈরি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বেতন বা বাজেটের হিসাব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সময়সূচি তৈরি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বিশ্লেষণ</a:t>
            </a:r>
          </a:p>
          <a:p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 (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Table):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C48AF-48EF-461F-A234-AD4D69BA08C0}"/>
              </a:ext>
            </a:extLst>
          </p:cNvPr>
          <p:cNvSpPr txBox="1"/>
          <p:nvPr/>
        </p:nvSpPr>
        <p:spPr>
          <a:xfrm>
            <a:off x="3535463" y="160785"/>
            <a:ext cx="865653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 ও বিভিন্ন ইলাস্ট্রেটর (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Illustrations) –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</a:t>
            </a:r>
          </a:p>
        </p:txBody>
      </p:sp>
    </p:spTree>
    <p:extLst>
      <p:ext uri="{BB962C8B-B14F-4D97-AF65-F5344CB8AC3E}">
        <p14:creationId xmlns:p14="http://schemas.microsoft.com/office/powerpoint/2010/main" val="1203792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9C7B4C-7EB8-45EF-B1F4-AD3209D89E4A}"/>
              </a:ext>
            </a:extLst>
          </p:cNvPr>
          <p:cNvSpPr txBox="1"/>
          <p:nvPr/>
        </p:nvSpPr>
        <p:spPr>
          <a:xfrm>
            <a:off x="1998030" y="1615964"/>
            <a:ext cx="8038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উপাদানসমূহ: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Pictures (</a:t>
            </a:r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ছবি):</a:t>
            </a:r>
            <a:r>
              <a:rPr lang="bn-IN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ফাইল থেকে ছবি যুক্ত করা যায়।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Clip Art: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প্রস্তুত কার্টুন/ড্রয়িং যুক্ত করা যায়।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Shapes (</a:t>
            </a:r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আকৃতি):</a:t>
            </a:r>
            <a:r>
              <a:rPr lang="bn-IN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জ্যামিতিক আকৃতি, তীর চিহ্ন, ফ্লোচার্ট ইত্যাদি আঁকা যায়।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SmartArt: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ডায়াগ্রাম 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Hierarchy, Cycle, Process)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তৈরি করা যায়।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Chart: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গ্রাফ আকারে তথ্য উপস্থাপন করা যায়।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F89B97-1409-4678-A86F-7D478C6879D5}"/>
              </a:ext>
            </a:extLst>
          </p:cNvPr>
          <p:cNvSpPr txBox="1"/>
          <p:nvPr/>
        </p:nvSpPr>
        <p:spPr>
          <a:xfrm>
            <a:off x="3871802" y="77836"/>
            <a:ext cx="706946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ইলাস্ট্রেটর (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Illustrations):</a:t>
            </a:r>
            <a:br>
              <a:rPr lang="en-US" sz="24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বিভিন্ন চিত্র, আকৃতি ও ডায়াগ্রাম যোগ করার সুবিধা আছে, যেগুলোকে 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Illustrations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 হয়।</a:t>
            </a:r>
          </a:p>
        </p:txBody>
      </p:sp>
    </p:spTree>
    <p:extLst>
      <p:ext uri="{BB962C8B-B14F-4D97-AF65-F5344CB8AC3E}">
        <p14:creationId xmlns:p14="http://schemas.microsoft.com/office/powerpoint/2010/main" val="2170805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69D436-3FCF-41ED-8B12-744EADB96763}"/>
              </a:ext>
            </a:extLst>
          </p:cNvPr>
          <p:cNvSpPr txBox="1"/>
          <p:nvPr/>
        </p:nvSpPr>
        <p:spPr>
          <a:xfrm>
            <a:off x="1975283" y="1418898"/>
            <a:ext cx="816601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 (</a:t>
            </a:r>
            <a:r>
              <a:rPr lang="en-US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Table) </a:t>
            </a:r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 করার ধাপ</a:t>
            </a:r>
          </a:p>
          <a:p>
            <a:r>
              <a:rPr lang="en-US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Insert </a:t>
            </a:r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মেনু নির্বাচন করুন</a:t>
            </a:r>
          </a:p>
          <a:p>
            <a:pPr lvl="1"/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ওয়ার্ডের উপরের মেনুবারে “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Insert” </a:t>
            </a:r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করুন।</a:t>
            </a:r>
          </a:p>
          <a:p>
            <a:r>
              <a:rPr lang="en-US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 </a:t>
            </a:r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অপশন বেছে নিন</a:t>
            </a:r>
          </a:p>
          <a:p>
            <a:pPr lvl="1"/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Table” </a:t>
            </a:r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বাটনে ক্লিক করে সারি (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Row) </a:t>
            </a:r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ও কলাম (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Column) </a:t>
            </a:r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 নির্বাচন করুন।</a:t>
            </a:r>
          </a:p>
          <a:p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সারি ও কলাম পূরণ করুন</a:t>
            </a:r>
          </a:p>
          <a:p>
            <a:pPr lvl="1"/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লিখুন, যেমন নাম, বিষয়, নম্বর ইত্যাদি।</a:t>
            </a:r>
          </a:p>
          <a:p>
            <a:r>
              <a:rPr lang="bn-IN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ফরম্যাটিং (</a:t>
            </a:r>
            <a:r>
              <a:rPr lang="en-US" sz="2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Formatting)</a:t>
            </a:r>
          </a:p>
          <a:p>
            <a:pPr lvl="1"/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টেবিলের আকার পরিবর্তন, রঙ, বর্ডার, শেডিং প্রয়োগ করা যায়।</a:t>
            </a:r>
          </a:p>
          <a:p>
            <a:pPr lvl="1"/>
            <a:r>
              <a:rPr lang="bn-IN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টেক্সটের ফন্ট, রঙ, আলাইনমেন্ট পরিবর্তন করা যায়।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595402-C135-4E57-8350-146304CF8620}"/>
              </a:ext>
            </a:extLst>
          </p:cNvPr>
          <p:cNvSpPr txBox="1"/>
          <p:nvPr/>
        </p:nvSpPr>
        <p:spPr>
          <a:xfrm>
            <a:off x="5391285" y="647757"/>
            <a:ext cx="475001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টেবিল ও সারনি যোগ করা</a:t>
            </a:r>
          </a:p>
        </p:txBody>
      </p:sp>
    </p:spTree>
    <p:extLst>
      <p:ext uri="{BB962C8B-B14F-4D97-AF65-F5344CB8AC3E}">
        <p14:creationId xmlns:p14="http://schemas.microsoft.com/office/powerpoint/2010/main" val="3021864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F7A90C-8C9F-417F-93F7-37289A92EF2F}"/>
              </a:ext>
            </a:extLst>
          </p:cNvPr>
          <p:cNvSpPr txBox="1"/>
          <p:nvPr/>
        </p:nvSpPr>
        <p:spPr>
          <a:xfrm>
            <a:off x="1907628" y="1764745"/>
            <a:ext cx="79142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টেবিল ও সারনি যোগ করা</a:t>
            </a:r>
            <a:endParaRPr lang="en-US" b="1" dirty="0">
              <a:solidFill>
                <a:srgbClr val="99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সারনি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Row) </a:t>
            </a:r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কলাম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Column) </a:t>
            </a:r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সারি যোগ করা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Add Row)</a:t>
            </a:r>
          </a:p>
          <a:p>
            <a:pPr lvl="1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টেবিলের শেষ সারিতে কের্সর রেখে 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Layout → Insert Below”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বা 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Insert Above”।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কলাম যোগ করা (</a:t>
            </a:r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Add Column)</a:t>
            </a:r>
          </a:p>
          <a:p>
            <a:pPr lvl="1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টেবিলের পাশে কের্সর রেখে 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Layout → Insert Left”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বা 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Insert Right”।</a:t>
            </a:r>
          </a:p>
          <a:p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মুছে ফেলা</a:t>
            </a:r>
          </a:p>
          <a:p>
            <a:pPr lvl="1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অপ্রয়োজনীয় সারি বা কলাম সিলেক্ট করে “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Delete → Rows/Columns”।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17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E649C5-7A68-468F-9BDD-C2E3BA5A94CB}"/>
              </a:ext>
            </a:extLst>
          </p:cNvPr>
          <p:cNvSpPr txBox="1"/>
          <p:nvPr/>
        </p:nvSpPr>
        <p:spPr>
          <a:xfrm>
            <a:off x="4598278" y="204952"/>
            <a:ext cx="564930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s-IN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সারনি ও কলাম যোগ করা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7F9E96-AC31-4931-8B97-ECB4EB0FDC69}"/>
              </a:ext>
            </a:extLst>
          </p:cNvPr>
          <p:cNvSpPr txBox="1"/>
          <p:nvPr/>
        </p:nvSpPr>
        <p:spPr>
          <a:xfrm>
            <a:off x="1497718" y="1659285"/>
            <a:ext cx="874986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সারনি ও কলাম যোগ করার ধাপ:</a:t>
            </a:r>
          </a:p>
          <a:p>
            <a:pPr lvl="1"/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1. সারি যোগ: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Layout → Insert Below / Insert Above</a:t>
            </a:r>
          </a:p>
          <a:p>
            <a:pPr lvl="1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কলাম যোগ: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Layout → Insert Left / Insert Right</a:t>
            </a:r>
          </a:p>
          <a:p>
            <a:pPr lvl="1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অপ্রয়োজনীয় সারি/কলাম মুছে ফেলা: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Delete → Rows / Columns</a:t>
            </a:r>
          </a:p>
        </p:txBody>
      </p:sp>
    </p:spTree>
    <p:extLst>
      <p:ext uri="{BB962C8B-B14F-4D97-AF65-F5344CB8AC3E}">
        <p14:creationId xmlns:p14="http://schemas.microsoft.com/office/powerpoint/2010/main" val="675036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3245D-BDF9-4983-90A7-1BCE8164FEFE}"/>
              </a:ext>
            </a:extLst>
          </p:cNvPr>
          <p:cNvSpPr txBox="1"/>
          <p:nvPr/>
        </p:nvSpPr>
        <p:spPr>
          <a:xfrm>
            <a:off x="1696422" y="1470244"/>
            <a:ext cx="842003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ছবি যোগ করা (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Insert Picture)</a:t>
            </a:r>
            <a:endParaRPr lang="bn-IN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ছবি যোগ করা (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Insert Picture)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খুব সহজ ও গুরুত্বপূর্ণ ফিচার। এটি ব্যবহার করে আপনার ডকুমেন্টকে আরও আকর্ষণীয় ও তথ্যবহুল করা যায়।</a:t>
            </a:r>
          </a:p>
          <a:p>
            <a:pPr algn="just"/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যোগ করার ধাপ</a:t>
            </a:r>
          </a:p>
          <a:p>
            <a:pPr algn="just"/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Insert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মেনু নির্বাচন করুন</a:t>
            </a:r>
          </a:p>
          <a:p>
            <a:pPr lvl="1" algn="just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উপরের মেনুবার থেকে 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Insert”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করুন।</a:t>
            </a:r>
          </a:p>
          <a:p>
            <a:pPr algn="just"/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Picture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বাটন নির্বাচন করুন</a:t>
            </a:r>
          </a:p>
          <a:p>
            <a:pPr lvl="1" algn="just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This Device” –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থেকে ছবি যোগ করতে।</a:t>
            </a:r>
          </a:p>
          <a:p>
            <a:pPr lvl="1" algn="just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Online Pictures” –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থেকে ছবি যোগ করতে।</a:t>
            </a:r>
          </a:p>
        </p:txBody>
      </p:sp>
    </p:spTree>
    <p:extLst>
      <p:ext uri="{BB962C8B-B14F-4D97-AF65-F5344CB8AC3E}">
        <p14:creationId xmlns:p14="http://schemas.microsoft.com/office/powerpoint/2010/main" val="2678361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E20345-F404-462F-9D12-4F9984F4A8A7}"/>
              </a:ext>
            </a:extLst>
          </p:cNvPr>
          <p:cNvSpPr txBox="1"/>
          <p:nvPr/>
        </p:nvSpPr>
        <p:spPr>
          <a:xfrm>
            <a:off x="3326460" y="-1671"/>
            <a:ext cx="886554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প্রসেসরে ছবি যোগ করা (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Insert Picture)</a:t>
            </a:r>
            <a:endParaRPr lang="bn-IN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D7B080-5E41-418A-97D2-EEF08B82526A}"/>
              </a:ext>
            </a:extLst>
          </p:cNvPr>
          <p:cNvSpPr txBox="1"/>
          <p:nvPr/>
        </p:nvSpPr>
        <p:spPr>
          <a:xfrm>
            <a:off x="1814285" y="1549814"/>
            <a:ext cx="83021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সাইজ ও অবস্থান ঠিক করা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2400" b="1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ছবির চারপাশে রিসাইজ হ্যান্ডেল ব্যবহার করে সাইজ পরিবর্তন।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ছবিকে ডকুমেন্টে ড্র্যাগ করে ঠিক জায়গায় রাখুন।</a:t>
            </a:r>
          </a:p>
          <a:p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 ফরম্যাটিং (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Formatting)</a:t>
            </a:r>
            <a:r>
              <a:rPr lang="en-US" sz="2400" b="1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Wrap Text: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ছবির পাশে লেখা ঘেরা বা আলাদা করা।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Picture Styles: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বর্ডার, শেডো, রাউন্ডেড কর্নার ইত্যাদি।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Crop: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 কাটাছাঁট করা।</a:t>
            </a:r>
          </a:p>
          <a:p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উদাহরণ: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পাঠের সাথে ছবি যুক্ত করা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চার্ট বা ডায়াগ্রামের পাশে ইলাস্ট্রেশন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রিপোর্ট, প্রেজেন্টেশন বা নোটে ভিজ্যুয়াল যোগ করা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5096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12F017-51E9-49FA-914D-C9818A2C0DD9}"/>
              </a:ext>
            </a:extLst>
          </p:cNvPr>
          <p:cNvSpPr txBox="1"/>
          <p:nvPr/>
        </p:nvSpPr>
        <p:spPr>
          <a:xfrm>
            <a:off x="6867831" y="304803"/>
            <a:ext cx="3304110" cy="2384405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7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2E173D-9D1E-4309-95A9-465DE1A1092D}"/>
              </a:ext>
            </a:extLst>
          </p:cNvPr>
          <p:cNvSpPr txBox="1"/>
          <p:nvPr/>
        </p:nvSpPr>
        <p:spPr>
          <a:xfrm>
            <a:off x="2191658" y="2898111"/>
            <a:ext cx="3599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ওয়ার্ড প্রসেসিং কি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0A5C5C-BDFA-4DAE-A2FA-6D7026CDDE1C}"/>
              </a:ext>
            </a:extLst>
          </p:cNvPr>
          <p:cNvSpPr txBox="1"/>
          <p:nvPr/>
        </p:nvSpPr>
        <p:spPr>
          <a:xfrm>
            <a:off x="2191658" y="3683325"/>
            <a:ext cx="7209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ওয়ার্ড প্রসেসর দিয়ে কিছু লিখতে গেলে প্রথমে কী প্রয়োজন হয়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749048-325D-4CAF-9EE3-8EC744EFB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280" y="1852323"/>
            <a:ext cx="2252506" cy="149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77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139E74-0B8E-4193-8B2F-7865C98948B5}"/>
              </a:ext>
            </a:extLst>
          </p:cNvPr>
          <p:cNvSpPr txBox="1"/>
          <p:nvPr/>
        </p:nvSpPr>
        <p:spPr>
          <a:xfrm>
            <a:off x="1503389" y="1501677"/>
            <a:ext cx="3146644" cy="1000125"/>
          </a:xfrm>
          <a:prstGeom prst="parallelogram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E98BD3-F53B-444B-AF77-30C6FDDCB1B7}"/>
              </a:ext>
            </a:extLst>
          </p:cNvPr>
          <p:cNvSpPr txBox="1"/>
          <p:nvPr/>
        </p:nvSpPr>
        <p:spPr>
          <a:xfrm>
            <a:off x="4650033" y="2007679"/>
            <a:ext cx="56565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BD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ডকুমেন্ট কাট,কপি ও পেস্ট করার নিয়ম লিখ।</a:t>
            </a:r>
          </a:p>
        </p:txBody>
      </p:sp>
      <p:pic>
        <p:nvPicPr>
          <p:cNvPr id="4" name="Picture 2" descr="যশোর শিক্ষা বোর্ড অনলাইন ক্লাসরুম : কাবুলিওয়ালা ।, শ্রেণি: সপ্তম , বিষয়:  অন্যান্য, অধ্যায়: অন্যান্য SHEBANI SARKER, Deuatala Secondary School,  BATIAGHATA, KHULNA">
            <a:extLst>
              <a:ext uri="{FF2B5EF4-FFF2-40B4-BE49-F238E27FC236}">
                <a16:creationId xmlns:a16="http://schemas.microsoft.com/office/drawing/2014/main" id="{376B74E9-4EB0-4A39-BBCD-E408C2FEB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6" y="2497797"/>
            <a:ext cx="4306749" cy="2553175"/>
          </a:xfrm>
          <a:prstGeom prst="teardrop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57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1A4101-B64D-4BFA-9671-A2B5A8EB9B78}"/>
              </a:ext>
            </a:extLst>
          </p:cNvPr>
          <p:cNvSpPr txBox="1"/>
          <p:nvPr/>
        </p:nvSpPr>
        <p:spPr>
          <a:xfrm>
            <a:off x="4911243" y="1611087"/>
            <a:ext cx="51761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প্যারাগ্রাফ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ফ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ন্ট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ষ্টা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সাইজ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রং 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ডকুমেন্টটি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E3F32B-804C-4826-BDA0-3A5D3E212C49}"/>
              </a:ext>
            </a:extLst>
          </p:cNvPr>
          <p:cNvSpPr txBox="1"/>
          <p:nvPr/>
        </p:nvSpPr>
        <p:spPr>
          <a:xfrm>
            <a:off x="1519889" y="1611087"/>
            <a:ext cx="2077164" cy="920115"/>
          </a:xfrm>
          <a:prstGeom prst="plaque">
            <a:avLst/>
          </a:prstGeom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4" descr="Làm Việc Nhóm Trong Lớp Học,nhãn Dán,lam Hình ảnh | Định dạng hình ảnh EPS  380599051| vn.lovepik.com">
            <a:extLst>
              <a:ext uri="{FF2B5EF4-FFF2-40B4-BE49-F238E27FC236}">
                <a16:creationId xmlns:a16="http://schemas.microsoft.com/office/drawing/2014/main" id="{0932CD45-4400-45DC-BC6B-8872DFFC8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820" y="2582914"/>
            <a:ext cx="3203351" cy="3203351"/>
          </a:xfrm>
          <a:prstGeom prst="ca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48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42027F-CB19-48E2-8356-9BFC48F1EDA1}"/>
              </a:ext>
            </a:extLst>
          </p:cNvPr>
          <p:cNvSpPr txBox="1"/>
          <p:nvPr/>
        </p:nvSpPr>
        <p:spPr>
          <a:xfrm>
            <a:off x="7102525" y="1465769"/>
            <a:ext cx="3084096" cy="1558052"/>
          </a:xfrm>
          <a:prstGeom prst="teardrop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5BD511-9AF7-4342-A112-1F42A4F2A558}"/>
              </a:ext>
            </a:extLst>
          </p:cNvPr>
          <p:cNvSpPr txBox="1"/>
          <p:nvPr/>
        </p:nvSpPr>
        <p:spPr>
          <a:xfrm>
            <a:off x="1847723" y="3130346"/>
            <a:ext cx="8560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কেন প্রতিদিন ওয়ার্ড প্রসেসিং এর ব্যবহারকারীর সংখ্যা দিন দিন বাড়ছে?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2E53F3-F4C2-4E6B-841E-34B6D891A72E}"/>
              </a:ext>
            </a:extLst>
          </p:cNvPr>
          <p:cNvSpPr txBox="1"/>
          <p:nvPr/>
        </p:nvSpPr>
        <p:spPr>
          <a:xfrm>
            <a:off x="1768893" y="4304010"/>
            <a:ext cx="8005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47060" indent="-547060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ডকুমেন্ট  তৈরি করতে কী ব্যবহার করা হয়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660468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46A6BA-F91D-4F04-B4D4-E23DAC7A08B4}"/>
              </a:ext>
            </a:extLst>
          </p:cNvPr>
          <p:cNvSpPr txBox="1"/>
          <p:nvPr/>
        </p:nvSpPr>
        <p:spPr>
          <a:xfrm>
            <a:off x="7400274" y="1530537"/>
            <a:ext cx="2802370" cy="1146572"/>
          </a:xfrm>
          <a:prstGeom prst="flowChartManualInpu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8AE38B-6225-4890-9D4A-0AE0A85D0C33}"/>
              </a:ext>
            </a:extLst>
          </p:cNvPr>
          <p:cNvSpPr txBox="1"/>
          <p:nvPr/>
        </p:nvSpPr>
        <p:spPr>
          <a:xfrm>
            <a:off x="1916663" y="3836015"/>
            <a:ext cx="7276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4605" indent="-614605" algn="just"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মাইক্রোসফট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 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 লিখে নিয়ে আসবে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শিক্ষক বাতায়ন">
            <a:extLst>
              <a:ext uri="{FF2B5EF4-FFF2-40B4-BE49-F238E27FC236}">
                <a16:creationId xmlns:a16="http://schemas.microsoft.com/office/drawing/2014/main" id="{6754EA48-B858-4487-86C8-F56A1D4B47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8"/>
          <a:stretch/>
        </p:blipFill>
        <p:spPr bwMode="auto">
          <a:xfrm>
            <a:off x="1521083" y="1516501"/>
            <a:ext cx="2076450" cy="205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052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719EB6-1757-4CE7-929A-0AD401D387B1}"/>
              </a:ext>
            </a:extLst>
          </p:cNvPr>
          <p:cNvSpPr txBox="1"/>
          <p:nvPr/>
        </p:nvSpPr>
        <p:spPr>
          <a:xfrm>
            <a:off x="1576552" y="1174536"/>
            <a:ext cx="8505855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700" b="1" dirty="0" err="1">
                <a:ln w="57150"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28700" b="1" dirty="0">
              <a:ln w="57150">
                <a:solidFill>
                  <a:srgbClr val="FF0000"/>
                </a:solidFill>
              </a:ln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46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1136</Words>
  <Application>Microsoft Office PowerPoint</Application>
  <PresentationFormat>Widescreen</PresentationFormat>
  <Paragraphs>155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Farid Uddin</dc:creator>
  <cp:revision>4</cp:revision>
  <dcterms:created xsi:type="dcterms:W3CDTF">2025-09-27T08:48:00Z</dcterms:created>
  <dcterms:modified xsi:type="dcterms:W3CDTF">2025-09-27T09:25:27Z</dcterms:modified>
</cp:coreProperties>
</file>