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02"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1833346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406065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5EBDA5-71BD-4C61-96E2-72586858E69A}"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8660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2887160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5EBDA5-71BD-4C61-96E2-72586858E69A}"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7607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91649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3962307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1035851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2226288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1E6F86-DB5F-424A-A5B3-901333613F39}" type="datetimeFigureOut">
              <a:rPr lang="en-US" smtClean="0"/>
              <a:t>29-Nov-25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2333174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85716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1E6F86-DB5F-424A-A5B3-901333613F39}" type="datetimeFigureOut">
              <a:rPr lang="en-US" smtClean="0"/>
              <a:t>29-Nov-25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3730333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1E6F86-DB5F-424A-A5B3-901333613F39}" type="datetimeFigureOut">
              <a:rPr lang="en-US" smtClean="0"/>
              <a:t>29-Nov-25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2797151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1E6F86-DB5F-424A-A5B3-901333613F39}" type="datetimeFigureOut">
              <a:rPr lang="en-US" smtClean="0"/>
              <a:t>29-Nov-25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921907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294772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B1E6F86-DB5F-424A-A5B3-901333613F39}" type="datetimeFigureOut">
              <a:rPr lang="en-US" smtClean="0"/>
              <a:t>29-Nov-25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5EBDA5-71BD-4C61-96E2-72586858E69A}" type="slidenum">
              <a:rPr lang="en-US" smtClean="0"/>
              <a:t>‹#›</a:t>
            </a:fld>
            <a:endParaRPr lang="en-US"/>
          </a:p>
        </p:txBody>
      </p:sp>
    </p:spTree>
    <p:extLst>
      <p:ext uri="{BB962C8B-B14F-4D97-AF65-F5344CB8AC3E}">
        <p14:creationId xmlns:p14="http://schemas.microsoft.com/office/powerpoint/2010/main" val="142185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B1E6F86-DB5F-424A-A5B3-901333613F39}" type="datetimeFigureOut">
              <a:rPr lang="en-US" smtClean="0"/>
              <a:t>29-Nov-25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5EBDA5-71BD-4C61-96E2-72586858E69A}" type="slidenum">
              <a:rPr lang="en-US" smtClean="0"/>
              <a:t>‹#›</a:t>
            </a:fld>
            <a:endParaRPr lang="en-US"/>
          </a:p>
        </p:txBody>
      </p:sp>
    </p:spTree>
    <p:extLst>
      <p:ext uri="{BB962C8B-B14F-4D97-AF65-F5344CB8AC3E}">
        <p14:creationId xmlns:p14="http://schemas.microsoft.com/office/powerpoint/2010/main" val="27834795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46864" y="1251285"/>
            <a:ext cx="8422106" cy="4439652"/>
          </a:xfrm>
          <a:prstGeom prst="rect">
            <a:avLst/>
          </a:prstGeom>
          <a:noFill/>
        </p:spPr>
        <p:txBody>
          <a:bodyPr wrap="square" rtlCol="0">
            <a:spAutoFit/>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2314" y="2888641"/>
            <a:ext cx="3429000" cy="3429000"/>
          </a:xfrm>
          <a:prstGeom prst="rect">
            <a:avLst/>
          </a:prstGeom>
        </p:spPr>
      </p:pic>
      <p:sp>
        <p:nvSpPr>
          <p:cNvPr id="8" name="TextBox 7"/>
          <p:cNvSpPr txBox="1"/>
          <p:nvPr/>
        </p:nvSpPr>
        <p:spPr>
          <a:xfrm>
            <a:off x="2810434" y="1725300"/>
            <a:ext cx="6508377" cy="86202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4800" dirty="0" err="1"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আজকের</a:t>
            </a:r>
            <a:r>
              <a:rPr lang="en-US" sz="4800" dirty="0"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 </a:t>
            </a:r>
            <a:r>
              <a:rPr lang="en-US" sz="4800" dirty="0" err="1"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ক্লাসে</a:t>
            </a:r>
            <a:r>
              <a:rPr lang="en-US" sz="4800" dirty="0"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 </a:t>
            </a:r>
            <a:r>
              <a:rPr lang="en-US" sz="4800" dirty="0" err="1"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সবাইকে</a:t>
            </a:r>
            <a:r>
              <a:rPr lang="en-US" sz="4800" dirty="0"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 </a:t>
            </a:r>
            <a:r>
              <a:rPr lang="en-US" sz="4800" dirty="0" err="1"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স্বাগতম</a:t>
            </a:r>
            <a:r>
              <a:rPr lang="en-US" sz="4800" dirty="0" smtClean="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rPr>
              <a:t>!</a:t>
            </a:r>
            <a:endParaRPr lang="en-US" sz="4800" dirty="0">
              <a:effectLst>
                <a:outerShdw blurRad="50800" dist="38100" dir="2700000" algn="tl" rotWithShape="0">
                  <a:prstClr val="black">
                    <a:alpha val="40000"/>
                  </a:prstClr>
                </a:outerShdw>
              </a:effectLst>
              <a:latin typeface="NikoshBAN" panose="02000000000000000000" pitchFamily="2" charset="0"/>
              <a:cs typeface="NikoshBAN" panose="02000000000000000000" pitchFamily="2" charset="0"/>
            </a:endParaRPr>
          </a:p>
        </p:txBody>
      </p:sp>
      <p:sp>
        <p:nvSpPr>
          <p:cNvPr id="3" name="TextBox 2"/>
          <p:cNvSpPr txBox="1"/>
          <p:nvPr/>
        </p:nvSpPr>
        <p:spPr>
          <a:xfrm>
            <a:off x="3633537" y="360947"/>
            <a:ext cx="4872789" cy="800219"/>
          </a:xfrm>
          <a:prstGeom prst="rect">
            <a:avLst/>
          </a:prstGeom>
          <a:noFill/>
        </p:spPr>
        <p:txBody>
          <a:bodyPr wrap="square" rtlCol="0">
            <a:spAutoFit/>
          </a:bodyPr>
          <a:lstStyle/>
          <a:p>
            <a:pPr algn="ctr"/>
            <a:r>
              <a:rPr lang="en-US" sz="2800" dirty="0" err="1">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আসসালামু</a:t>
            </a:r>
            <a:r>
              <a:rPr lang="en-US" sz="2800" dirty="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2800" dirty="0" err="1">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আলাইকুম</a:t>
            </a:r>
            <a:r>
              <a:rPr lang="en-US" sz="2800" dirty="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2800" dirty="0" err="1">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ওয়া</a:t>
            </a:r>
            <a:r>
              <a:rPr lang="en-US" sz="2800" dirty="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 </a:t>
            </a:r>
            <a:r>
              <a:rPr lang="en-US" sz="2800" dirty="0" err="1">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রাহমাতুল্লাহ</a:t>
            </a:r>
            <a:r>
              <a:rPr lang="en-US" sz="2800" dirty="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a:t>
            </a:r>
          </a:p>
          <a:p>
            <a:endParaRPr lang="en-US" dirty="0"/>
          </a:p>
        </p:txBody>
      </p:sp>
    </p:spTree>
    <p:extLst>
      <p:ext uri="{BB962C8B-B14F-4D97-AF65-F5344CB8AC3E}">
        <p14:creationId xmlns:p14="http://schemas.microsoft.com/office/powerpoint/2010/main" val="358885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down)">
                                      <p:cBhvr>
                                        <p:cTn id="7" dur="580">
                                          <p:stCondLst>
                                            <p:cond delay="0"/>
                                          </p:stCondLst>
                                        </p:cTn>
                                        <p:tgtEl>
                                          <p:spTgt spid="8">
                                            <p:txEl>
                                              <p:pRg st="0" end="0"/>
                                            </p:txEl>
                                          </p:spTgt>
                                        </p:tgtEl>
                                      </p:cBhvr>
                                    </p:animEffect>
                                    <p:anim calcmode="lin" valueType="num">
                                      <p:cBhvr>
                                        <p:cTn id="8"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xEl>
                                              <p:pRg st="0" end="0"/>
                                            </p:txEl>
                                          </p:spTgt>
                                        </p:tgtEl>
                                      </p:cBhvr>
                                      <p:to x="100000" y="60000"/>
                                    </p:animScale>
                                    <p:animScale>
                                      <p:cBhvr>
                                        <p:cTn id="14" dur="166" decel="50000">
                                          <p:stCondLst>
                                            <p:cond delay="676"/>
                                          </p:stCondLst>
                                        </p:cTn>
                                        <p:tgtEl>
                                          <p:spTgt spid="8">
                                            <p:txEl>
                                              <p:pRg st="0" end="0"/>
                                            </p:txEl>
                                          </p:spTgt>
                                        </p:tgtEl>
                                      </p:cBhvr>
                                      <p:to x="100000" y="100000"/>
                                    </p:animScale>
                                    <p:animScale>
                                      <p:cBhvr>
                                        <p:cTn id="15" dur="26">
                                          <p:stCondLst>
                                            <p:cond delay="1312"/>
                                          </p:stCondLst>
                                        </p:cTn>
                                        <p:tgtEl>
                                          <p:spTgt spid="8">
                                            <p:txEl>
                                              <p:pRg st="0" end="0"/>
                                            </p:txEl>
                                          </p:spTgt>
                                        </p:tgtEl>
                                      </p:cBhvr>
                                      <p:to x="100000" y="80000"/>
                                    </p:animScale>
                                    <p:animScale>
                                      <p:cBhvr>
                                        <p:cTn id="16" dur="166" decel="50000">
                                          <p:stCondLst>
                                            <p:cond delay="1338"/>
                                          </p:stCondLst>
                                        </p:cTn>
                                        <p:tgtEl>
                                          <p:spTgt spid="8">
                                            <p:txEl>
                                              <p:pRg st="0" end="0"/>
                                            </p:txEl>
                                          </p:spTgt>
                                        </p:tgtEl>
                                      </p:cBhvr>
                                      <p:to x="100000" y="100000"/>
                                    </p:animScale>
                                    <p:animScale>
                                      <p:cBhvr>
                                        <p:cTn id="17" dur="26">
                                          <p:stCondLst>
                                            <p:cond delay="1642"/>
                                          </p:stCondLst>
                                        </p:cTn>
                                        <p:tgtEl>
                                          <p:spTgt spid="8">
                                            <p:txEl>
                                              <p:pRg st="0" end="0"/>
                                            </p:txEl>
                                          </p:spTgt>
                                        </p:tgtEl>
                                      </p:cBhvr>
                                      <p:to x="100000" y="90000"/>
                                    </p:animScale>
                                    <p:animScale>
                                      <p:cBhvr>
                                        <p:cTn id="18" dur="166" decel="50000">
                                          <p:stCondLst>
                                            <p:cond delay="1668"/>
                                          </p:stCondLst>
                                        </p:cTn>
                                        <p:tgtEl>
                                          <p:spTgt spid="8">
                                            <p:txEl>
                                              <p:pRg st="0" end="0"/>
                                            </p:txEl>
                                          </p:spTgt>
                                        </p:tgtEl>
                                      </p:cBhvr>
                                      <p:to x="100000" y="100000"/>
                                    </p:animScale>
                                    <p:animScale>
                                      <p:cBhvr>
                                        <p:cTn id="19" dur="26">
                                          <p:stCondLst>
                                            <p:cond delay="1808"/>
                                          </p:stCondLst>
                                        </p:cTn>
                                        <p:tgtEl>
                                          <p:spTgt spid="8">
                                            <p:txEl>
                                              <p:pRg st="0" end="0"/>
                                            </p:txEl>
                                          </p:spTgt>
                                        </p:tgtEl>
                                      </p:cBhvr>
                                      <p:to x="100000" y="95000"/>
                                    </p:animScale>
                                    <p:animScale>
                                      <p:cBhvr>
                                        <p:cTn id="20" dur="166" decel="50000">
                                          <p:stCondLst>
                                            <p:cond delay="1834"/>
                                          </p:stCondLst>
                                        </p:cTn>
                                        <p:tgtEl>
                                          <p:spTgt spid="8">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68252" y="385011"/>
            <a:ext cx="3308685"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NikoshBAN" panose="02000000000000000000" pitchFamily="2" charset="0"/>
                <a:cs typeface="NikoshBAN" panose="02000000000000000000" pitchFamily="2" charset="0"/>
              </a:rPr>
              <a:t>শিখনফল-৪</a:t>
            </a:r>
            <a:endParaRPr lang="en-US" sz="3200" dirty="0"/>
          </a:p>
        </p:txBody>
      </p:sp>
      <p:sp>
        <p:nvSpPr>
          <p:cNvPr id="4" name="TextBox 3"/>
          <p:cNvSpPr txBox="1"/>
          <p:nvPr/>
        </p:nvSpPr>
        <p:spPr>
          <a:xfrm>
            <a:off x="1406986" y="1908775"/>
            <a:ext cx="9216189" cy="2677656"/>
          </a:xfrm>
          <a:prstGeom prst="rect">
            <a:avLst/>
          </a:prstGeom>
          <a:noFill/>
        </p:spPr>
        <p:txBody>
          <a:bodyPr wrap="square" rtlCol="0">
            <a:spAutoFit/>
          </a:bodyPr>
          <a:lstStyle/>
          <a:p>
            <a:pPr marL="457200" indent="-457200">
              <a:buFont typeface="Wingdings" panose="05000000000000000000" pitchFamily="2" charset="2"/>
              <a:buChar char="v"/>
            </a:pPr>
            <a:r>
              <a:rPr lang="bn-IN" sz="2800" b="1" dirty="0">
                <a:latin typeface="NikoshBAN" panose="02000000000000000000" pitchFamily="2" charset="0"/>
                <a:cs typeface="NikoshBAN" panose="02000000000000000000" pitchFamily="2" charset="0"/>
              </a:rPr>
              <a:t>যুদ্ধের প্রধান </a:t>
            </a:r>
            <a:r>
              <a:rPr lang="bn-IN" sz="2800" b="1" dirty="0" smtClean="0">
                <a:latin typeface="NikoshBAN" panose="02000000000000000000" pitchFamily="2" charset="0"/>
                <a:cs typeface="NikoshBAN" panose="02000000000000000000" pitchFamily="2" charset="0"/>
              </a:rPr>
              <a:t>ঘটনা</a:t>
            </a:r>
            <a:r>
              <a:rPr lang="en-US" sz="2800" b="1"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a:p>
            <a:pPr lvl="0"/>
            <a:endParaRPr lang="en-US" sz="2800" dirty="0" smtClean="0">
              <a:latin typeface="NikoshBAN" panose="02000000000000000000" pitchFamily="2" charset="0"/>
              <a:cs typeface="NikoshBAN" panose="02000000000000000000" pitchFamily="2" charset="0"/>
            </a:endParaRPr>
          </a:p>
          <a:p>
            <a:pPr lvl="0"/>
            <a:r>
              <a:rPr lang="bn-IN" sz="2800" dirty="0" smtClean="0">
                <a:latin typeface="NikoshBAN" panose="02000000000000000000" pitchFamily="2" charset="0"/>
                <a:cs typeface="NikoshBAN" panose="02000000000000000000" pitchFamily="2" charset="0"/>
              </a:rPr>
              <a:t>যুদ্ধ </a:t>
            </a:r>
            <a:r>
              <a:rPr lang="bn-IN" sz="2800" dirty="0">
                <a:latin typeface="NikoshBAN" panose="02000000000000000000" pitchFamily="2" charset="0"/>
                <a:cs typeface="NikoshBAN" panose="02000000000000000000" pitchFamily="2" charset="0"/>
              </a:rPr>
              <a:t>শুরু হয় তিন জোড়া যোদ্ধার মোকাবিলার মাধ্যমে (মুবারাযাহ)। হযরত হযরত আলী (রা.)</a:t>
            </a:r>
            <a:r>
              <a:rPr lang="en-US" sz="2800" dirty="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হামজা (রা.)</a:t>
            </a:r>
            <a:r>
              <a:rPr lang="en-US" sz="2800" dirty="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উবাইদাহ (রা.) প্রমুখ সাহাবীরা অংশগ্রহণ করেন</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এরপর</a:t>
            </a:r>
            <a:r>
              <a:rPr lang="en-US" sz="2800" dirty="0" smtClean="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পূর্ণাঙ্গ </a:t>
            </a:r>
            <a:r>
              <a:rPr lang="bn-IN" sz="2800" dirty="0">
                <a:latin typeface="NikoshBAN" panose="02000000000000000000" pitchFamily="2" charset="0"/>
                <a:cs typeface="NikoshBAN" panose="02000000000000000000" pitchFamily="2" charset="0"/>
              </a:rPr>
              <a:t>যুদ্ধ শুরু হলে মুসলিম বাহিনী দ্রুত সুবিধা অর্জন করে</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কুরাইশের </a:t>
            </a:r>
            <a:r>
              <a:rPr lang="bn-IN" sz="2800" dirty="0">
                <a:latin typeface="NikoshBAN" panose="02000000000000000000" pitchFamily="2" charset="0"/>
                <a:cs typeface="NikoshBAN" panose="02000000000000000000" pitchFamily="2" charset="0"/>
              </a:rPr>
              <a:t>নেতা </a:t>
            </a:r>
            <a:r>
              <a:rPr lang="bn-IN" sz="2800" b="1" dirty="0">
                <a:latin typeface="NikoshBAN" panose="02000000000000000000" pitchFamily="2" charset="0"/>
                <a:cs typeface="NikoshBAN" panose="02000000000000000000" pitchFamily="2" charset="0"/>
              </a:rPr>
              <a:t>আবু জাহল</a:t>
            </a:r>
            <a:r>
              <a:rPr lang="bn-IN" sz="2800" dirty="0">
                <a:latin typeface="NikoshBAN" panose="02000000000000000000" pitchFamily="2" charset="0"/>
                <a:cs typeface="NikoshBAN" panose="02000000000000000000" pitchFamily="2" charset="0"/>
              </a:rPr>
              <a:t> নিহত হয়</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যুদ্ধের </a:t>
            </a:r>
            <a:r>
              <a:rPr lang="bn-IN" sz="2800" dirty="0">
                <a:latin typeface="NikoshBAN" panose="02000000000000000000" pitchFamily="2" charset="0"/>
                <a:cs typeface="NikoshBAN" panose="02000000000000000000" pitchFamily="2" charset="0"/>
              </a:rPr>
              <a:t>শেষে কুরাইশরা পরাজিত হয়ে পালিয়ে যায়।</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565193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arn(inVertical)">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32157" y="300790"/>
            <a:ext cx="3320715"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NikoshBAN" panose="02000000000000000000" pitchFamily="2" charset="0"/>
                <a:cs typeface="NikoshBAN" panose="02000000000000000000" pitchFamily="2" charset="0"/>
              </a:rPr>
              <a:t>শিখনফল-৫</a:t>
            </a:r>
            <a:endParaRPr lang="en-US" sz="3200" dirty="0"/>
          </a:p>
        </p:txBody>
      </p:sp>
      <p:sp>
        <p:nvSpPr>
          <p:cNvPr id="3" name="TextBox 2"/>
          <p:cNvSpPr txBox="1"/>
          <p:nvPr/>
        </p:nvSpPr>
        <p:spPr>
          <a:xfrm>
            <a:off x="1606214" y="1706361"/>
            <a:ext cx="9372600" cy="2954655"/>
          </a:xfrm>
          <a:prstGeom prst="rect">
            <a:avLst/>
          </a:prstGeom>
          <a:noFill/>
        </p:spPr>
        <p:txBody>
          <a:bodyPr wrap="square" rtlCol="0">
            <a:spAutoFit/>
          </a:bodyPr>
          <a:lstStyle/>
          <a:p>
            <a:pPr marL="285750" indent="-285750">
              <a:buFont typeface="Wingdings" panose="05000000000000000000" pitchFamily="2" charset="2"/>
              <a:buChar char="v"/>
            </a:pPr>
            <a:r>
              <a:rPr lang="bn-IN" sz="2800" b="1" dirty="0">
                <a:latin typeface="NikoshBAN" panose="02000000000000000000" pitchFamily="2" charset="0"/>
                <a:cs typeface="NikoshBAN" panose="02000000000000000000" pitchFamily="2" charset="0"/>
              </a:rPr>
              <a:t>ফলাফল ও </a:t>
            </a:r>
            <a:r>
              <a:rPr lang="bn-IN" sz="2800" b="1" dirty="0" smtClean="0">
                <a:latin typeface="NikoshBAN" panose="02000000000000000000" pitchFamily="2" charset="0"/>
                <a:cs typeface="NikoshBAN" panose="02000000000000000000" pitchFamily="2" charset="0"/>
              </a:rPr>
              <a:t>গুরুত্ব</a:t>
            </a:r>
            <a:r>
              <a:rPr lang="en-US" sz="2800" b="1"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a:p>
            <a:pPr lvl="0"/>
            <a:endParaRPr lang="en-US" sz="2800" dirty="0" smtClean="0">
              <a:latin typeface="NikoshBAN" panose="02000000000000000000" pitchFamily="2" charset="0"/>
              <a:cs typeface="NikoshBAN" panose="02000000000000000000" pitchFamily="2" charset="0"/>
            </a:endParaRPr>
          </a:p>
          <a:p>
            <a:pPr lvl="0"/>
            <a:r>
              <a:rPr lang="bn-IN" sz="2800" dirty="0" smtClean="0">
                <a:latin typeface="NikoshBAN" panose="02000000000000000000" pitchFamily="2" charset="0"/>
                <a:cs typeface="NikoshBAN" panose="02000000000000000000" pitchFamily="2" charset="0"/>
              </a:rPr>
              <a:t>এটি </a:t>
            </a:r>
            <a:r>
              <a:rPr lang="bn-IN" sz="2800" dirty="0">
                <a:latin typeface="NikoshBAN" panose="02000000000000000000" pitchFamily="2" charset="0"/>
                <a:cs typeface="NikoshBAN" panose="02000000000000000000" pitchFamily="2" charset="0"/>
              </a:rPr>
              <a:t>ছিল ইসলামের প্রথম বড় </a:t>
            </a:r>
            <a:r>
              <a:rPr lang="bn-IN" sz="2800" dirty="0" smtClean="0">
                <a:latin typeface="NikoshBAN" panose="02000000000000000000" pitchFamily="2" charset="0"/>
                <a:cs typeface="NikoshBAN" panose="02000000000000000000" pitchFamily="2" charset="0"/>
              </a:rPr>
              <a:t>জ</a:t>
            </a:r>
            <a:r>
              <a:rPr lang="en-US" sz="2800" dirty="0" smtClean="0">
                <a:latin typeface="NikoshBAN" panose="02000000000000000000" pitchFamily="2" charset="0"/>
                <a:cs typeface="NikoshBAN" panose="02000000000000000000" pitchFamily="2" charset="0"/>
              </a:rPr>
              <a:t>য়, </a:t>
            </a:r>
            <a:r>
              <a:rPr lang="bn-IN" sz="2800" dirty="0">
                <a:latin typeface="NikoshBAN" panose="02000000000000000000" pitchFamily="2" charset="0"/>
                <a:cs typeface="NikoshBAN" panose="02000000000000000000" pitchFamily="2" charset="0"/>
              </a:rPr>
              <a:t>যা মুসলিম সমাজের মনোবল বিপুলভাবে বৃদ্ধি করে</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মদিনায় </a:t>
            </a:r>
            <a:r>
              <a:rPr lang="bn-IN" sz="2800" dirty="0">
                <a:latin typeface="NikoshBAN" panose="02000000000000000000" pitchFamily="2" charset="0"/>
                <a:cs typeface="NikoshBAN" panose="02000000000000000000" pitchFamily="2" charset="0"/>
              </a:rPr>
              <a:t>মুসলমানদের মর্যাদা ও রাজনৈতিক অবস্থান সুদৃঢ় হয়</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কুরাইশরা</a:t>
            </a:r>
            <a:r>
              <a:rPr lang="en-US" sz="2800" dirty="0" smtClean="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প্রথমবার </a:t>
            </a:r>
            <a:r>
              <a:rPr lang="bn-IN" sz="2800" dirty="0">
                <a:latin typeface="NikoshBAN" panose="02000000000000000000" pitchFamily="2" charset="0"/>
                <a:cs typeface="NikoshBAN" panose="02000000000000000000" pitchFamily="2" charset="0"/>
              </a:rPr>
              <a:t>উপলব্ধি করে </a:t>
            </a:r>
            <a:r>
              <a:rPr lang="bn-IN" sz="2800" dirty="0" smtClean="0">
                <a:latin typeface="NikoshBAN" panose="02000000000000000000" pitchFamily="2" charset="0"/>
                <a:cs typeface="NikoshBAN" panose="02000000000000000000" pitchFamily="2" charset="0"/>
              </a:rPr>
              <a:t>যে</a:t>
            </a:r>
            <a:r>
              <a:rPr lang="en-US" sz="2800" dirty="0" smtClean="0">
                <a:latin typeface="NikoshBAN" panose="02000000000000000000" pitchFamily="2" charset="0"/>
                <a:cs typeface="NikoshBAN" panose="02000000000000000000" pitchFamily="2" charset="0"/>
              </a:rPr>
              <a:t>,</a:t>
            </a:r>
            <a:r>
              <a:rPr lang="bn-IN" sz="2800" dirty="0" smtClean="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মুসলমানরা শক্তিশালী প্রতিপক্ষ</a:t>
            </a:r>
            <a:r>
              <a:rPr lang="bn-IN" sz="2800" dirty="0" smtClean="0">
                <a:latin typeface="NikoshBAN" panose="02000000000000000000" pitchFamily="2" charset="0"/>
                <a:cs typeface="NikoshBAN" panose="02000000000000000000" pitchFamily="2" charset="0"/>
              </a:rPr>
              <a:t>।</a:t>
            </a:r>
            <a:r>
              <a:rPr lang="en-US" sz="2800" dirty="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পরবর্তীতে </a:t>
            </a:r>
            <a:r>
              <a:rPr lang="bn-IN" sz="2800" dirty="0">
                <a:latin typeface="NikoshBAN" panose="02000000000000000000" pitchFamily="2" charset="0"/>
                <a:cs typeface="NikoshBAN" panose="02000000000000000000" pitchFamily="2" charset="0"/>
              </a:rPr>
              <a:t>মদিনায় ইসলামিক রাষ্ট্র আরো স্থিতিশীল ভিত্তি লাভ করে।</a:t>
            </a:r>
            <a:endParaRPr lang="en-US" sz="2800" dirty="0">
              <a:latin typeface="NikoshBAN" panose="02000000000000000000" pitchFamily="2" charset="0"/>
              <a:cs typeface="NikoshBAN" panose="02000000000000000000" pitchFamily="2" charset="0"/>
            </a:endParaRPr>
          </a:p>
          <a:p>
            <a:endParaRPr lang="en-US" dirty="0"/>
          </a:p>
        </p:txBody>
      </p:sp>
    </p:spTree>
    <p:extLst>
      <p:ext uri="{BB962C8B-B14F-4D97-AF65-F5344CB8AC3E}">
        <p14:creationId xmlns:p14="http://schemas.microsoft.com/office/powerpoint/2010/main" val="2143180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63716" y="336884"/>
            <a:ext cx="3946358" cy="584775"/>
          </a:xfrm>
          <a:prstGeom prst="rect">
            <a:avLst/>
          </a:prstGeom>
          <a:solidFill>
            <a:schemeClr val="accent1">
              <a:lumMod val="40000"/>
              <a:lumOff val="60000"/>
            </a:schemeClr>
          </a:solidFill>
        </p:spPr>
        <p:txBody>
          <a:bodyPr wrap="square" rtlCol="0">
            <a:spAutoFit/>
          </a:bodyPr>
          <a:lstStyle/>
          <a:p>
            <a:pPr algn="ctr"/>
            <a:r>
              <a:rPr lang="en-US" sz="3200" dirty="0" err="1" smtClean="0">
                <a:latin typeface="NikoshBAN" panose="02000000000000000000" pitchFamily="2" charset="0"/>
                <a:cs typeface="NikoshBAN" panose="02000000000000000000" pitchFamily="2" charset="0"/>
              </a:rPr>
              <a:t>মূল্যায়ন</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এককভাবে</a:t>
            </a:r>
            <a:r>
              <a:rPr lang="en-US" sz="3200" dirty="0" smtClean="0">
                <a:latin typeface="NikoshBAN" panose="02000000000000000000" pitchFamily="2" charset="0"/>
                <a:cs typeface="NikoshBAN" panose="02000000000000000000" pitchFamily="2" charset="0"/>
              </a:rPr>
              <a:t>)</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1082842" y="1684421"/>
            <a:ext cx="8602579" cy="1231106"/>
          </a:xfrm>
          <a:prstGeom prst="rect">
            <a:avLst/>
          </a:prstGeom>
          <a:noFill/>
        </p:spPr>
        <p:txBody>
          <a:bodyPr wrap="square" rtlCol="0">
            <a:spAutoFit/>
          </a:bodyPr>
          <a:lstStyle/>
          <a:p>
            <a:pPr marL="457200" indent="-457200">
              <a:buFont typeface="Wingdings" panose="05000000000000000000" pitchFamily="2" charset="2"/>
              <a:buChar char="Ø"/>
            </a:pPr>
            <a:r>
              <a:rPr lang="en-US" sz="2800" dirty="0" err="1">
                <a:latin typeface="NikoshBAN" panose="02000000000000000000" pitchFamily="2" charset="0"/>
                <a:cs typeface="NikoshBAN" panose="02000000000000000000" pitchFamily="2" charset="0"/>
              </a:rPr>
              <a:t>নিচের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প্রশ্নগুলোর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মধ্য</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থেকে</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তোমাদের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প্রত্যেককে</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একটি</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প্রশ্নের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উত্তর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দিতে</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হবে</a:t>
            </a:r>
            <a:r>
              <a:rPr lang="en-US" sz="2800" dirty="0">
                <a:latin typeface="NikoshBAN" panose="02000000000000000000" pitchFamily="2" charset="0"/>
                <a:cs typeface="NikoshBAN" panose="02000000000000000000" pitchFamily="2" charset="0"/>
              </a:rPr>
              <a:t>-</a:t>
            </a:r>
          </a:p>
          <a:p>
            <a:endParaRPr lang="en-US" dirty="0"/>
          </a:p>
        </p:txBody>
      </p:sp>
      <p:sp>
        <p:nvSpPr>
          <p:cNvPr id="5" name="TextBox 4"/>
          <p:cNvSpPr txBox="1"/>
          <p:nvPr/>
        </p:nvSpPr>
        <p:spPr>
          <a:xfrm>
            <a:off x="1670974" y="3224463"/>
            <a:ext cx="8626642" cy="1815882"/>
          </a:xfrm>
          <a:prstGeom prst="rect">
            <a:avLst/>
          </a:prstGeom>
          <a:noFill/>
        </p:spPr>
        <p:txBody>
          <a:bodyPr wrap="square" rtlCol="0">
            <a:spAutoFit/>
          </a:bodyPr>
          <a:lstStyle/>
          <a:p>
            <a:r>
              <a:rPr lang="en-US" sz="2800" dirty="0" smtClean="0">
                <a:latin typeface="NikoshBAN" panose="02000000000000000000" pitchFamily="2" charset="0"/>
                <a:cs typeface="NikoshBAN" panose="02000000000000000000" pitchFamily="2" charset="0"/>
              </a:rPr>
              <a:t>১। </a:t>
            </a:r>
            <a:r>
              <a:rPr lang="en-US" sz="2800" dirty="0" err="1" smtClean="0">
                <a:latin typeface="NikoshBAN" panose="02000000000000000000" pitchFamily="2" charset="0"/>
                <a:cs typeface="NikoshBAN" panose="02000000000000000000" pitchFamily="2" charset="0"/>
              </a:rPr>
              <a:t>বদর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কোথায়</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সংঘটিত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হয়</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২। </a:t>
            </a:r>
            <a:r>
              <a:rPr lang="en-US" sz="2800" dirty="0" err="1" smtClean="0">
                <a:latin typeface="NikoshBAN" panose="02000000000000000000" pitchFamily="2" charset="0"/>
                <a:cs typeface="NikoshBAN" panose="02000000000000000000" pitchFamily="2" charset="0"/>
              </a:rPr>
              <a:t>বদর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মুসলিম</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বাহিনীর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সংখ্যা</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ছিলো</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৩। </a:t>
            </a:r>
            <a:r>
              <a:rPr lang="en-US" sz="2800" dirty="0" err="1" smtClean="0">
                <a:latin typeface="NikoshBAN" panose="02000000000000000000" pitchFamily="2" charset="0"/>
                <a:cs typeface="NikoshBAN" panose="02000000000000000000" pitchFamily="2" charset="0"/>
              </a:rPr>
              <a:t>মুসলমানদের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বিজয়ের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পিছনে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মূল</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কারণ</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ছিলো</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৪। </a:t>
            </a:r>
            <a:r>
              <a:rPr lang="en-US" sz="2800" dirty="0" err="1" smtClean="0">
                <a:latin typeface="NikoshBAN" panose="02000000000000000000" pitchFamily="2" charset="0"/>
                <a:cs typeface="NikoshBAN" panose="02000000000000000000" pitchFamily="2" charset="0"/>
              </a:rPr>
              <a:t>বদর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কাফের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নিহত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হয়</a:t>
            </a:r>
            <a:r>
              <a:rPr lang="en-US" sz="2800"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834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additive="base">
                                        <p:cTn id="1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 calcmode="lin" valueType="num">
                                      <p:cBhvr additive="base">
                                        <p:cTn id="2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 calcmode="lin" valueType="num">
                                      <p:cBhvr additive="base">
                                        <p:cTn id="2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3400" y="433137"/>
            <a:ext cx="4030579" cy="584775"/>
          </a:xfrm>
          <a:prstGeom prst="rect">
            <a:avLst/>
          </a:prstGeom>
          <a:solidFill>
            <a:schemeClr val="accent1">
              <a:lumMod val="40000"/>
              <a:lumOff val="60000"/>
            </a:schemeClr>
          </a:solidFill>
        </p:spPr>
        <p:txBody>
          <a:bodyPr wrap="square" rtlCol="0">
            <a:spAutoFit/>
          </a:bodyPr>
          <a:lstStyle/>
          <a:p>
            <a:pPr algn="ctr"/>
            <a:r>
              <a:rPr lang="en-US" sz="3200" dirty="0" err="1" smtClean="0">
                <a:latin typeface="NikoshBAN" panose="02000000000000000000" pitchFamily="2" charset="0"/>
                <a:cs typeface="NikoshBAN" panose="02000000000000000000" pitchFamily="2" charset="0"/>
              </a:rPr>
              <a:t>বাড়ির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কাজ</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998621" y="2009274"/>
            <a:ext cx="9577137" cy="1077218"/>
          </a:xfrm>
          <a:prstGeom prst="rect">
            <a:avLst/>
          </a:prstGeom>
          <a:noFill/>
        </p:spPr>
        <p:txBody>
          <a:bodyPr wrap="square" rtlCol="0">
            <a:spAutoFit/>
          </a:bodyPr>
          <a:lstStyle/>
          <a:p>
            <a:pPr marL="457200" indent="-457200">
              <a:buFont typeface="Wingdings" panose="05000000000000000000" pitchFamily="2" charset="2"/>
              <a:buChar char="Ø"/>
            </a:pPr>
            <a:r>
              <a:rPr lang="en-US" sz="3200" dirty="0" err="1" smtClean="0">
                <a:latin typeface="NikoshBAN" panose="02000000000000000000" pitchFamily="2" charset="0"/>
                <a:cs typeface="NikoshBAN" panose="02000000000000000000" pitchFamily="2" charset="0"/>
              </a:rPr>
              <a:t>শিক্ষার্থীরা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তোমরা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সবাই</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বাড়ি</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থেকে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ইসলামের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ইতিহাসে</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বদর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যুদ্ধের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তাৎপর্য</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বিষয়ক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একটি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লিখনি</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প্রস্তুত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নিয়ে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আসবে</a:t>
            </a:r>
            <a:r>
              <a:rPr lang="en-US" sz="3200" dirty="0" smtClean="0">
                <a:latin typeface="NikoshBAN" panose="02000000000000000000" pitchFamily="2" charset="0"/>
                <a:cs typeface="NikoshBAN" panose="02000000000000000000" pitchFamily="2" charset="0"/>
              </a:rPr>
              <a:t>।</a:t>
            </a:r>
            <a:endParaRPr lang="en-US" sz="32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71944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0043" y="1167063"/>
            <a:ext cx="8470231" cy="1077218"/>
          </a:xfrm>
          <a:prstGeom prst="rect">
            <a:avLst/>
          </a:prstGeom>
          <a:noFill/>
        </p:spPr>
        <p:txBody>
          <a:bodyPr wrap="square" rtlCol="0">
            <a:spAutoFit/>
          </a:bodyPr>
          <a:lstStyle/>
          <a:p>
            <a:pPr marL="457200" indent="-457200">
              <a:buFont typeface="Wingdings" panose="05000000000000000000" pitchFamily="2" charset="2"/>
              <a:buChar char="ü"/>
            </a:pPr>
            <a:r>
              <a:rPr lang="en-US" sz="3200" dirty="0" err="1" smtClean="0">
                <a:latin typeface="NikoshBAN" panose="02000000000000000000" pitchFamily="2" charset="0"/>
                <a:cs typeface="NikoshBAN" panose="02000000000000000000" pitchFamily="2" charset="0"/>
              </a:rPr>
              <a:t>সবাইকে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আন্তরিক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ধন্যবাদ</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জানিয়ে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আজকের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ক্লাস</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এখানেই</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সমাপ্তি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ঘোষণা</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করছি</a:t>
            </a:r>
            <a:r>
              <a:rPr lang="en-US" sz="3200" dirty="0" smtClean="0">
                <a:latin typeface="NikoshBAN" panose="02000000000000000000" pitchFamily="2" charset="0"/>
                <a:cs typeface="NikoshBAN" panose="02000000000000000000" pitchFamily="2" charset="0"/>
              </a:rPr>
              <a:t>-</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4392234" y="3475711"/>
            <a:ext cx="3657600" cy="769441"/>
          </a:xfrm>
          <a:prstGeom prst="rect">
            <a:avLst/>
          </a:prstGeom>
          <a:solidFill>
            <a:schemeClr val="accent2">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400" dirty="0" err="1" smtClean="0">
                <a:solidFill>
                  <a:schemeClr val="tx2">
                    <a:lumMod val="50000"/>
                  </a:schemeClr>
                </a:solidFill>
                <a:effectLst>
                  <a:outerShdw blurRad="50800" dist="38100" dir="8100000" algn="tr" rotWithShape="0">
                    <a:prstClr val="black">
                      <a:alpha val="40000"/>
                    </a:prstClr>
                  </a:outerShdw>
                </a:effectLst>
                <a:latin typeface="NikoshBAN" panose="02000000000000000000" pitchFamily="2" charset="0"/>
                <a:cs typeface="NikoshBAN" panose="02000000000000000000" pitchFamily="2" charset="0"/>
              </a:rPr>
              <a:t>আল্লাহ</a:t>
            </a:r>
            <a:r>
              <a:rPr lang="en-US" sz="4400" dirty="0" smtClean="0">
                <a:solidFill>
                  <a:schemeClr val="tx2">
                    <a:lumMod val="50000"/>
                  </a:schemeClr>
                </a:solidFill>
                <a:effectLst>
                  <a:outerShdw blurRad="50800" dist="38100" dir="8100000" algn="tr" rotWithShape="0">
                    <a:prstClr val="black">
                      <a:alpha val="40000"/>
                    </a:prstClr>
                  </a:outerShdw>
                </a:effectLst>
                <a:latin typeface="NikoshBAN" panose="02000000000000000000" pitchFamily="2" charset="0"/>
                <a:cs typeface="NikoshBAN" panose="02000000000000000000" pitchFamily="2" charset="0"/>
              </a:rPr>
              <a:t> </a:t>
            </a:r>
            <a:r>
              <a:rPr lang="en-US" sz="4400" dirty="0" err="1" smtClean="0">
                <a:solidFill>
                  <a:schemeClr val="tx2">
                    <a:lumMod val="50000"/>
                  </a:schemeClr>
                </a:solidFill>
                <a:effectLst>
                  <a:outerShdw blurRad="50800" dist="38100" dir="8100000" algn="tr" rotWithShape="0">
                    <a:prstClr val="black">
                      <a:alpha val="40000"/>
                    </a:prstClr>
                  </a:outerShdw>
                </a:effectLst>
                <a:latin typeface="NikoshBAN" panose="02000000000000000000" pitchFamily="2" charset="0"/>
                <a:cs typeface="NikoshBAN" panose="02000000000000000000" pitchFamily="2" charset="0"/>
              </a:rPr>
              <a:t>হাফেজ</a:t>
            </a:r>
            <a:r>
              <a:rPr lang="en-US" sz="4400" dirty="0" smtClean="0">
                <a:solidFill>
                  <a:schemeClr val="tx2">
                    <a:lumMod val="50000"/>
                  </a:schemeClr>
                </a:solidFill>
                <a:effectLst>
                  <a:outerShdw blurRad="50800" dist="38100" dir="8100000" algn="tr" rotWithShape="0">
                    <a:prstClr val="black">
                      <a:alpha val="40000"/>
                    </a:prstClr>
                  </a:outerShdw>
                </a:effectLst>
                <a:latin typeface="NikoshBAN" panose="02000000000000000000" pitchFamily="2" charset="0"/>
                <a:cs typeface="NikoshBAN" panose="02000000000000000000" pitchFamily="2" charset="0"/>
              </a:rPr>
              <a:t>!</a:t>
            </a:r>
            <a:endParaRPr lang="en-US" sz="4400" dirty="0">
              <a:solidFill>
                <a:schemeClr val="tx2">
                  <a:lumMod val="50000"/>
                </a:schemeClr>
              </a:solidFill>
              <a:effectLst>
                <a:outerShdw blurRad="50800" dist="38100" dir="8100000" algn="tr" rotWithShape="0">
                  <a:prstClr val="black">
                    <a:alpha val="40000"/>
                  </a:prst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55898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94481" y="782052"/>
            <a:ext cx="4247147" cy="646331"/>
          </a:xfrm>
          <a:prstGeom prst="rect">
            <a:avLst/>
          </a:prstGeom>
          <a:solidFill>
            <a:schemeClr val="accent1">
              <a:lumMod val="40000"/>
              <a:lumOff val="60000"/>
            </a:schemeClr>
          </a:solidFill>
        </p:spPr>
        <p:txBody>
          <a:bodyPr wrap="square" rtlCol="0">
            <a:spAutoFit/>
          </a:bodyPr>
          <a:lstStyle/>
          <a:p>
            <a:pPr algn="ctr"/>
            <a:r>
              <a:rPr lang="en-US" sz="3600" dirty="0" err="1" smtClean="0">
                <a:latin typeface="NikoshBAN" panose="02000000000000000000" pitchFamily="2" charset="0"/>
                <a:cs typeface="NikoshBAN" panose="02000000000000000000" pitchFamily="2" charset="0"/>
              </a:rPr>
              <a:t>শিক্ষক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পরিচিতি</a:t>
            </a:r>
            <a:endParaRPr lang="en-US" sz="3600" dirty="0">
              <a:latin typeface="NikoshBAN" panose="02000000000000000000" pitchFamily="2" charset="0"/>
              <a:cs typeface="NikoshBAN" panose="02000000000000000000" pitchFamily="2"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14207" y="1805489"/>
            <a:ext cx="1576135" cy="1973508"/>
          </a:xfrm>
          <a:prstGeom prst="rect">
            <a:avLst/>
          </a:prstGeom>
        </p:spPr>
      </p:pic>
      <p:sp>
        <p:nvSpPr>
          <p:cNvPr id="6" name="TextBox 5"/>
          <p:cNvSpPr txBox="1"/>
          <p:nvPr/>
        </p:nvSpPr>
        <p:spPr>
          <a:xfrm>
            <a:off x="1419726" y="3778997"/>
            <a:ext cx="8602579" cy="2677656"/>
          </a:xfrm>
          <a:prstGeom prst="rect">
            <a:avLst/>
          </a:prstGeom>
          <a:noFill/>
        </p:spPr>
        <p:txBody>
          <a:bodyPr wrap="square" rtlCol="0">
            <a:spAutoFit/>
          </a:bodyPr>
          <a:lstStyle/>
          <a:p>
            <a:r>
              <a:rPr lang="en-US" sz="2800" dirty="0" err="1" smtClean="0">
                <a:latin typeface="NikoshBAN" panose="02000000000000000000" pitchFamily="2" charset="0"/>
                <a:cs typeface="NikoshBAN" panose="02000000000000000000" pitchFamily="2" charset="0"/>
              </a:rPr>
              <a:t>নামঃ</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রুহুল</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আমিন</a:t>
            </a:r>
            <a:endParaRPr lang="en-US" sz="2800" dirty="0">
              <a:latin typeface="NikoshBAN" panose="02000000000000000000" pitchFamily="2" charset="0"/>
              <a:cs typeface="NikoshBAN" panose="02000000000000000000" pitchFamily="2" charset="0"/>
            </a:endParaRPr>
          </a:p>
          <a:p>
            <a:r>
              <a:rPr lang="en-US" sz="2800" dirty="0" err="1">
                <a:latin typeface="NikoshBAN" panose="02000000000000000000" pitchFamily="2" charset="0"/>
                <a:cs typeface="NikoshBAN" panose="02000000000000000000" pitchFamily="2" charset="0"/>
              </a:rPr>
              <a:t>পদবিঃ</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সহকারী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মৌলভী</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আরবি</a:t>
            </a:r>
            <a:r>
              <a:rPr lang="en-US" sz="2800" dirty="0">
                <a:latin typeface="NikoshBAN" panose="02000000000000000000" pitchFamily="2" charset="0"/>
                <a:cs typeface="NikoshBAN" panose="02000000000000000000" pitchFamily="2" charset="0"/>
              </a:rPr>
              <a:t>)</a:t>
            </a:r>
          </a:p>
          <a:p>
            <a:r>
              <a:rPr lang="en-US" sz="2800" dirty="0" err="1">
                <a:latin typeface="NikoshBAN" panose="02000000000000000000" pitchFamily="2" charset="0"/>
                <a:cs typeface="NikoshBAN" panose="02000000000000000000" pitchFamily="2" charset="0"/>
              </a:rPr>
              <a:t>প্রতিষ্ঠানের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নামঃ</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দারুচ্ছুন্নাহ</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ইসলামিয়া</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ফাজিল</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মাদ্রাসা</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রবিরবাজার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কুলাউড়া</a:t>
            </a:r>
            <a:r>
              <a:rPr lang="en-US" sz="2800" dirty="0">
                <a:latin typeface="NikoshBAN" panose="02000000000000000000" pitchFamily="2" charset="0"/>
                <a:cs typeface="NikoshBAN" panose="02000000000000000000" pitchFamily="2" charset="0"/>
              </a:rPr>
              <a:t> </a:t>
            </a:r>
          </a:p>
          <a:p>
            <a:r>
              <a:rPr lang="en-US" sz="2800" dirty="0" err="1">
                <a:latin typeface="NikoshBAN" panose="02000000000000000000" pitchFamily="2" charset="0"/>
                <a:cs typeface="NikoshBAN" panose="02000000000000000000" pitchFamily="2" charset="0"/>
              </a:rPr>
              <a:t>মোবাইল</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নাম্বারঃ</a:t>
            </a:r>
            <a:r>
              <a:rPr lang="en-US" sz="2800" dirty="0">
                <a:latin typeface="NikoshBAN" panose="02000000000000000000" pitchFamily="2" charset="0"/>
                <a:cs typeface="NikoshBAN" panose="02000000000000000000" pitchFamily="2" charset="0"/>
              </a:rPr>
              <a:t> </a:t>
            </a:r>
            <a:r>
              <a:rPr lang="en-US" sz="2800" dirty="0"/>
              <a:t>01760271106</a:t>
            </a:r>
          </a:p>
          <a:p>
            <a:r>
              <a:rPr lang="en-US" sz="2800" dirty="0" smtClean="0">
                <a:latin typeface="NikoshBAN" panose="02000000000000000000" pitchFamily="2" charset="0"/>
                <a:cs typeface="NikoshBAN" panose="02000000000000000000" pitchFamily="2" charset="0"/>
              </a:rPr>
              <a:t>ই-</a:t>
            </a:r>
            <a:r>
              <a:rPr lang="en-US" sz="2800" dirty="0" err="1" smtClean="0">
                <a:latin typeface="NikoshBAN" panose="02000000000000000000" pitchFamily="2" charset="0"/>
                <a:cs typeface="NikoshBAN" panose="02000000000000000000" pitchFamily="2" charset="0"/>
              </a:rPr>
              <a:t>মেইলঃ</a:t>
            </a:r>
            <a:r>
              <a:rPr lang="en-US" sz="2800" dirty="0" smtClean="0">
                <a:latin typeface="NikoshBAN" panose="02000000000000000000" pitchFamily="2" charset="0"/>
                <a:cs typeface="NikoshBAN" panose="02000000000000000000" pitchFamily="2" charset="0"/>
              </a:rPr>
              <a:t> ruhulamin</a:t>
            </a:r>
            <a:r>
              <a:rPr lang="en-US" sz="2800" dirty="0" smtClean="0"/>
              <a:t>01031995</a:t>
            </a:r>
            <a:r>
              <a:rPr lang="en-US" sz="2800" dirty="0" smtClean="0">
                <a:latin typeface="NikoshBAN" panose="02000000000000000000" pitchFamily="2" charset="0"/>
                <a:cs typeface="NikoshBAN" panose="02000000000000000000" pitchFamily="2" charset="0"/>
              </a:rPr>
              <a:t>@gmail.com</a:t>
            </a:r>
            <a:endParaRPr lang="en-US" sz="2800" dirty="0">
              <a:latin typeface="NikoshBAN" panose="02000000000000000000" pitchFamily="2" charset="0"/>
              <a:cs typeface="NikoshBAN" panose="02000000000000000000" pitchFamily="2" charset="0"/>
            </a:endParaRPr>
          </a:p>
          <a:p>
            <a:endParaRPr lang="en-US" sz="2800" dirty="0"/>
          </a:p>
        </p:txBody>
      </p:sp>
    </p:spTree>
    <p:extLst>
      <p:ext uri="{BB962C8B-B14F-4D97-AF65-F5344CB8AC3E}">
        <p14:creationId xmlns:p14="http://schemas.microsoft.com/office/powerpoint/2010/main" val="110256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randombar(horizontal)">
                                      <p:cBhvr>
                                        <p:cTn id="12" dur="500"/>
                                        <p:tgtEl>
                                          <p:spTgt spid="6">
                                            <p:txEl>
                                              <p:pRg st="0" end="0"/>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randombar(horizontal)">
                                      <p:cBhvr>
                                        <p:cTn id="15" dur="500"/>
                                        <p:tgtEl>
                                          <p:spTgt spid="6">
                                            <p:txEl>
                                              <p:pRg st="1" end="1"/>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8" dur="500"/>
                                        <p:tgtEl>
                                          <p:spTgt spid="6">
                                            <p:txEl>
                                              <p:pRg st="2" end="2"/>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randombar(horizontal)">
                                      <p:cBhvr>
                                        <p:cTn id="21" dur="500"/>
                                        <p:tgtEl>
                                          <p:spTgt spid="6">
                                            <p:txEl>
                                              <p:pRg st="3" end="3"/>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randombar(horizontal)">
                                      <p:cBhvr>
                                        <p:cTn id="2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75747" y="292256"/>
            <a:ext cx="3922295" cy="64633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600" b="1" u="sng" dirty="0" err="1">
                <a:solidFill>
                  <a:srgbClr val="C0000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পাঠ</a:t>
            </a:r>
            <a:r>
              <a:rPr lang="en-US" sz="3600" b="1" u="sng" dirty="0">
                <a:solidFill>
                  <a:srgbClr val="C0000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r>
              <a:rPr lang="en-US" sz="3600" b="1" u="sng" dirty="0" err="1">
                <a:solidFill>
                  <a:srgbClr val="C0000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পরিচিতি</a:t>
            </a:r>
            <a:r>
              <a:rPr lang="en-US" sz="3600" b="1" u="sng" dirty="0">
                <a:solidFill>
                  <a:srgbClr val="C00000"/>
                </a:solidFill>
                <a:effectLst>
                  <a:outerShdw blurRad="38100" dist="38100" dir="2700000" algn="tl">
                    <a:srgbClr val="000000">
                      <a:alpha val="43137"/>
                    </a:srgbClr>
                  </a:outerShdw>
                </a:effectLst>
                <a:latin typeface="NikoshBAN" panose="02000000000000000000" pitchFamily="2" charset="0"/>
                <a:cs typeface="NikoshBAN" panose="02000000000000000000" pitchFamily="2" charset="0"/>
              </a:rPr>
              <a:t>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889" y="1094874"/>
            <a:ext cx="1768642" cy="2370345"/>
          </a:xfrm>
          <a:prstGeom prst="rect">
            <a:avLst/>
          </a:prstGeom>
        </p:spPr>
      </p:pic>
      <p:sp>
        <p:nvSpPr>
          <p:cNvPr id="8" name="TextBox 7"/>
          <p:cNvSpPr txBox="1"/>
          <p:nvPr/>
        </p:nvSpPr>
        <p:spPr>
          <a:xfrm>
            <a:off x="1979194" y="3621506"/>
            <a:ext cx="8915400" cy="2431435"/>
          </a:xfrm>
          <a:prstGeom prst="rect">
            <a:avLst/>
          </a:prstGeom>
          <a:noFill/>
        </p:spPr>
        <p:txBody>
          <a:bodyPr wrap="square" rtlCol="0">
            <a:spAutoFit/>
          </a:bodyPr>
          <a:lstStyle/>
          <a:p>
            <a:pPr algn="ctr"/>
            <a:r>
              <a:rPr lang="en-US" sz="3600" dirty="0" err="1" smtClean="0">
                <a:latin typeface="NikoshBAN" panose="02000000000000000000" pitchFamily="2" charset="0"/>
                <a:cs typeface="NikoshBAN" panose="02000000000000000000" pitchFamily="2" charset="0"/>
              </a:rPr>
              <a:t>বিষয়ঃ</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ইসলামের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ইতিহাস</a:t>
            </a:r>
            <a:endParaRPr lang="en-US" sz="3600" dirty="0" smtClean="0">
              <a:latin typeface="NikoshBAN" panose="02000000000000000000" pitchFamily="2" charset="0"/>
              <a:cs typeface="NikoshBAN" panose="02000000000000000000" pitchFamily="2" charset="0"/>
            </a:endParaRPr>
          </a:p>
          <a:p>
            <a:pPr algn="ctr"/>
            <a:r>
              <a:rPr lang="en-US" sz="3600" dirty="0" err="1" smtClean="0">
                <a:latin typeface="NikoshBAN" panose="02000000000000000000" pitchFamily="2" charset="0"/>
                <a:cs typeface="NikoshBAN" panose="02000000000000000000" pitchFamily="2" charset="0"/>
              </a:rPr>
              <a:t>দ্বিতীয়</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অধ্যায়</a:t>
            </a:r>
            <a:endParaRPr lang="en-US" sz="3600" dirty="0" smtClean="0">
              <a:latin typeface="NikoshBAN" panose="02000000000000000000" pitchFamily="2" charset="0"/>
              <a:cs typeface="NikoshBAN" panose="02000000000000000000" pitchFamily="2" charset="0"/>
            </a:endParaRPr>
          </a:p>
          <a:p>
            <a:pPr algn="ctr"/>
            <a:r>
              <a:rPr lang="en-US" sz="2400" dirty="0" err="1" smtClean="0">
                <a:latin typeface="NikoshBAN" panose="02000000000000000000" pitchFamily="2" charset="0"/>
                <a:cs typeface="NikoshBAN" panose="02000000000000000000" pitchFamily="2" charset="0"/>
              </a:rPr>
              <a:t>দ্বিতীয়</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পরিচ্ছেদ</a:t>
            </a:r>
            <a:endParaRPr lang="en-US" sz="2400" dirty="0" smtClean="0">
              <a:latin typeface="NikoshBAN" panose="02000000000000000000" pitchFamily="2" charset="0"/>
              <a:cs typeface="NikoshBAN" panose="02000000000000000000" pitchFamily="2" charset="0"/>
            </a:endParaRPr>
          </a:p>
          <a:p>
            <a:pPr algn="ct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ও </a:t>
            </a:r>
            <a:r>
              <a:rPr lang="en-US" sz="2800" dirty="0" err="1" smtClean="0">
                <a:latin typeface="NikoshBAN" panose="02000000000000000000" pitchFamily="2" charset="0"/>
                <a:cs typeface="NikoshBAN" panose="02000000000000000000" pitchFamily="2" charset="0"/>
              </a:rPr>
              <a:t>শান্তি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নীতি</a:t>
            </a:r>
            <a:endParaRPr lang="en-US" sz="2800" dirty="0" smtClean="0">
              <a:latin typeface="NikoshBAN" panose="02000000000000000000" pitchFamily="2" charset="0"/>
              <a:cs typeface="NikoshBAN" panose="02000000000000000000" pitchFamily="2" charset="0"/>
            </a:endParaRPr>
          </a:p>
          <a:p>
            <a:pPr algn="ctr"/>
            <a:r>
              <a:rPr lang="en-US" sz="2800" dirty="0" err="1" smtClean="0">
                <a:latin typeface="NikoshBAN" panose="02000000000000000000" pitchFamily="2" charset="0"/>
                <a:cs typeface="NikoshBAN" panose="02000000000000000000" pitchFamily="2" charset="0"/>
              </a:rPr>
              <a:t>বদরের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(মার্চ,৬২৪ </a:t>
            </a:r>
            <a:r>
              <a:rPr lang="en-US" sz="2800" dirty="0" err="1" smtClean="0">
                <a:latin typeface="NikoshBAN" panose="02000000000000000000" pitchFamily="2" charset="0"/>
                <a:cs typeface="NikoshBAN" panose="02000000000000000000" pitchFamily="2" charset="0"/>
              </a:rPr>
              <a:t>খ্রি</a:t>
            </a:r>
            <a:r>
              <a:rPr lang="en-US" sz="2800"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301072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1000"/>
                                        <p:tgtEl>
                                          <p:spTgt spid="8">
                                            <p:txEl>
                                              <p:pRg st="0" end="0"/>
                                            </p:txEl>
                                          </p:spTgt>
                                        </p:tgtEl>
                                      </p:cBhvr>
                                    </p:animEffect>
                                    <p:anim calcmode="lin" valueType="num">
                                      <p:cBhvr>
                                        <p:cTn id="16"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8">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fade">
                                      <p:cBhvr>
                                        <p:cTn id="20" dur="1000"/>
                                        <p:tgtEl>
                                          <p:spTgt spid="8">
                                            <p:txEl>
                                              <p:pRg st="1" end="1"/>
                                            </p:txEl>
                                          </p:spTgt>
                                        </p:tgtEl>
                                      </p:cBhvr>
                                    </p:animEffect>
                                    <p:anim calcmode="lin" valueType="num">
                                      <p:cBhvr>
                                        <p:cTn id="21"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8">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fade">
                                      <p:cBhvr>
                                        <p:cTn id="25" dur="1000"/>
                                        <p:tgtEl>
                                          <p:spTgt spid="8">
                                            <p:txEl>
                                              <p:pRg st="2" end="2"/>
                                            </p:txEl>
                                          </p:spTgt>
                                        </p:tgtEl>
                                      </p:cBhvr>
                                    </p:animEffect>
                                    <p:anim calcmode="lin" valueType="num">
                                      <p:cBhvr>
                                        <p:cTn id="26"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8">
                                            <p:txEl>
                                              <p:pRg st="2" end="2"/>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8">
                                            <p:txEl>
                                              <p:pRg st="3" end="3"/>
                                            </p:txEl>
                                          </p:spTgt>
                                        </p:tgtEl>
                                        <p:attrNameLst>
                                          <p:attrName>style.visibility</p:attrName>
                                        </p:attrNameLst>
                                      </p:cBhvr>
                                      <p:to>
                                        <p:strVal val="visible"/>
                                      </p:to>
                                    </p:set>
                                    <p:animEffect transition="in" filter="fade">
                                      <p:cBhvr>
                                        <p:cTn id="30" dur="1000"/>
                                        <p:tgtEl>
                                          <p:spTgt spid="8">
                                            <p:txEl>
                                              <p:pRg st="3" end="3"/>
                                            </p:txEl>
                                          </p:spTgt>
                                        </p:tgtEl>
                                      </p:cBhvr>
                                    </p:animEffect>
                                    <p:anim calcmode="lin" valueType="num">
                                      <p:cBhvr>
                                        <p:cTn id="31"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2" dur="1000" fill="hold"/>
                                        <p:tgtEl>
                                          <p:spTgt spid="8">
                                            <p:txEl>
                                              <p:pRg st="3" end="3"/>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Effect transition="in" filter="fade">
                                      <p:cBhvr>
                                        <p:cTn id="35" dur="1000"/>
                                        <p:tgtEl>
                                          <p:spTgt spid="8">
                                            <p:txEl>
                                              <p:pRg st="4" end="4"/>
                                            </p:txEl>
                                          </p:spTgt>
                                        </p:tgtEl>
                                      </p:cBhvr>
                                    </p:animEffect>
                                    <p:anim calcmode="lin" valueType="num">
                                      <p:cBhvr>
                                        <p:cTn id="36"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87379" y="310953"/>
            <a:ext cx="10395286" cy="1354217"/>
          </a:xfrm>
          <a:prstGeom prst="rect">
            <a:avLst/>
          </a:prstGeom>
          <a:noFill/>
        </p:spPr>
        <p:txBody>
          <a:bodyPr wrap="square" rtlCol="0">
            <a:spAutoFit/>
          </a:bodyPr>
          <a:lstStyle/>
          <a:p>
            <a:pPr marL="342900" indent="-342900">
              <a:buFont typeface="Wingdings" panose="05000000000000000000" pitchFamily="2" charset="2"/>
              <a:buChar char="Ø"/>
            </a:pPr>
            <a:r>
              <a:rPr lang="en-US" sz="3200" dirty="0" err="1">
                <a:latin typeface="NikoshBAN" panose="02000000000000000000" pitchFamily="2" charset="0"/>
                <a:cs typeface="NikoshBAN" panose="02000000000000000000" pitchFamily="2" charset="0"/>
              </a:rPr>
              <a:t>শিক্ষার্থীরা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ছবিটির</a:t>
            </a:r>
            <a:r>
              <a:rPr lang="en-US" sz="3200" dirty="0" smtClean="0">
                <a:latin typeface="NikoshBAN" panose="02000000000000000000" pitchFamily="2" charset="0"/>
                <a:cs typeface="NikoshBAN" panose="02000000000000000000" pitchFamily="2" charset="0"/>
              </a:rPr>
              <a:t> </a:t>
            </a:r>
            <a:r>
              <a:rPr lang="en-US" sz="3200" dirty="0" err="1">
                <a:latin typeface="NikoshBAN" panose="02000000000000000000" pitchFamily="2" charset="0"/>
                <a:cs typeface="NikoshBAN" panose="02000000000000000000" pitchFamily="2" charset="0"/>
              </a:rPr>
              <a:t>দিকে</a:t>
            </a:r>
            <a:r>
              <a:rPr lang="en-US" sz="3200" dirty="0">
                <a:latin typeface="NikoshBAN" panose="02000000000000000000" pitchFamily="2" charset="0"/>
                <a:cs typeface="NikoshBAN" panose="02000000000000000000" pitchFamily="2" charset="0"/>
              </a:rPr>
              <a:t> </a:t>
            </a:r>
            <a:r>
              <a:rPr lang="en-US" sz="3200" dirty="0" err="1">
                <a:latin typeface="NikoshBAN" panose="02000000000000000000" pitchFamily="2" charset="0"/>
                <a:cs typeface="NikoshBAN" panose="02000000000000000000" pitchFamily="2" charset="0"/>
              </a:rPr>
              <a:t>লক্ষ্য</a:t>
            </a:r>
            <a:r>
              <a:rPr lang="en-US" sz="3200" dirty="0">
                <a:latin typeface="NikoshBAN" panose="02000000000000000000" pitchFamily="2" charset="0"/>
                <a:cs typeface="NikoshBAN" panose="02000000000000000000" pitchFamily="2" charset="0"/>
              </a:rPr>
              <a:t> </a:t>
            </a:r>
            <a:r>
              <a:rPr lang="en-US" sz="3200" dirty="0" err="1">
                <a:latin typeface="NikoshBAN" panose="02000000000000000000" pitchFamily="2" charset="0"/>
                <a:cs typeface="NikoshBAN" panose="02000000000000000000" pitchFamily="2" charset="0"/>
              </a:rPr>
              <a:t>করো</a:t>
            </a:r>
            <a:r>
              <a:rPr lang="en-US" sz="3200" dirty="0">
                <a:latin typeface="NikoshBAN" panose="02000000000000000000" pitchFamily="2" charset="0"/>
                <a:cs typeface="NikoshBAN" panose="02000000000000000000" pitchFamily="2" charset="0"/>
              </a:rPr>
              <a:t> </a:t>
            </a:r>
            <a:r>
              <a:rPr lang="en-US" sz="3200" dirty="0" err="1">
                <a:latin typeface="NikoshBAN" panose="02000000000000000000" pitchFamily="2" charset="0"/>
                <a:cs typeface="NikoshBAN" panose="02000000000000000000" pitchFamily="2" charset="0"/>
              </a:rPr>
              <a:t>এবং</a:t>
            </a:r>
            <a:r>
              <a:rPr lang="en-US" sz="3200" dirty="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বলতো</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ছবিটির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দিকে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তাকালে</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কোন</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যুদ্ধের</a:t>
            </a:r>
            <a:r>
              <a:rPr lang="en-US" sz="3200" dirty="0" smtClean="0">
                <a:latin typeface="NikoshBAN" panose="02000000000000000000" pitchFamily="2" charset="0"/>
                <a:cs typeface="NikoshBAN" panose="02000000000000000000" pitchFamily="2" charset="0"/>
              </a:rPr>
              <a:t> </a:t>
            </a:r>
            <a:r>
              <a:rPr lang="en-US" sz="3200" dirty="0" err="1">
                <a:latin typeface="NikoshBAN" panose="02000000000000000000" pitchFamily="2" charset="0"/>
                <a:cs typeface="NikoshBAN" panose="02000000000000000000" pitchFamily="2" charset="0"/>
              </a:rPr>
              <a:t>কথা</a:t>
            </a:r>
            <a:r>
              <a:rPr lang="en-US" sz="3200" dirty="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মনে</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পড়ে</a:t>
            </a:r>
            <a:r>
              <a:rPr lang="en-US" sz="3200" dirty="0" smtClean="0">
                <a:latin typeface="NikoshBAN" panose="02000000000000000000" pitchFamily="2" charset="0"/>
                <a:cs typeface="NikoshBAN" panose="02000000000000000000" pitchFamily="2" charset="0"/>
              </a:rPr>
              <a:t>? </a:t>
            </a:r>
            <a:endParaRPr lang="en-US" sz="3200" dirty="0">
              <a:latin typeface="NikoshBAN" panose="02000000000000000000" pitchFamily="2" charset="0"/>
              <a:cs typeface="NikoshBAN" panose="02000000000000000000" pitchFamily="2" charset="0"/>
            </a:endParaRP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0735" y="1692843"/>
            <a:ext cx="4596063" cy="3676851"/>
          </a:xfrm>
          <a:prstGeom prst="rect">
            <a:avLst/>
          </a:prstGeom>
        </p:spPr>
      </p:pic>
      <p:sp>
        <p:nvSpPr>
          <p:cNvPr id="5" name="TextBox 4"/>
          <p:cNvSpPr txBox="1"/>
          <p:nvPr/>
        </p:nvSpPr>
        <p:spPr>
          <a:xfrm>
            <a:off x="5053261" y="5755863"/>
            <a:ext cx="2671010" cy="584775"/>
          </a:xfrm>
          <a:prstGeom prst="rect">
            <a:avLst/>
          </a:prstGeom>
          <a:solidFill>
            <a:schemeClr val="accent3">
              <a:lumMod val="20000"/>
              <a:lumOff val="80000"/>
            </a:schemeClr>
          </a:solidFill>
          <a:ln>
            <a:solidFill>
              <a:schemeClr val="accent1">
                <a:lumMod val="7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dirty="0" err="1" smtClean="0">
                <a:ln w="0"/>
                <a:solidFill>
                  <a:schemeClr val="tx2">
                    <a:lumMod val="50000"/>
                  </a:schemeClr>
                </a:solidFill>
                <a:effectLst>
                  <a:outerShdw blurRad="38100" dist="25400" dir="5400000" algn="ctr" rotWithShape="0">
                    <a:srgbClr val="6E747A">
                      <a:alpha val="43000"/>
                    </a:srgbClr>
                  </a:outerShdw>
                </a:effectLst>
                <a:latin typeface="NikoshBAN" panose="02000000000000000000" pitchFamily="2" charset="0"/>
                <a:cs typeface="NikoshBAN" panose="02000000000000000000" pitchFamily="2" charset="0"/>
              </a:rPr>
              <a:t>বদর</a:t>
            </a:r>
            <a:r>
              <a:rPr lang="en-US" sz="3200" dirty="0" smtClean="0">
                <a:ln w="0"/>
                <a:solidFill>
                  <a:schemeClr val="tx2">
                    <a:lumMod val="50000"/>
                  </a:schemeClr>
                </a:solidFill>
                <a:effectLst>
                  <a:outerShdw blurRad="38100" dist="25400" dir="5400000" algn="ctr" rotWithShape="0">
                    <a:srgbClr val="6E747A">
                      <a:alpha val="43000"/>
                    </a:srgbClr>
                  </a:outerShdw>
                </a:effectLst>
                <a:latin typeface="NikoshBAN" panose="02000000000000000000" pitchFamily="2" charset="0"/>
                <a:cs typeface="NikoshBAN" panose="02000000000000000000" pitchFamily="2" charset="0"/>
              </a:rPr>
              <a:t> </a:t>
            </a:r>
            <a:r>
              <a:rPr lang="en-US" sz="3200" dirty="0" err="1" smtClean="0">
                <a:ln w="0"/>
                <a:solidFill>
                  <a:schemeClr val="tx2">
                    <a:lumMod val="50000"/>
                  </a:schemeClr>
                </a:solidFill>
                <a:effectLst>
                  <a:outerShdw blurRad="38100" dist="25400" dir="5400000" algn="ctr" rotWithShape="0">
                    <a:srgbClr val="6E747A">
                      <a:alpha val="43000"/>
                    </a:srgbClr>
                  </a:outerShdw>
                </a:effectLst>
                <a:latin typeface="NikoshBAN" panose="02000000000000000000" pitchFamily="2" charset="0"/>
                <a:cs typeface="NikoshBAN" panose="02000000000000000000" pitchFamily="2" charset="0"/>
              </a:rPr>
              <a:t>যুদ্ধ</a:t>
            </a:r>
            <a:endParaRPr lang="en-US" sz="3200" dirty="0">
              <a:ln w="0"/>
              <a:solidFill>
                <a:schemeClr val="tx2">
                  <a:lumMod val="50000"/>
                </a:schemeClr>
              </a:solidFill>
              <a:effectLst>
                <a:outerShdw blurRad="38100" dist="25400" dir="5400000" algn="ctr" rotWithShape="0">
                  <a:srgbClr val="6E747A">
                    <a:alpha val="43000"/>
                  </a:srgbClr>
                </a:outerShdw>
              </a:effectLst>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819564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60360" y="697832"/>
            <a:ext cx="8903368" cy="584775"/>
          </a:xfrm>
          <a:prstGeom prst="rect">
            <a:avLst/>
          </a:prstGeom>
          <a:noFill/>
        </p:spPr>
        <p:txBody>
          <a:bodyPr wrap="square" rtlCol="0">
            <a:spAutoFit/>
          </a:bodyPr>
          <a:lstStyle/>
          <a:p>
            <a:pPr marL="457200" indent="-457200">
              <a:buFont typeface="Wingdings" panose="05000000000000000000" pitchFamily="2" charset="2"/>
              <a:buChar char="ü"/>
            </a:pPr>
            <a:r>
              <a:rPr lang="en-US" sz="3200" dirty="0" err="1" smtClean="0">
                <a:latin typeface="NikoshBAN" panose="02000000000000000000" pitchFamily="2" charset="0"/>
                <a:cs typeface="NikoshBAN" panose="02000000000000000000" pitchFamily="2" charset="0"/>
              </a:rPr>
              <a:t>তাহলে</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আজকে</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আমাদের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পাঠ্য</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বিষয়</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হচ্ছে</a:t>
            </a:r>
            <a:r>
              <a:rPr lang="en-US" sz="3200" dirty="0" smtClean="0">
                <a:latin typeface="NikoshBAN" panose="02000000000000000000" pitchFamily="2" charset="0"/>
                <a:cs typeface="NikoshBAN" panose="02000000000000000000" pitchFamily="2" charset="0"/>
              </a:rPr>
              <a:t>, </a:t>
            </a:r>
            <a:endParaRPr lang="en-US" sz="3200" dirty="0">
              <a:latin typeface="NikoshBAN" panose="02000000000000000000" pitchFamily="2" charset="0"/>
              <a:cs typeface="NikoshBAN" panose="02000000000000000000" pitchFamily="2" charset="0"/>
            </a:endParaRPr>
          </a:p>
        </p:txBody>
      </p:sp>
      <p:sp>
        <p:nvSpPr>
          <p:cNvPr id="4" name="TextBox 3"/>
          <p:cNvSpPr txBox="1"/>
          <p:nvPr/>
        </p:nvSpPr>
        <p:spPr>
          <a:xfrm>
            <a:off x="4523874" y="2767264"/>
            <a:ext cx="2851484" cy="830997"/>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800" dirty="0" err="1" smtClean="0">
                <a:latin typeface="NikoshBAN" panose="02000000000000000000" pitchFamily="2" charset="0"/>
                <a:cs typeface="NikoshBAN" panose="02000000000000000000" pitchFamily="2" charset="0"/>
              </a:rPr>
              <a:t>বদরের</a:t>
            </a:r>
            <a:r>
              <a:rPr lang="en-US" sz="4800" dirty="0" smtClean="0">
                <a:latin typeface="NikoshBAN" panose="02000000000000000000" pitchFamily="2" charset="0"/>
                <a:cs typeface="NikoshBAN" panose="02000000000000000000" pitchFamily="2" charset="0"/>
              </a:rPr>
              <a:t> </a:t>
            </a:r>
            <a:r>
              <a:rPr lang="en-US" sz="4800" dirty="0" err="1" smtClean="0">
                <a:latin typeface="NikoshBAN" panose="02000000000000000000" pitchFamily="2" charset="0"/>
                <a:cs typeface="NikoshBAN" panose="02000000000000000000" pitchFamily="2" charset="0"/>
              </a:rPr>
              <a:t>যুদ্ধ</a:t>
            </a:r>
            <a:endParaRPr lang="en-US" sz="4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973715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anim calcmode="lin" valueType="num">
                                      <p:cBhvr>
                                        <p:cTn id="8"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72852" y="1033300"/>
            <a:ext cx="8410074" cy="2062103"/>
          </a:xfrm>
          <a:prstGeom prst="rect">
            <a:avLst/>
          </a:prstGeom>
          <a:noFill/>
        </p:spPr>
        <p:txBody>
          <a:bodyPr wrap="square" rtlCol="0">
            <a:spAutoFit/>
          </a:bodyPr>
          <a:lstStyle/>
          <a:p>
            <a:pPr algn="ctr"/>
            <a:endParaRPr lang="en-US" sz="3200" u="sng" dirty="0">
              <a:solidFill>
                <a:srgbClr val="C00000"/>
              </a:solidFill>
              <a:latin typeface="NikoshBAN" panose="02000000000000000000" pitchFamily="2" charset="0"/>
              <a:cs typeface="NikoshBAN" panose="02000000000000000000" pitchFamily="2" charset="0"/>
            </a:endParaRPr>
          </a:p>
          <a:p>
            <a:pPr algn="ctr"/>
            <a:endParaRPr lang="en-US" sz="3200" dirty="0">
              <a:solidFill>
                <a:srgbClr val="FF0000"/>
              </a:solidFill>
              <a:latin typeface="NikoshBAN" panose="02000000000000000000" pitchFamily="2" charset="0"/>
              <a:cs typeface="NikoshBAN" panose="02000000000000000000" pitchFamily="2" charset="0"/>
            </a:endParaRPr>
          </a:p>
          <a:p>
            <a:pPr marL="457200" indent="-457200">
              <a:buFont typeface="Wingdings" panose="05000000000000000000" pitchFamily="2" charset="2"/>
              <a:buChar char="Ø"/>
            </a:pPr>
            <a:r>
              <a:rPr lang="en-US" sz="3200" dirty="0" err="1" smtClean="0">
                <a:latin typeface="NikoshBAN" panose="02000000000000000000" pitchFamily="2" charset="0"/>
                <a:cs typeface="NikoshBAN" panose="02000000000000000000" pitchFamily="2" charset="0"/>
              </a:rPr>
              <a:t>এই</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পাঠে</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শিক্ষার্থীরা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যা</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শিখবে</a:t>
            </a:r>
            <a:r>
              <a:rPr lang="en-US" sz="3200" smtClean="0">
                <a:latin typeface="NikoshBAN" panose="02000000000000000000" pitchFamily="2" charset="0"/>
                <a:cs typeface="NikoshBAN" panose="02000000000000000000" pitchFamily="2" charset="0"/>
              </a:rPr>
              <a:t>-</a:t>
            </a:r>
            <a:endParaRPr lang="en-US" sz="3200" dirty="0">
              <a:latin typeface="NikoshBAN" panose="02000000000000000000" pitchFamily="2" charset="0"/>
              <a:cs typeface="NikoshBAN" panose="02000000000000000000" pitchFamily="2" charset="0"/>
            </a:endParaRPr>
          </a:p>
          <a:p>
            <a:endParaRPr lang="en-US" sz="3200" dirty="0">
              <a:latin typeface="NikoshBAN" panose="02000000000000000000" pitchFamily="2" charset="0"/>
              <a:cs typeface="NikoshBAN" panose="02000000000000000000" pitchFamily="2" charset="0"/>
            </a:endParaRPr>
          </a:p>
        </p:txBody>
      </p:sp>
      <p:sp>
        <p:nvSpPr>
          <p:cNvPr id="4" name="TextBox 3"/>
          <p:cNvSpPr txBox="1"/>
          <p:nvPr/>
        </p:nvSpPr>
        <p:spPr>
          <a:xfrm>
            <a:off x="1179095" y="3200400"/>
            <a:ext cx="9673389" cy="2246769"/>
          </a:xfrm>
          <a:prstGeom prst="rect">
            <a:avLst/>
          </a:prstGeom>
          <a:noFill/>
        </p:spPr>
        <p:txBody>
          <a:bodyPr wrap="square" rtlCol="0">
            <a:spAutoFit/>
          </a:bodyPr>
          <a:lstStyle/>
          <a:p>
            <a:r>
              <a:rPr lang="en-US" sz="2800" dirty="0" smtClean="0">
                <a:latin typeface="NikoshBAN" panose="02000000000000000000" pitchFamily="2" charset="0"/>
                <a:cs typeface="NikoshBAN" panose="02000000000000000000" pitchFamily="2" charset="0"/>
              </a:rPr>
              <a:t>১। </a:t>
            </a:r>
            <a:r>
              <a:rPr lang="en-US" sz="2800" dirty="0" err="1" smtClean="0">
                <a:latin typeface="NikoshBAN" panose="02000000000000000000" pitchFamily="2" charset="0"/>
                <a:cs typeface="NikoshBAN" panose="02000000000000000000" pitchFamily="2" charset="0"/>
              </a:rPr>
              <a:t>বদর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a:t>
            </a:r>
            <a:r>
              <a:rPr lang="en-US" sz="2800" dirty="0" smtClean="0">
                <a:latin typeface="NikoshBAN" panose="02000000000000000000" pitchFamily="2" charset="0"/>
                <a:cs typeface="NikoshBAN" panose="02000000000000000000" pitchFamily="2" charset="0"/>
              </a:rPr>
              <a:t> ও </a:t>
            </a:r>
            <a:r>
              <a:rPr lang="en-US" sz="2800" dirty="0" err="1" smtClean="0">
                <a:latin typeface="NikoshBAN" panose="02000000000000000000" pitchFamily="2" charset="0"/>
                <a:cs typeface="NikoshBAN" panose="02000000000000000000" pitchFamily="2" charset="0"/>
              </a:rPr>
              <a:t>কখন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সংঘটিত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হয়েছিলো</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জানতে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পারবে</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২। </a:t>
            </a:r>
            <a:r>
              <a:rPr lang="en-US" sz="2800" dirty="0" err="1" smtClean="0">
                <a:latin typeface="NikoshBAN" panose="02000000000000000000" pitchFamily="2" charset="0"/>
                <a:cs typeface="NikoshBAN" panose="02000000000000000000" pitchFamily="2" charset="0"/>
              </a:rPr>
              <a:t>যুদ্ধের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প্রেক্ষাপট</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সম্পর্কে</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জানতে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পারবে</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৩। </a:t>
            </a:r>
            <a:r>
              <a:rPr lang="en-US" sz="2800" dirty="0" err="1" smtClean="0">
                <a:latin typeface="NikoshBAN" panose="02000000000000000000" pitchFamily="2" charset="0"/>
                <a:cs typeface="NikoshBAN" panose="02000000000000000000" pitchFamily="2" charset="0"/>
              </a:rPr>
              <a:t>বদর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যুদ্ধের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স্থান</a:t>
            </a:r>
            <a:r>
              <a:rPr lang="en-US" sz="2800" dirty="0" smtClean="0">
                <a:latin typeface="NikoshBAN" panose="02000000000000000000" pitchFamily="2" charset="0"/>
                <a:cs typeface="NikoshBAN" panose="02000000000000000000" pitchFamily="2" charset="0"/>
              </a:rPr>
              <a:t> ও </a:t>
            </a:r>
            <a:r>
              <a:rPr lang="en-US" sz="2800" dirty="0" err="1" smtClean="0">
                <a:latin typeface="NikoshBAN" panose="02000000000000000000" pitchFamily="2" charset="0"/>
                <a:cs typeface="NikoshBAN" panose="02000000000000000000" pitchFamily="2" charset="0"/>
              </a:rPr>
              <a:t>উভয়</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পক্ষের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বাহিনী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সম্পর্কে</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ধারণা</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লাভ</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করবে</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৪। </a:t>
            </a:r>
            <a:r>
              <a:rPr lang="en-US" sz="2800" dirty="0" err="1" smtClean="0">
                <a:latin typeface="NikoshBAN" panose="02000000000000000000" pitchFamily="2" charset="0"/>
                <a:cs typeface="NikoshBAN" panose="02000000000000000000" pitchFamily="2" charset="0"/>
              </a:rPr>
              <a:t>যুদ্ধের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প্রধান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ঘটনা</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সম্পর্কে</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জানতে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পারবে</a:t>
            </a:r>
            <a:r>
              <a:rPr lang="en-US" sz="2800" dirty="0" smtClean="0">
                <a:latin typeface="NikoshBAN" panose="02000000000000000000" pitchFamily="2" charset="0"/>
                <a:cs typeface="NikoshBAN" panose="02000000000000000000" pitchFamily="2" charset="0"/>
              </a:rPr>
              <a:t>।</a:t>
            </a:r>
          </a:p>
          <a:p>
            <a:r>
              <a:rPr lang="en-US" sz="2800" dirty="0" smtClean="0">
                <a:latin typeface="NikoshBAN" panose="02000000000000000000" pitchFamily="2" charset="0"/>
                <a:cs typeface="NikoshBAN" panose="02000000000000000000" pitchFamily="2" charset="0"/>
              </a:rPr>
              <a:t>৫। </a:t>
            </a:r>
            <a:r>
              <a:rPr lang="en-US" sz="2800" dirty="0" err="1" smtClean="0">
                <a:latin typeface="NikoshBAN" panose="02000000000000000000" pitchFamily="2" charset="0"/>
                <a:cs typeface="NikoshBAN" panose="02000000000000000000" pitchFamily="2" charset="0"/>
              </a:rPr>
              <a:t>যুদ্ধের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ফলাফল</a:t>
            </a:r>
            <a:r>
              <a:rPr lang="en-US" sz="2800" dirty="0" smtClean="0">
                <a:latin typeface="NikoshBAN" panose="02000000000000000000" pitchFamily="2" charset="0"/>
                <a:cs typeface="NikoshBAN" panose="02000000000000000000" pitchFamily="2" charset="0"/>
              </a:rPr>
              <a:t> ও </a:t>
            </a:r>
            <a:r>
              <a:rPr lang="en-US" sz="2800" dirty="0" err="1" smtClean="0">
                <a:latin typeface="NikoshBAN" panose="02000000000000000000" pitchFamily="2" charset="0"/>
                <a:cs typeface="NikoshBAN" panose="02000000000000000000" pitchFamily="2" charset="0"/>
              </a:rPr>
              <a:t>গুরুত্ব</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সম্পর্কে</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জানতে</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পারবে</a:t>
            </a:r>
            <a:r>
              <a:rPr lang="en-US" sz="2800"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p:txBody>
      </p:sp>
      <p:sp>
        <p:nvSpPr>
          <p:cNvPr id="2" name="TextBox 1"/>
          <p:cNvSpPr txBox="1"/>
          <p:nvPr/>
        </p:nvSpPr>
        <p:spPr>
          <a:xfrm>
            <a:off x="4881282" y="726141"/>
            <a:ext cx="2796989" cy="646331"/>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600" dirty="0" err="1" smtClean="0">
                <a:latin typeface="NikoshBAN" panose="02000000000000000000" pitchFamily="2" charset="0"/>
                <a:cs typeface="NikoshBAN" panose="02000000000000000000" pitchFamily="2" charset="0"/>
              </a:rPr>
              <a:t>শিখনফল</a:t>
            </a:r>
            <a:r>
              <a:rPr lang="en-US" sz="3600" dirty="0" smtClean="0">
                <a:latin typeface="NikoshBAN" panose="02000000000000000000" pitchFamily="2" charset="0"/>
                <a:cs typeface="NikoshBAN" panose="02000000000000000000" pitchFamily="2" charset="0"/>
              </a:rPr>
              <a:t>-</a:t>
            </a:r>
            <a:endParaRPr lang="en-US" sz="36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36770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 calcmode="lin" valueType="num">
                                      <p:cBhvr additive="base">
                                        <p:cTn id="30"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 calcmode="lin" valueType="num">
                                      <p:cBhvr additive="base">
                                        <p:cTn id="36"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99020" y="794084"/>
            <a:ext cx="3477127"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NikoshBAN" panose="02000000000000000000" pitchFamily="2" charset="0"/>
                <a:cs typeface="NikoshBAN" panose="02000000000000000000" pitchFamily="2" charset="0"/>
              </a:rPr>
              <a:t>শিখনফল-১</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1359567" y="2386500"/>
            <a:ext cx="9156032" cy="3046988"/>
          </a:xfrm>
          <a:prstGeom prst="rect">
            <a:avLst/>
          </a:prstGeom>
          <a:noFill/>
        </p:spPr>
        <p:txBody>
          <a:bodyPr wrap="square" rtlCol="0">
            <a:spAutoFit/>
          </a:bodyPr>
          <a:lstStyle/>
          <a:p>
            <a:pPr marL="457200" indent="-457200">
              <a:buFont typeface="Wingdings" panose="05000000000000000000" pitchFamily="2" charset="2"/>
              <a:buChar char="v"/>
            </a:pPr>
            <a:r>
              <a:rPr lang="bn-IN" sz="3200" dirty="0">
                <a:latin typeface="NikoshBAN" panose="02000000000000000000" pitchFamily="2" charset="0"/>
                <a:cs typeface="NikoshBAN" panose="02000000000000000000" pitchFamily="2" charset="0"/>
              </a:rPr>
              <a:t>কুরাইশদের </a:t>
            </a:r>
            <a:r>
              <a:rPr lang="bn-IN" sz="3200" b="1" dirty="0">
                <a:latin typeface="NikoshBAN" panose="02000000000000000000" pitchFamily="2" charset="0"/>
                <a:cs typeface="NikoshBAN" panose="02000000000000000000" pitchFamily="2" charset="0"/>
              </a:rPr>
              <a:t>বদরের যুদ্ধ (</a:t>
            </a:r>
            <a:r>
              <a:rPr lang="ar-SA" sz="3200" b="1" dirty="0">
                <a:latin typeface="NikoshBAN" panose="02000000000000000000" pitchFamily="2" charset="0"/>
              </a:rPr>
              <a:t>غزوة بدر</a:t>
            </a:r>
            <a:r>
              <a:rPr lang="bn-IN" sz="3200" b="1" dirty="0" smtClean="0">
                <a:latin typeface="NikoshBAN" panose="02000000000000000000" pitchFamily="2" charset="0"/>
                <a:cs typeface="NikoshBAN" panose="02000000000000000000" pitchFamily="2" charset="0"/>
              </a:rPr>
              <a:t>)</a:t>
            </a:r>
            <a:r>
              <a:rPr lang="en-US" sz="3200" dirty="0" smtClean="0">
                <a:latin typeface="NikoshBAN" panose="02000000000000000000" pitchFamily="2" charset="0"/>
                <a:cs typeface="NikoshBAN" panose="02000000000000000000" pitchFamily="2" charset="0"/>
              </a:rPr>
              <a:t>-</a:t>
            </a:r>
          </a:p>
          <a:p>
            <a:endParaRPr lang="en-US" sz="3200" dirty="0" smtClean="0">
              <a:latin typeface="NikoshBAN" panose="02000000000000000000" pitchFamily="2" charset="0"/>
              <a:cs typeface="NikoshBAN" panose="02000000000000000000" pitchFamily="2" charset="0"/>
            </a:endParaRPr>
          </a:p>
          <a:p>
            <a:r>
              <a:rPr lang="bn-IN" sz="3200" dirty="0" smtClean="0">
                <a:latin typeface="NikoshBAN" panose="02000000000000000000" pitchFamily="2" charset="0"/>
                <a:cs typeface="NikoshBAN" panose="02000000000000000000" pitchFamily="2" charset="0"/>
              </a:rPr>
              <a:t>ইসলামের </a:t>
            </a:r>
            <a:r>
              <a:rPr lang="bn-IN" sz="3200" dirty="0">
                <a:latin typeface="NikoshBAN" panose="02000000000000000000" pitchFamily="2" charset="0"/>
                <a:cs typeface="NikoshBAN" panose="02000000000000000000" pitchFamily="2" charset="0"/>
              </a:rPr>
              <a:t>ইতিহাসে এটি প্রথম এবং অত্যন্ত গুরুত্বপূর্ণ সামরিক সংঘর্ষ। এটি সংঘটিত হয় </a:t>
            </a:r>
            <a:r>
              <a:rPr lang="en-US" sz="3200" b="1" dirty="0" smtClean="0">
                <a:latin typeface="NikoshBAN" panose="02000000000000000000" pitchFamily="2" charset="0"/>
                <a:cs typeface="NikoshBAN" panose="02000000000000000000" pitchFamily="2" charset="0"/>
              </a:rPr>
              <a:t>২য়</a:t>
            </a:r>
            <a:r>
              <a:rPr lang="bn-IN" sz="3200" b="1" dirty="0" smtClean="0">
                <a:latin typeface="NikoshBAN" panose="02000000000000000000" pitchFamily="2" charset="0"/>
                <a:cs typeface="NikoshBAN" panose="02000000000000000000" pitchFamily="2" charset="0"/>
              </a:rPr>
              <a:t> </a:t>
            </a:r>
            <a:r>
              <a:rPr lang="bn-IN" sz="3200" b="1" dirty="0">
                <a:latin typeface="NikoshBAN" panose="02000000000000000000" pitchFamily="2" charset="0"/>
                <a:cs typeface="NikoshBAN" panose="02000000000000000000" pitchFamily="2" charset="0"/>
              </a:rPr>
              <a:t>হিজরি</a:t>
            </a:r>
            <a:r>
              <a:rPr lang="en-US" sz="3200" b="1" dirty="0">
                <a:latin typeface="NikoshBAN" panose="02000000000000000000" pitchFamily="2" charset="0"/>
                <a:cs typeface="NikoshBAN" panose="02000000000000000000" pitchFamily="2" charset="0"/>
              </a:rPr>
              <a:t>, </a:t>
            </a:r>
            <a:r>
              <a:rPr lang="bn-IN" sz="3200" b="1" dirty="0">
                <a:latin typeface="NikoshBAN" panose="02000000000000000000" pitchFamily="2" charset="0"/>
                <a:cs typeface="NikoshBAN" panose="02000000000000000000" pitchFamily="2" charset="0"/>
              </a:rPr>
              <a:t>১৭ রমজান</a:t>
            </a:r>
            <a:r>
              <a:rPr lang="en-US" sz="3200" dirty="0">
                <a:latin typeface="NikoshBAN" panose="02000000000000000000" pitchFamily="2" charset="0"/>
                <a:cs typeface="NikoshBAN" panose="02000000000000000000" pitchFamily="2" charset="0"/>
              </a:rPr>
              <a:t> (</a:t>
            </a:r>
            <a:r>
              <a:rPr lang="bn-IN" sz="3200" dirty="0">
                <a:latin typeface="NikoshBAN" panose="02000000000000000000" pitchFamily="2" charset="0"/>
                <a:cs typeface="NikoshBAN" panose="02000000000000000000" pitchFamily="2" charset="0"/>
              </a:rPr>
              <a:t>৬২৪ খ্রিস্টাব্দ) সালে</a:t>
            </a:r>
            <a:r>
              <a:rPr lang="en-US" sz="3200" dirty="0">
                <a:latin typeface="NikoshBAN" panose="02000000000000000000" pitchFamily="2" charset="0"/>
                <a:cs typeface="NikoshBAN" panose="02000000000000000000" pitchFamily="2" charset="0"/>
              </a:rPr>
              <a:t>, </a:t>
            </a:r>
            <a:r>
              <a:rPr lang="bn-IN" sz="3200" dirty="0">
                <a:latin typeface="NikoshBAN" panose="02000000000000000000" pitchFamily="2" charset="0"/>
                <a:cs typeface="NikoshBAN" panose="02000000000000000000" pitchFamily="2" charset="0"/>
              </a:rPr>
              <a:t>মদিনার নবীন </a:t>
            </a:r>
            <a:r>
              <a:rPr lang="bn-IN" sz="3200" dirty="0" smtClean="0">
                <a:latin typeface="NikoshBAN" panose="02000000000000000000" pitchFamily="2" charset="0"/>
                <a:cs typeface="NikoshBAN" panose="02000000000000000000" pitchFamily="2" charset="0"/>
              </a:rPr>
              <a:t>মুসলিম </a:t>
            </a:r>
            <a:r>
              <a:rPr lang="bn-IN" sz="3200" dirty="0">
                <a:latin typeface="NikoshBAN" panose="02000000000000000000" pitchFamily="2" charset="0"/>
                <a:cs typeface="NikoshBAN" panose="02000000000000000000" pitchFamily="2" charset="0"/>
              </a:rPr>
              <a:t>ও মক্কার </a:t>
            </a:r>
            <a:r>
              <a:rPr lang="en-US" sz="3200" dirty="0" err="1" smtClean="0">
                <a:latin typeface="NikoshBAN" panose="02000000000000000000" pitchFamily="2" charset="0"/>
                <a:cs typeface="NikoshBAN" panose="02000000000000000000" pitchFamily="2" charset="0"/>
              </a:rPr>
              <a:t>কুরাইশ</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কাফেরদের</a:t>
            </a:r>
            <a:r>
              <a:rPr lang="en-US" sz="3200" dirty="0" smtClean="0">
                <a:latin typeface="NikoshBAN" panose="02000000000000000000" pitchFamily="2" charset="0"/>
                <a:cs typeface="NikoshBAN" panose="02000000000000000000" pitchFamily="2" charset="0"/>
              </a:rPr>
              <a:t> </a:t>
            </a:r>
            <a:r>
              <a:rPr lang="bn-IN" sz="3200" dirty="0" smtClean="0">
                <a:latin typeface="NikoshBAN" panose="02000000000000000000" pitchFamily="2" charset="0"/>
                <a:cs typeface="NikoshBAN" panose="02000000000000000000" pitchFamily="2" charset="0"/>
              </a:rPr>
              <a:t>মধ্যে</a:t>
            </a:r>
            <a:r>
              <a:rPr lang="bn-IN" sz="3200" dirty="0">
                <a:latin typeface="NikoshBAN" panose="02000000000000000000" pitchFamily="2" charset="0"/>
                <a:cs typeface="NikoshBAN" panose="02000000000000000000" pitchFamily="2" charset="0"/>
              </a:rPr>
              <a:t>।</a:t>
            </a:r>
            <a:endParaRPr lang="en-US" sz="3200" dirty="0">
              <a:latin typeface="NikoshBAN" panose="02000000000000000000" pitchFamily="2" charset="0"/>
              <a:cs typeface="NikoshBAN" panose="02000000000000000000" pitchFamily="2" charset="0"/>
            </a:endParaRPr>
          </a:p>
          <a:p>
            <a:endParaRPr lang="en-US" sz="32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90870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59969" y="409074"/>
            <a:ext cx="3489158"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NikoshBAN" panose="02000000000000000000" pitchFamily="2" charset="0"/>
                <a:cs typeface="NikoshBAN" panose="02000000000000000000" pitchFamily="2" charset="0"/>
              </a:rPr>
              <a:t>শিখনফল-২</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1299411" y="1913021"/>
            <a:ext cx="9384631" cy="2954655"/>
          </a:xfrm>
          <a:prstGeom prst="rect">
            <a:avLst/>
          </a:prstGeom>
          <a:noFill/>
        </p:spPr>
        <p:txBody>
          <a:bodyPr wrap="square" rtlCol="0">
            <a:spAutoFit/>
          </a:bodyPr>
          <a:lstStyle/>
          <a:p>
            <a:pPr marL="457200" indent="-457200">
              <a:buFont typeface="Wingdings" panose="05000000000000000000" pitchFamily="2" charset="2"/>
              <a:buChar char="v"/>
            </a:pPr>
            <a:r>
              <a:rPr lang="bn-IN" sz="2800" b="1" dirty="0">
                <a:latin typeface="NikoshBAN" panose="02000000000000000000" pitchFamily="2" charset="0"/>
                <a:cs typeface="NikoshBAN" panose="02000000000000000000" pitchFamily="2" charset="0"/>
              </a:rPr>
              <a:t>যুদ্ধের </a:t>
            </a:r>
            <a:r>
              <a:rPr lang="bn-IN" sz="2800" b="1" dirty="0" smtClean="0">
                <a:latin typeface="NikoshBAN" panose="02000000000000000000" pitchFamily="2" charset="0"/>
                <a:cs typeface="NikoshBAN" panose="02000000000000000000" pitchFamily="2" charset="0"/>
              </a:rPr>
              <a:t>প্রেক্ষাপট</a:t>
            </a:r>
            <a:r>
              <a:rPr lang="en-US" sz="2800" b="1"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a:p>
            <a:endParaRPr lang="en-US" sz="2800" dirty="0" smtClean="0">
              <a:latin typeface="NikoshBAN" panose="02000000000000000000" pitchFamily="2" charset="0"/>
              <a:cs typeface="NikoshBAN" panose="02000000000000000000" pitchFamily="2" charset="0"/>
            </a:endParaRPr>
          </a:p>
          <a:p>
            <a:r>
              <a:rPr lang="bn-IN" sz="2800" dirty="0" smtClean="0">
                <a:latin typeface="NikoshBAN" panose="02000000000000000000" pitchFamily="2" charset="0"/>
                <a:cs typeface="NikoshBAN" panose="02000000000000000000" pitchFamily="2" charset="0"/>
              </a:rPr>
              <a:t>মক্কার </a:t>
            </a:r>
            <a:r>
              <a:rPr lang="bn-IN" sz="2800" dirty="0">
                <a:latin typeface="NikoshBAN" panose="02000000000000000000" pitchFamily="2" charset="0"/>
                <a:cs typeface="NikoshBAN" panose="02000000000000000000" pitchFamily="2" charset="0"/>
              </a:rPr>
              <a:t>কুরাইশরা বহু বছর ধরে মুসলমানদের নির্যাতন করেছিল। মুসলমানরা মদিনায় হিজরত করার পরও কুরাইশরা তাঁদের সম্পদ কুক্ষিগত করে নেয় এবং মুসলমানদের সমূলে ধ্বংস করার পরিকল্পনা করে। এসব প্রেক্ষাপটে একটি বাণিজ্য কাফেলাকে কেন্দ্র করে উত্তেজনা তৈরি হয়</a:t>
            </a:r>
            <a:r>
              <a:rPr lang="en-US" sz="2800" dirty="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যা শেষ পর্যন্ত যুদ্ধে রূপ নেয়।</a:t>
            </a:r>
            <a:endParaRPr lang="en-US" sz="2800" dirty="0">
              <a:latin typeface="NikoshBAN" panose="02000000000000000000" pitchFamily="2" charset="0"/>
              <a:cs typeface="NikoshBAN" panose="02000000000000000000" pitchFamily="2" charset="0"/>
            </a:endParaRPr>
          </a:p>
          <a:p>
            <a:endParaRPr lang="en-US" dirty="0"/>
          </a:p>
        </p:txBody>
      </p:sp>
    </p:spTree>
    <p:extLst>
      <p:ext uri="{BB962C8B-B14F-4D97-AF65-F5344CB8AC3E}">
        <p14:creationId xmlns:p14="http://schemas.microsoft.com/office/powerpoint/2010/main" val="60578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80284" y="409073"/>
            <a:ext cx="3501189" cy="584775"/>
          </a:xfrm>
          <a:prstGeom prst="rect">
            <a:avLst/>
          </a:prstGeom>
          <a:solidFill>
            <a:schemeClr val="accent1">
              <a:lumMod val="40000"/>
              <a:lumOff val="60000"/>
            </a:schemeClr>
          </a:solidFill>
        </p:spPr>
        <p:txBody>
          <a:bodyPr wrap="square" rtlCol="0">
            <a:spAutoFit/>
          </a:bodyPr>
          <a:lstStyle/>
          <a:p>
            <a:pPr algn="ctr"/>
            <a:r>
              <a:rPr lang="en-US" sz="3200" dirty="0" smtClean="0">
                <a:latin typeface="NikoshBAN" panose="02000000000000000000" pitchFamily="2" charset="0"/>
                <a:cs typeface="NikoshBAN" panose="02000000000000000000" pitchFamily="2" charset="0"/>
              </a:rPr>
              <a:t>শিখনফল-৩</a:t>
            </a:r>
            <a:endParaRPr lang="en-US" sz="3200" dirty="0">
              <a:latin typeface="NikoshBAN" panose="02000000000000000000" pitchFamily="2" charset="0"/>
              <a:cs typeface="NikoshBAN" panose="02000000000000000000" pitchFamily="2" charset="0"/>
            </a:endParaRPr>
          </a:p>
        </p:txBody>
      </p:sp>
      <p:sp>
        <p:nvSpPr>
          <p:cNvPr id="3" name="TextBox 2"/>
          <p:cNvSpPr txBox="1"/>
          <p:nvPr/>
        </p:nvSpPr>
        <p:spPr>
          <a:xfrm>
            <a:off x="914400" y="1118937"/>
            <a:ext cx="9047746" cy="1815882"/>
          </a:xfrm>
          <a:prstGeom prst="rect">
            <a:avLst/>
          </a:prstGeom>
          <a:noFill/>
        </p:spPr>
        <p:txBody>
          <a:bodyPr wrap="square" rtlCol="0">
            <a:spAutoFit/>
          </a:bodyPr>
          <a:lstStyle/>
          <a:p>
            <a:pPr marL="457200" indent="-457200">
              <a:buFont typeface="Wingdings" panose="05000000000000000000" pitchFamily="2" charset="2"/>
              <a:buChar char="v"/>
            </a:pPr>
            <a:r>
              <a:rPr lang="bn-IN" sz="2800" b="1" dirty="0">
                <a:latin typeface="NikoshBAN" panose="02000000000000000000" pitchFamily="2" charset="0"/>
                <a:cs typeface="NikoshBAN" panose="02000000000000000000" pitchFamily="2" charset="0"/>
              </a:rPr>
              <a:t>যুদ্ধের </a:t>
            </a:r>
            <a:r>
              <a:rPr lang="bn-IN" sz="2800" b="1" dirty="0" smtClean="0">
                <a:latin typeface="NikoshBAN" panose="02000000000000000000" pitchFamily="2" charset="0"/>
                <a:cs typeface="NikoshBAN" panose="02000000000000000000" pitchFamily="2" charset="0"/>
              </a:rPr>
              <a:t>স্থান</a:t>
            </a:r>
            <a:r>
              <a:rPr lang="en-US" sz="2800" b="1"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a:p>
            <a:r>
              <a:rPr lang="bn-IN" sz="2800" dirty="0" smtClean="0">
                <a:latin typeface="NikoshBAN" panose="02000000000000000000" pitchFamily="2" charset="0"/>
                <a:cs typeface="NikoshBAN" panose="02000000000000000000" pitchFamily="2" charset="0"/>
              </a:rPr>
              <a:t>যুদ্ধটি মদীনা থেকে প্রায় ৮০–১০০ কিমি দক্ষিণ-পশ্চিমে </a:t>
            </a:r>
            <a:r>
              <a:rPr lang="bn-IN" sz="2800" b="1" dirty="0" smtClean="0">
                <a:latin typeface="NikoshBAN" panose="02000000000000000000" pitchFamily="2" charset="0"/>
                <a:cs typeface="NikoshBAN" panose="02000000000000000000" pitchFamily="2" charset="0"/>
              </a:rPr>
              <a:t>বদর নামক একটি উপত্যকায়</a:t>
            </a:r>
            <a:r>
              <a:rPr lang="bn-IN" sz="2800" dirty="0" smtClean="0">
                <a:latin typeface="NikoshBAN" panose="02000000000000000000" pitchFamily="2" charset="0"/>
                <a:cs typeface="NikoshBAN" panose="02000000000000000000" pitchFamily="2" charset="0"/>
              </a:rPr>
              <a:t> সংঘটিত হয়।</a:t>
            </a:r>
            <a:endParaRPr lang="en-US" sz="2800" dirty="0" smtClean="0">
              <a:latin typeface="NikoshBAN" panose="02000000000000000000" pitchFamily="2" charset="0"/>
              <a:cs typeface="NikoshBAN" panose="02000000000000000000" pitchFamily="2" charset="0"/>
            </a:endParaRPr>
          </a:p>
          <a:p>
            <a:pPr marL="457200" indent="-457200">
              <a:buFont typeface="Wingdings" panose="05000000000000000000" pitchFamily="2" charset="2"/>
              <a:buChar char="v"/>
            </a:pPr>
            <a:endParaRPr lang="en-US" sz="2800" dirty="0">
              <a:latin typeface="NikoshBAN" panose="02000000000000000000" pitchFamily="2" charset="0"/>
              <a:cs typeface="NikoshBAN" panose="02000000000000000000" pitchFamily="2" charset="0"/>
            </a:endParaRPr>
          </a:p>
        </p:txBody>
      </p:sp>
      <p:sp>
        <p:nvSpPr>
          <p:cNvPr id="8" name="TextBox 7"/>
          <p:cNvSpPr txBox="1"/>
          <p:nvPr/>
        </p:nvSpPr>
        <p:spPr>
          <a:xfrm>
            <a:off x="914400" y="2934819"/>
            <a:ext cx="9613232" cy="3539430"/>
          </a:xfrm>
          <a:prstGeom prst="rect">
            <a:avLst/>
          </a:prstGeom>
          <a:noFill/>
        </p:spPr>
        <p:txBody>
          <a:bodyPr wrap="square" rtlCol="0">
            <a:spAutoFit/>
          </a:bodyPr>
          <a:lstStyle/>
          <a:p>
            <a:pPr marL="457200" indent="-457200">
              <a:buFont typeface="Wingdings" panose="05000000000000000000" pitchFamily="2" charset="2"/>
              <a:buChar char="v"/>
            </a:pPr>
            <a:r>
              <a:rPr lang="bn-IN" sz="2800" b="1" dirty="0" smtClean="0">
                <a:latin typeface="NikoshBAN" panose="02000000000000000000" pitchFamily="2" charset="0"/>
                <a:cs typeface="NikoshBAN" panose="02000000000000000000" pitchFamily="2" charset="0"/>
              </a:rPr>
              <a:t>উভয় </a:t>
            </a:r>
            <a:r>
              <a:rPr lang="bn-IN" sz="2800" b="1" dirty="0">
                <a:latin typeface="NikoshBAN" panose="02000000000000000000" pitchFamily="2" charset="0"/>
                <a:cs typeface="NikoshBAN" panose="02000000000000000000" pitchFamily="2" charset="0"/>
              </a:rPr>
              <a:t>পক্ষের </a:t>
            </a:r>
            <a:r>
              <a:rPr lang="bn-IN" sz="2800" b="1" dirty="0" smtClean="0">
                <a:latin typeface="NikoshBAN" panose="02000000000000000000" pitchFamily="2" charset="0"/>
                <a:cs typeface="NikoshBAN" panose="02000000000000000000" pitchFamily="2" charset="0"/>
              </a:rPr>
              <a:t>বাহিনী</a:t>
            </a:r>
            <a:r>
              <a:rPr lang="en-US" sz="2800" b="1" dirty="0" smtClean="0">
                <a:latin typeface="NikoshBAN" panose="02000000000000000000" pitchFamily="2" charset="0"/>
                <a:cs typeface="NikoshBAN" panose="02000000000000000000" pitchFamily="2" charset="0"/>
              </a:rPr>
              <a:t>-</a:t>
            </a:r>
            <a:endParaRPr lang="en-US" sz="2800" dirty="0">
              <a:latin typeface="NikoshBAN" panose="02000000000000000000" pitchFamily="2" charset="0"/>
              <a:cs typeface="NikoshBAN" panose="02000000000000000000" pitchFamily="2" charset="0"/>
            </a:endParaRPr>
          </a:p>
          <a:p>
            <a:pPr lvl="0"/>
            <a:r>
              <a:rPr lang="en-US" sz="2800" b="1" dirty="0" smtClean="0">
                <a:latin typeface="NikoshBAN" panose="02000000000000000000" pitchFamily="2" charset="0"/>
                <a:cs typeface="NikoshBAN" panose="02000000000000000000" pitchFamily="2" charset="0"/>
              </a:rPr>
              <a:t>   </a:t>
            </a:r>
            <a:r>
              <a:rPr lang="bn-IN" sz="2800" b="1" dirty="0" smtClean="0">
                <a:latin typeface="NikoshBAN" panose="02000000000000000000" pitchFamily="2" charset="0"/>
                <a:cs typeface="NikoshBAN" panose="02000000000000000000" pitchFamily="2" charset="0"/>
              </a:rPr>
              <a:t>মুসলিম </a:t>
            </a:r>
            <a:r>
              <a:rPr lang="bn-IN" sz="2800" b="1" dirty="0">
                <a:latin typeface="NikoshBAN" panose="02000000000000000000" pitchFamily="2" charset="0"/>
                <a:cs typeface="NikoshBAN" panose="02000000000000000000" pitchFamily="2" charset="0"/>
              </a:rPr>
              <a:t>বাহিনী:</a:t>
            </a:r>
            <a:r>
              <a:rPr lang="bn-IN" sz="2800" dirty="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মোট</a:t>
            </a:r>
            <a:r>
              <a:rPr lang="bn-IN" sz="2800" dirty="0" smtClean="0">
                <a:latin typeface="NikoshBAN" panose="02000000000000000000" pitchFamily="2" charset="0"/>
                <a:cs typeface="NikoshBAN" panose="02000000000000000000" pitchFamily="2" charset="0"/>
              </a:rPr>
              <a:t> </a:t>
            </a:r>
            <a:r>
              <a:rPr lang="bn-IN" sz="2800" b="1" dirty="0">
                <a:latin typeface="NikoshBAN" panose="02000000000000000000" pitchFamily="2" charset="0"/>
                <a:cs typeface="NikoshBAN" panose="02000000000000000000" pitchFamily="2" charset="0"/>
              </a:rPr>
              <a:t>৩১৩ জন</a:t>
            </a:r>
            <a:endParaRPr lang="en-US" sz="2800" dirty="0">
              <a:latin typeface="NikoshBAN" panose="02000000000000000000" pitchFamily="2" charset="0"/>
              <a:cs typeface="NikoshBAN" panose="02000000000000000000" pitchFamily="2" charset="0"/>
            </a:endParaRPr>
          </a:p>
          <a:p>
            <a:pPr marL="914400" lvl="1" indent="-457200">
              <a:buFont typeface="Wingdings" panose="05000000000000000000" pitchFamily="2" charset="2"/>
              <a:buChar char="v"/>
            </a:pPr>
            <a:r>
              <a:rPr lang="bn-IN" sz="2800" dirty="0">
                <a:latin typeface="NikoshBAN" panose="02000000000000000000" pitchFamily="2" charset="0"/>
                <a:cs typeface="NikoshBAN" panose="02000000000000000000" pitchFamily="2" charset="0"/>
              </a:rPr>
              <a:t>ঘোড়া: ২টি</a:t>
            </a:r>
            <a:endParaRPr lang="en-US" sz="2800" dirty="0">
              <a:latin typeface="NikoshBAN" panose="02000000000000000000" pitchFamily="2" charset="0"/>
              <a:cs typeface="NikoshBAN" panose="02000000000000000000" pitchFamily="2" charset="0"/>
            </a:endParaRPr>
          </a:p>
          <a:p>
            <a:pPr marL="914400" lvl="1" indent="-457200">
              <a:buFont typeface="Wingdings" panose="05000000000000000000" pitchFamily="2" charset="2"/>
              <a:buChar char="v"/>
            </a:pPr>
            <a:r>
              <a:rPr lang="bn-IN" sz="2800" dirty="0">
                <a:latin typeface="NikoshBAN" panose="02000000000000000000" pitchFamily="2" charset="0"/>
                <a:cs typeface="NikoshBAN" panose="02000000000000000000" pitchFamily="2" charset="0"/>
              </a:rPr>
              <a:t>উট: </a:t>
            </a:r>
            <a:r>
              <a:rPr lang="bn-IN" sz="2800" dirty="0" smtClean="0">
                <a:latin typeface="NikoshBAN" panose="02000000000000000000" pitchFamily="2" charset="0"/>
                <a:cs typeface="NikoshBAN" panose="02000000000000000000" pitchFamily="2" charset="0"/>
              </a:rPr>
              <a:t>প্রা</a:t>
            </a:r>
            <a:r>
              <a:rPr lang="en-US" sz="2800" dirty="0">
                <a:latin typeface="NikoshBAN" panose="02000000000000000000" pitchFamily="2" charset="0"/>
                <a:cs typeface="NikoshBAN" panose="02000000000000000000" pitchFamily="2" charset="0"/>
              </a:rPr>
              <a:t>য়</a:t>
            </a:r>
            <a:r>
              <a:rPr lang="bn-IN" sz="2800" dirty="0" smtClean="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৭০টি</a:t>
            </a:r>
            <a:endParaRPr lang="en-US" sz="2800" dirty="0">
              <a:latin typeface="NikoshBAN" panose="02000000000000000000" pitchFamily="2" charset="0"/>
              <a:cs typeface="NikoshBAN" panose="02000000000000000000" pitchFamily="2" charset="0"/>
            </a:endParaRPr>
          </a:p>
          <a:p>
            <a:pPr lvl="0"/>
            <a:r>
              <a:rPr lang="en-US" sz="2800" b="1" dirty="0" smtClean="0">
                <a:latin typeface="NikoshBAN" panose="02000000000000000000" pitchFamily="2" charset="0"/>
                <a:cs typeface="NikoshBAN" panose="02000000000000000000" pitchFamily="2" charset="0"/>
              </a:rPr>
              <a:t>   </a:t>
            </a:r>
            <a:r>
              <a:rPr lang="bn-IN" sz="2800" b="1" dirty="0" smtClean="0">
                <a:latin typeface="NikoshBAN" panose="02000000000000000000" pitchFamily="2" charset="0"/>
                <a:cs typeface="NikoshBAN" panose="02000000000000000000" pitchFamily="2" charset="0"/>
              </a:rPr>
              <a:t>কুরাইশ </a:t>
            </a:r>
            <a:r>
              <a:rPr lang="bn-IN" sz="2800" b="1" dirty="0">
                <a:latin typeface="NikoshBAN" panose="02000000000000000000" pitchFamily="2" charset="0"/>
                <a:cs typeface="NikoshBAN" panose="02000000000000000000" pitchFamily="2" charset="0"/>
              </a:rPr>
              <a:t>বাহিনী:</a:t>
            </a:r>
            <a:r>
              <a:rPr lang="bn-IN" sz="2800" dirty="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মোট</a:t>
            </a:r>
            <a:r>
              <a:rPr lang="bn-IN" sz="2800" dirty="0" smtClean="0">
                <a:latin typeface="NikoshBAN" panose="02000000000000000000" pitchFamily="2" charset="0"/>
                <a:cs typeface="NikoshBAN" panose="02000000000000000000" pitchFamily="2" charset="0"/>
              </a:rPr>
              <a:t> </a:t>
            </a:r>
            <a:r>
              <a:rPr lang="bn-IN" sz="2800" b="1" dirty="0">
                <a:latin typeface="NikoshBAN" panose="02000000000000000000" pitchFamily="2" charset="0"/>
                <a:cs typeface="NikoshBAN" panose="02000000000000000000" pitchFamily="2" charset="0"/>
              </a:rPr>
              <a:t>১০০০ জন</a:t>
            </a:r>
            <a:endParaRPr lang="en-US" sz="2800" dirty="0">
              <a:latin typeface="NikoshBAN" panose="02000000000000000000" pitchFamily="2" charset="0"/>
              <a:cs typeface="NikoshBAN" panose="02000000000000000000" pitchFamily="2" charset="0"/>
            </a:endParaRPr>
          </a:p>
          <a:p>
            <a:pPr marL="914400" lvl="1" indent="-457200">
              <a:buFont typeface="Wingdings" panose="05000000000000000000" pitchFamily="2" charset="2"/>
              <a:buChar char="v"/>
            </a:pPr>
            <a:r>
              <a:rPr lang="bn-IN" sz="2800" dirty="0">
                <a:latin typeface="NikoshBAN" panose="02000000000000000000" pitchFamily="2" charset="0"/>
                <a:cs typeface="NikoshBAN" panose="02000000000000000000" pitchFamily="2" charset="0"/>
              </a:rPr>
              <a:t>ঘোড়া: </a:t>
            </a:r>
            <a:r>
              <a:rPr lang="bn-IN" sz="2800" dirty="0" smtClean="0">
                <a:latin typeface="NikoshBAN" panose="02000000000000000000" pitchFamily="2" charset="0"/>
                <a:cs typeface="NikoshBAN" panose="02000000000000000000" pitchFamily="2" charset="0"/>
              </a:rPr>
              <a:t>প্রা</a:t>
            </a:r>
            <a:r>
              <a:rPr lang="en-US" sz="2800" dirty="0" smtClean="0">
                <a:latin typeface="NikoshBAN" panose="02000000000000000000" pitchFamily="2" charset="0"/>
                <a:cs typeface="NikoshBAN" panose="02000000000000000000" pitchFamily="2" charset="0"/>
              </a:rPr>
              <a:t>য়</a:t>
            </a:r>
            <a:r>
              <a:rPr lang="bn-IN" sz="2800" dirty="0" smtClean="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১০০টি</a:t>
            </a:r>
            <a:endParaRPr lang="en-US" sz="2800" dirty="0">
              <a:latin typeface="NikoshBAN" panose="02000000000000000000" pitchFamily="2" charset="0"/>
              <a:cs typeface="NikoshBAN" panose="02000000000000000000" pitchFamily="2" charset="0"/>
            </a:endParaRPr>
          </a:p>
          <a:p>
            <a:pPr marL="914400" lvl="1" indent="-457200">
              <a:buFont typeface="Wingdings" panose="05000000000000000000" pitchFamily="2" charset="2"/>
              <a:buChar char="v"/>
            </a:pPr>
            <a:r>
              <a:rPr lang="bn-IN" sz="2800" dirty="0">
                <a:latin typeface="NikoshBAN" panose="02000000000000000000" pitchFamily="2" charset="0"/>
                <a:cs typeface="NikoshBAN" panose="02000000000000000000" pitchFamily="2" charset="0"/>
              </a:rPr>
              <a:t>উট: </a:t>
            </a:r>
            <a:r>
              <a:rPr lang="bn-IN" sz="2800" dirty="0" smtClean="0">
                <a:latin typeface="NikoshBAN" panose="02000000000000000000" pitchFamily="2" charset="0"/>
                <a:cs typeface="NikoshBAN" panose="02000000000000000000" pitchFamily="2" charset="0"/>
              </a:rPr>
              <a:t>প্রা</a:t>
            </a:r>
            <a:r>
              <a:rPr lang="en-US" sz="2800" dirty="0" smtClean="0">
                <a:latin typeface="NikoshBAN" panose="02000000000000000000" pitchFamily="2" charset="0"/>
                <a:cs typeface="NikoshBAN" panose="02000000000000000000" pitchFamily="2" charset="0"/>
              </a:rPr>
              <a:t>য়</a:t>
            </a:r>
            <a:r>
              <a:rPr lang="bn-IN" sz="2800" dirty="0" smtClean="0">
                <a:latin typeface="NikoshBAN" panose="02000000000000000000" pitchFamily="2" charset="0"/>
                <a:cs typeface="NikoshBAN" panose="02000000000000000000" pitchFamily="2" charset="0"/>
              </a:rPr>
              <a:t> </a:t>
            </a:r>
            <a:r>
              <a:rPr lang="bn-IN" sz="2800" dirty="0">
                <a:latin typeface="NikoshBAN" panose="02000000000000000000" pitchFamily="2" charset="0"/>
                <a:cs typeface="NikoshBAN" panose="02000000000000000000" pitchFamily="2" charset="0"/>
              </a:rPr>
              <a:t>৭০০টি</a:t>
            </a:r>
            <a:endParaRPr lang="en-US" sz="2800" dirty="0">
              <a:latin typeface="NikoshBAN" panose="02000000000000000000" pitchFamily="2" charset="0"/>
              <a:cs typeface="NikoshBAN" panose="02000000000000000000" pitchFamily="2" charset="0"/>
            </a:endParaRPr>
          </a:p>
          <a:p>
            <a:r>
              <a:rPr lang="en-US" sz="2800" dirty="0" smtClean="0">
                <a:latin typeface="NikoshBAN" panose="02000000000000000000" pitchFamily="2" charset="0"/>
                <a:cs typeface="NikoshBAN" panose="02000000000000000000" pitchFamily="2" charset="0"/>
              </a:rPr>
              <a:t> </a:t>
            </a:r>
            <a:r>
              <a:rPr lang="bn-IN" sz="2800" dirty="0" smtClean="0">
                <a:latin typeface="NikoshBAN" panose="02000000000000000000" pitchFamily="2" charset="0"/>
                <a:cs typeface="NikoshBAN" panose="02000000000000000000" pitchFamily="2" charset="0"/>
              </a:rPr>
              <a:t>সংখ্যায় </a:t>
            </a:r>
            <a:r>
              <a:rPr lang="bn-IN" sz="2800" dirty="0">
                <a:latin typeface="NikoshBAN" panose="02000000000000000000" pitchFamily="2" charset="0"/>
                <a:cs typeface="NikoshBAN" panose="02000000000000000000" pitchFamily="2" charset="0"/>
              </a:rPr>
              <a:t>অল্প হলেও মুসলমানরা অত্যন্ত সংগঠিত ও মনোবলসম্পন্ন ছিলেন।</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65740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arn(inVertical)">
                                      <p:cBhvr>
                                        <p:cTn id="12" dur="500"/>
                                        <p:tgtEl>
                                          <p:spTgt spid="8">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barn(inVertical)">
                                      <p:cBhvr>
                                        <p:cTn id="15" dur="500"/>
                                        <p:tgtEl>
                                          <p:spTgt spid="8">
                                            <p:txEl>
                                              <p:pRg st="2" end="2"/>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8">
                                            <p:txEl>
                                              <p:pRg st="3" end="3"/>
                                            </p:txEl>
                                          </p:spTgt>
                                        </p:tgtEl>
                                        <p:attrNameLst>
                                          <p:attrName>style.visibility</p:attrName>
                                        </p:attrNameLst>
                                      </p:cBhvr>
                                      <p:to>
                                        <p:strVal val="visible"/>
                                      </p:to>
                                    </p:set>
                                    <p:animEffect transition="in" filter="barn(inVertical)">
                                      <p:cBhvr>
                                        <p:cTn id="18" dur="500"/>
                                        <p:tgtEl>
                                          <p:spTgt spid="8">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barn(inVertical)">
                                      <p:cBhvr>
                                        <p:cTn id="21" dur="500"/>
                                        <p:tgtEl>
                                          <p:spTgt spid="8">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8">
                                            <p:txEl>
                                              <p:pRg st="5" end="5"/>
                                            </p:txEl>
                                          </p:spTgt>
                                        </p:tgtEl>
                                        <p:attrNameLst>
                                          <p:attrName>style.visibility</p:attrName>
                                        </p:attrNameLst>
                                      </p:cBhvr>
                                      <p:to>
                                        <p:strVal val="visible"/>
                                      </p:to>
                                    </p:set>
                                    <p:animEffect transition="in" filter="barn(inVertical)">
                                      <p:cBhvr>
                                        <p:cTn id="24" dur="500"/>
                                        <p:tgtEl>
                                          <p:spTgt spid="8">
                                            <p:txEl>
                                              <p:pRg st="5" end="5"/>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8">
                                            <p:txEl>
                                              <p:pRg st="6" end="6"/>
                                            </p:txEl>
                                          </p:spTgt>
                                        </p:tgtEl>
                                        <p:attrNameLst>
                                          <p:attrName>style.visibility</p:attrName>
                                        </p:attrNameLst>
                                      </p:cBhvr>
                                      <p:to>
                                        <p:strVal val="visible"/>
                                      </p:to>
                                    </p:set>
                                    <p:animEffect transition="in" filter="barn(inVertical)">
                                      <p:cBhvr>
                                        <p:cTn id="27" dur="500"/>
                                        <p:tgtEl>
                                          <p:spTgt spid="8">
                                            <p:txEl>
                                              <p:pRg st="6" end="6"/>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8">
                                            <p:txEl>
                                              <p:pRg st="7" end="7"/>
                                            </p:txEl>
                                          </p:spTgt>
                                        </p:tgtEl>
                                        <p:attrNameLst>
                                          <p:attrName>style.visibility</p:attrName>
                                        </p:attrNameLst>
                                      </p:cBhvr>
                                      <p:to>
                                        <p:strVal val="visible"/>
                                      </p:to>
                                    </p:set>
                                    <p:animEffect transition="in" filter="barn(inVertical)">
                                      <p:cBhvr>
                                        <p:cTn id="30"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248</TotalTime>
  <Words>504</Words>
  <Application>Microsoft Office PowerPoint</Application>
  <PresentationFormat>Widescreen</PresentationFormat>
  <Paragraphs>64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Century Gothic</vt:lpstr>
      <vt:lpstr>NikoshBAN</vt:lpstr>
      <vt:lpstr>Tahoma</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Lab PC 15</dc:creator>
  <cp:lastModifiedBy>Lab PC 15</cp:lastModifiedBy>
  <cp:revision>64</cp:revision>
  <dcterms:created xsi:type="dcterms:W3CDTF">2025-11-26T03:59:17Z</dcterms:created>
  <dcterms:modified xsi:type="dcterms:W3CDTF">2025-11-29T05:58:56Z</dcterms:modified>
</cp:coreProperties>
</file>