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5" r:id="rId6"/>
    <p:sldId id="260" r:id="rId7"/>
    <p:sldId id="261" r:id="rId8"/>
    <p:sldId id="275" r:id="rId9"/>
    <p:sldId id="272" r:id="rId10"/>
    <p:sldId id="27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84" d="100"/>
          <a:sy n="84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1C04-F992-4E0D-989D-0CA9529C4598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A8A4-46AB-49A8-96AF-595A4A4F3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CA8A4-46AB-49A8-96AF-595A4A4F3F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78486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আজকের</a:t>
            </a:r>
            <a:r>
              <a:rPr lang="en-US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ক্লাশে</a:t>
            </a:r>
            <a:r>
              <a:rPr lang="en-US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স্বাগতম</a:t>
            </a:r>
            <a:endParaRPr lang="en-US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E192A-7AFF-462B-A96D-02A34D57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416800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457200"/>
            <a:ext cx="3200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একক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6800" y="1600200"/>
            <a:ext cx="4953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কত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ক্রিস্টাব্দে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ওহমের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সুত্র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আবিস্কৃত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হয়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172200" y="1600200"/>
            <a:ext cx="2514600" cy="9144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ক) 1820  খ) 1821 গ)1825   ঘ) 1826</a:t>
            </a:r>
          </a:p>
        </p:txBody>
      </p:sp>
      <p:pic>
        <p:nvPicPr>
          <p:cNvPr id="10" name="Picture 9" descr="Alpona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315200" y="2057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38200" y="3276600"/>
            <a:ext cx="4953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 =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6248400" y="3276600"/>
            <a:ext cx="2514600" cy="9144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ক) IR     খ) I/R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গ)R/I     ঘ) I+R</a:t>
            </a:r>
          </a:p>
        </p:txBody>
      </p:sp>
      <p:sp>
        <p:nvSpPr>
          <p:cNvPr id="16" name="Oval 15"/>
          <p:cNvSpPr/>
          <p:nvPr/>
        </p:nvSpPr>
        <p:spPr>
          <a:xfrm>
            <a:off x="6406660" y="345713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1143000" cy="6858000"/>
          </a:xfrm>
          <a:prstGeom prst="rect">
            <a:avLst/>
          </a:prstGeom>
        </p:spPr>
      </p:pic>
      <p:pic>
        <p:nvPicPr>
          <p:cNvPr id="8" name="Picture 7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77200" y="-228600"/>
            <a:ext cx="8382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9098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ইঞ্জিঃ</a:t>
            </a:r>
            <a:r>
              <a:rPr lang="en-US" sz="1600" dirty="0"/>
              <a:t> </a:t>
            </a:r>
            <a:r>
              <a:rPr lang="en-US" sz="1600" dirty="0" err="1"/>
              <a:t>মোঃ</a:t>
            </a:r>
            <a:r>
              <a:rPr lang="en-US" sz="1600" dirty="0"/>
              <a:t> </a:t>
            </a:r>
            <a:r>
              <a:rPr lang="en-US" sz="1600" dirty="0" err="1"/>
              <a:t>আতিকুর</a:t>
            </a:r>
            <a:r>
              <a:rPr lang="en-US" sz="1600" dirty="0"/>
              <a:t> </a:t>
            </a:r>
            <a:r>
              <a:rPr lang="en-US" sz="1600" dirty="0" err="1"/>
              <a:t>রহমান,ট্রেড</a:t>
            </a:r>
            <a:r>
              <a:rPr lang="en-US" sz="1600" dirty="0"/>
              <a:t> </a:t>
            </a:r>
            <a:r>
              <a:rPr lang="en-US" sz="1600" dirty="0" err="1"/>
              <a:t>ইন্সট্রাক্টর,ফুলকোট</a:t>
            </a:r>
            <a:r>
              <a:rPr lang="en-US" sz="1600" dirty="0"/>
              <a:t> </a:t>
            </a:r>
            <a:r>
              <a:rPr lang="en-US" sz="1600" dirty="0" err="1"/>
              <a:t>নবোদয়</a:t>
            </a:r>
            <a:r>
              <a:rPr lang="en-US" sz="1600" dirty="0"/>
              <a:t> </a:t>
            </a:r>
            <a:r>
              <a:rPr lang="en-US" sz="1600" dirty="0" err="1"/>
              <a:t>কারি</a:t>
            </a:r>
            <a:r>
              <a:rPr lang="en-US" sz="1600" dirty="0"/>
              <a:t> </a:t>
            </a:r>
            <a:r>
              <a:rPr lang="en-US" sz="1600" dirty="0" err="1"/>
              <a:t>উচ্চ</a:t>
            </a:r>
            <a:r>
              <a:rPr lang="en-US" sz="1600" dirty="0"/>
              <a:t> </a:t>
            </a:r>
            <a:r>
              <a:rPr lang="en-US" sz="1600" dirty="0" err="1"/>
              <a:t>বিদ্যালয়</a:t>
            </a:r>
            <a:endParaRPr lang="en-US" sz="1600" dirty="0"/>
          </a:p>
        </p:txBody>
      </p:sp>
      <p:pic>
        <p:nvPicPr>
          <p:cNvPr id="7" name="Picture 6" descr="71dBLAU0c5L._SX425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6934199" cy="5416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76200"/>
            <a:ext cx="19812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581471"/>
            <a:ext cx="4114800" cy="65913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শিক্ষক</a:t>
            </a:r>
            <a:r>
              <a:rPr lang="en-US" sz="3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endParaRPr lang="en-US" sz="320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524000"/>
            <a:ext cx="3505200" cy="4898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1524000"/>
            <a:ext cx="35052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0191125_08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1370" y="2286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6994A-C8AB-460E-93CB-F7B1CD396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88866"/>
            <a:ext cx="3200400" cy="428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228600"/>
            <a:ext cx="4114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3200" dirty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992462" y="2003252"/>
            <a:ext cx="7159075" cy="28514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solidFill>
                <a:schemeClr val="accent3"/>
              </a:solidFill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bn-BD" sz="700" b="1" kern="1200" dirty="0">
                <a:solidFill>
                  <a:schemeClr val="accent3"/>
                </a:solidFill>
              </a:rPr>
            </a:br>
            <a:br>
              <a:rPr lang="bn-BD" sz="700" b="1" kern="1200" dirty="0">
                <a:solidFill>
                  <a:schemeClr val="accent3"/>
                </a:solidFill>
              </a:rPr>
            </a:br>
            <a:br>
              <a:rPr lang="bn-BD" sz="700" b="1" kern="1200" dirty="0"/>
            </a:br>
            <a:br>
              <a:rPr lang="bn-BD" sz="700" b="1" kern="1200" dirty="0"/>
            </a:br>
            <a:br>
              <a:rPr lang="bn-BD" sz="700" b="1" kern="1200" dirty="0"/>
            </a:br>
            <a:endParaRPr lang="en-US" sz="7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384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শ্রেণী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384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নবম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765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বিষয়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765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জেনারেল</a:t>
            </a:r>
            <a:r>
              <a:rPr lang="en-US" sz="2000" b="1" dirty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</a:t>
            </a:r>
            <a:r>
              <a:rPr lang="en-US" sz="2000" b="1" err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ইলেকট্রিক্যাল</a:t>
            </a:r>
            <a:r>
              <a:rPr lang="en-US" sz="2000" b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ওয়ার্কস-১</a:t>
            </a:r>
            <a:endParaRPr lang="en-US" sz="2000" dirty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5146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অধ্যায়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35580" y="5115152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>
                <a:solidFill>
                  <a:srgbClr val="0070C0"/>
                </a:solidFill>
              </a:rPr>
              <a:t>৩য়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5527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পাঠ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7960" y="5527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r>
              <a:rPr lang="en-US" sz="2000" b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ওহমের </a:t>
            </a:r>
            <a:r>
              <a:rPr lang="en-US" sz="2000" b="1" dirty="0" err="1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সুত্র</a:t>
            </a:r>
            <a:endParaRPr lang="en-US" sz="2000" dirty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r>
              <a:rPr lang="en-US" dirty="0"/>
              <a:t>৭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587893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সময়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87893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৫০ </a:t>
            </a:r>
            <a:r>
              <a:rPr lang="en-US" b="1" dirty="0" err="1">
                <a:solidFill>
                  <a:srgbClr val="0070C0"/>
                </a:solidFill>
              </a:rPr>
              <a:t>মিনিট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6289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তারিখ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6289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" name="Picture 2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14478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E6A3D-FF99-48DF-AA12-11D573B7A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35304"/>
            <a:ext cx="5715000" cy="3219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19400" y="381000"/>
            <a:ext cx="41148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133600" y="2057400"/>
            <a:ext cx="6019800" cy="6096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2133600" y="3200400"/>
            <a:ext cx="6019800" cy="8382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ভোল্টেড়জ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2133600" y="4343400"/>
            <a:ext cx="6019800" cy="6858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ব্যবহারজানতে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/>
          </a:p>
        </p:txBody>
      </p:sp>
      <p:sp>
        <p:nvSpPr>
          <p:cNvPr id="14" name="Heptagon 13"/>
          <p:cNvSpPr/>
          <p:nvPr/>
        </p:nvSpPr>
        <p:spPr>
          <a:xfrm>
            <a:off x="1219200" y="2057400"/>
            <a:ext cx="685800" cy="533400"/>
          </a:xfrm>
          <a:prstGeom prst="hept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</a:p>
        </p:txBody>
      </p:sp>
      <p:sp>
        <p:nvSpPr>
          <p:cNvPr id="16" name="Heptagon 15"/>
          <p:cNvSpPr/>
          <p:nvPr/>
        </p:nvSpPr>
        <p:spPr>
          <a:xfrm>
            <a:off x="1219200" y="3167744"/>
            <a:ext cx="685800" cy="533400"/>
          </a:xfrm>
          <a:prstGeom prst="hept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</a:p>
        </p:txBody>
      </p:sp>
      <p:sp>
        <p:nvSpPr>
          <p:cNvPr id="17" name="Heptagon 16"/>
          <p:cNvSpPr/>
          <p:nvPr/>
        </p:nvSpPr>
        <p:spPr>
          <a:xfrm>
            <a:off x="1219200" y="4343400"/>
            <a:ext cx="685800" cy="533400"/>
          </a:xfrm>
          <a:prstGeom prst="hept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</a:p>
        </p:txBody>
      </p:sp>
      <p:pic>
        <p:nvPicPr>
          <p:cNvPr id="9" name="Picture 8" descr="Alpona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0"/>
            <a:ext cx="1447800" cy="6858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1143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67000" y="457200"/>
            <a:ext cx="44958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ওহমের</a:t>
            </a:r>
            <a:r>
              <a:rPr lang="en-US" sz="3200" dirty="0"/>
              <a:t> </a:t>
            </a:r>
            <a:r>
              <a:rPr lang="en-US" sz="3200" dirty="0" err="1"/>
              <a:t>সুত্র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38200" y="2124670"/>
            <a:ext cx="7848600" cy="1785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b="1" dirty="0">
                <a:solidFill>
                  <a:srgbClr val="002060"/>
                </a:solidFill>
              </a:rPr>
              <a:t>ও’মের সূত্র: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as-IN" dirty="0">
                <a:solidFill>
                  <a:srgbClr val="002060"/>
                </a:solidFill>
              </a:rPr>
              <a:t>1826 সালে জার্মান বিজ্ঞানী ড: জর্জ সাইমন ওহম কারেন্ট, ভোল্টেজ এবং রেজিস্ট্যান্সের মধ্যে সম্পর্ক নির্ণয় করেন, এ সম্পর্কই ওহমের সূত্র নামে পরিচিত। কোন পরিবাহীর মধ্য দিয়ে সুষম উষ্ণতায় প্রবাহিত কারেন্ট ঐ পরিবাহীর দুপ্রান্তের ভোল্টেজের  সমানুপাতিক। অথবা কোন পরিবাহির ভিতর দিয়ে স্থির তাপমাত্রায় প্রবাহিত কারেন্ট ঐ পরিবাহির দুপ্রান্তের বিভব পার্থক্যের  সমানপাতিক</a:t>
            </a:r>
            <a:r>
              <a:rPr lang="as-IN" b="1" dirty="0">
                <a:solidFill>
                  <a:srgbClr val="002060"/>
                </a:solidFill>
              </a:rPr>
              <a:t> </a:t>
            </a:r>
            <a:r>
              <a:rPr lang="as-IN" dirty="0">
                <a:solidFill>
                  <a:srgbClr val="002060"/>
                </a:solidFill>
              </a:rPr>
              <a:t>রেজিস্ট্যান্সের ব্যস্তানুপাতিক 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563070"/>
            <a:ext cx="4114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ব্যাখ্যা: কোন পরিবাহীর মধ্যদিয়ে যদি </a:t>
            </a:r>
            <a:r>
              <a:rPr lang="en-US" b="1" dirty="0"/>
              <a:t>I</a:t>
            </a:r>
            <a:r>
              <a:rPr lang="en-US" dirty="0"/>
              <a:t> amp </a:t>
            </a:r>
            <a:r>
              <a:rPr lang="as-IN" dirty="0"/>
              <a:t>কারেন্ট প্রবাহিত হয় , উক্ত পরিবাহীর দুপ্রান্তের বিভব পার্থক্য (ভোল্টেজ) </a:t>
            </a:r>
            <a:r>
              <a:rPr lang="en-US" b="1" dirty="0"/>
              <a:t>V</a:t>
            </a:r>
            <a:r>
              <a:rPr lang="en-US" dirty="0"/>
              <a:t> volts </a:t>
            </a:r>
            <a:r>
              <a:rPr lang="as-IN" dirty="0"/>
              <a:t>হলে এবং রেজিস্ট্যান্স </a:t>
            </a:r>
            <a:r>
              <a:rPr lang="en-US" b="1" dirty="0"/>
              <a:t>R</a:t>
            </a:r>
            <a:r>
              <a:rPr lang="en-US" dirty="0"/>
              <a:t> ohm </a:t>
            </a:r>
            <a:r>
              <a:rPr lang="as-IN" dirty="0"/>
              <a:t>হলে ওহমের সূত্রানুসারে, </a:t>
            </a:r>
            <a:r>
              <a:rPr lang="en-US" b="1" dirty="0"/>
              <a:t>I=V/R</a:t>
            </a:r>
            <a:r>
              <a:rPr lang="en-US" dirty="0"/>
              <a:t> </a:t>
            </a:r>
            <a:r>
              <a:rPr lang="as-IN" dirty="0"/>
              <a:t>অর্থ্যাৎ </a:t>
            </a:r>
            <a:r>
              <a:rPr lang="en-US" b="1" dirty="0"/>
              <a:t>V=IR</a:t>
            </a:r>
            <a:r>
              <a:rPr lang="en-US" dirty="0"/>
              <a:t> । </a:t>
            </a:r>
          </a:p>
        </p:txBody>
      </p:sp>
      <p:pic>
        <p:nvPicPr>
          <p:cNvPr id="11" name="Picture 10" descr="220px-OhmsLaw.svg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114800"/>
            <a:ext cx="24003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81000"/>
            <a:ext cx="601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b="1" dirty="0"/>
              <a:t>ওহমের সূত্রের সীমাবদ্ধতাঃ</a:t>
            </a: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19812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/>
              <a:t>সার্কিটের বা পরিবাহীর তাপমাত্রা পরিবর্তন হলে ওহমের সূত্র প্রযোজ্য হবে না।</a:t>
            </a:r>
            <a:endParaRPr lang="as-IN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2438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ডিসি এর ক্ষেত্রে ফলাফল ভালো পাওয়া গেলেও এসি এর ক্ষেত্রে ভালো ফল পাওয়া যাবে না।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3124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বৈদ্যুতিক হিটার চালু করলে প্রাথমিক পর্যায়ে এর তাপমাত্রা স্থির থাকে না তাই এতে ওহমের সূত্র কার্যকরী নয়।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3810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ট্রেটোড টিউবে একটি পর্যায়ে প্লেট ভোল্টেজ বৃদ্ধি করলেও প্লেট কারেন্ট কমে। সুতরাং ট্রটোড টিউবে ওহমের সূত্র কার্যকরী নয়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4724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>তাপমাত্রা স্থির থাকলেও সিলিকন কার্বাইডে কারেন্ট প্রবাহিত করলে রেজিস্ট্যান্স পরিবর্তন হয়। সুতরাং এক্ষেত্রেও ওহমের সূত্র কার্যকরী হবে না।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381000"/>
            <a:ext cx="73914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/>
              <a:t>ওহমের সূত্রের ব্যবহারঃ</a:t>
            </a: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52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467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ওহমের সূত্রের সাহায্যে সার্কিটের কারেন্ট নির্ণয় করে তারের সাইজ নির্ণয় করা যায়।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754868"/>
            <a:ext cx="7467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ডিসি সার্কিটে ব্যবহার করা হয়।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3429000"/>
            <a:ext cx="7467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সরল বর্তনীতে বেশি ব্যবহৃত হয়।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4114800"/>
            <a:ext cx="746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রেজিস্টিভ লোড অর্থাৎ হিটার, বাল্ব, ইলেক্ট্রিক আয়রন ইত্যাদিতে ওহমের সূত্র ব্যবহার করা চলে।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457200"/>
            <a:ext cx="3583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/>
              <a:t>ওহমের</a:t>
            </a:r>
            <a:r>
              <a:rPr lang="en-US" b="1" dirty="0"/>
              <a:t>  </a:t>
            </a:r>
            <a:r>
              <a:rPr lang="en-US" b="1" dirty="0" err="1"/>
              <a:t>সুত্রের</a:t>
            </a:r>
            <a:r>
              <a:rPr lang="en-US" b="1" dirty="0"/>
              <a:t> </a:t>
            </a:r>
            <a:r>
              <a:rPr lang="en-US" b="1" dirty="0" err="1"/>
              <a:t>গানিতিক</a:t>
            </a:r>
            <a:r>
              <a:rPr lang="en-US" b="1" dirty="0"/>
              <a:t> </a:t>
            </a:r>
            <a:r>
              <a:rPr lang="en-US" b="1" dirty="0" err="1"/>
              <a:t>সমধান</a:t>
            </a:r>
            <a:endParaRPr lang="as-IN" b="1" dirty="0"/>
          </a:p>
        </p:txBody>
      </p:sp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304800"/>
            <a:ext cx="1447800" cy="6858000"/>
          </a:xfrm>
          <a:prstGeom prst="rect">
            <a:avLst/>
          </a:prstGeom>
        </p:spPr>
      </p:pic>
      <p:pic>
        <p:nvPicPr>
          <p:cNvPr id="9" name="Picture 8" descr="Captur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990600"/>
            <a:ext cx="6400800" cy="55213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480060"/>
            <a:ext cx="34290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দলগত</a:t>
            </a:r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609600" y="4267200"/>
            <a:ext cx="1828800" cy="685800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দল-১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62200" y="4267200"/>
            <a:ext cx="5638800" cy="11430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৫৫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ওহম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বিশিস্ট্য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রেজিস্ট্যান্সের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মধ্যে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দিয়ে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২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এ্যাম্পিয়ার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কারেন্ট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প্রবাহেরজন্য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কত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ভোল্টেজ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চাপের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দরকার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হবে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সমাধান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কর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।</a:t>
            </a:r>
          </a:p>
        </p:txBody>
      </p:sp>
      <p:pic>
        <p:nvPicPr>
          <p:cNvPr id="7" name="Picture 6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pic>
        <p:nvPicPr>
          <p:cNvPr id="9" name="Picture 8" descr="6d3387b9c1d64bf3b9a103201db7d43e_28-collection-of-group-work-school-clipart-high-quality-free-_2500-1986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460998"/>
            <a:ext cx="3352800" cy="2663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AAC7AC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739</TotalTime>
  <Words>343</Words>
  <Application>Microsoft Office PowerPoint</Application>
  <PresentationFormat>On-screen Show (4:3)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SimSun</vt:lpstr>
      <vt:lpstr>Calibri</vt:lpstr>
      <vt:lpstr>NikoshBAN</vt:lpstr>
      <vt:lpstr>Rockwell</vt:lpstr>
      <vt:lpstr>Times New Roman</vt:lpstr>
      <vt:lpstr>Vrinda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r</cp:lastModifiedBy>
  <cp:revision>111</cp:revision>
  <dcterms:created xsi:type="dcterms:W3CDTF">2006-08-16T00:00:00Z</dcterms:created>
  <dcterms:modified xsi:type="dcterms:W3CDTF">2026-04-17T13:57:56Z</dcterms:modified>
</cp:coreProperties>
</file>