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8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D875E-2021-4F01-854E-7C764A6F25F5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55CED-AADA-4479-A1BB-626FE62CB6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29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E4FF-521A-4C02-B2CD-6F1024A670B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391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E4FF-521A-4C02-B2CD-6F1024A670B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956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E4FF-521A-4C02-B2CD-6F1024A670B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00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শিক্ষক ঘটনা</a:t>
            </a:r>
            <a:r>
              <a:rPr lang="bn-BD" baseline="0" dirty="0"/>
              <a:t> সম্পর্কে প্রয়োজনীয় ব্যাখ্যা দিতে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E4FF-521A-4C02-B2CD-6F1024A670B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81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প্রয়োজনে</a:t>
            </a:r>
            <a:r>
              <a:rPr lang="bn-BD" baseline="0" dirty="0"/>
              <a:t> শিক্ষক সহযোগিতা করবেন।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E4FF-521A-4C02-B2CD-6F1024A670B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49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 </a:t>
            </a:r>
            <a:r>
              <a:rPr lang="bn-BD" dirty="0"/>
              <a:t>কী?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E4FF-521A-4C02-B2CD-6F1024A670B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90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প্রয়োজনে</a:t>
            </a:r>
            <a:r>
              <a:rPr lang="bn-BD" baseline="0" dirty="0"/>
              <a:t> শিক্ষক সহযোগিতা করবেন।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E4FF-521A-4C02-B2CD-6F1024A670B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3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06CC-807A-4477-8A5C-7283ECD6DE9E}" type="datetime1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49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FC1D-13C9-4557-A837-572F754162D3}" type="datetime1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97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AAF09-593A-4B92-98CB-A6A20324490B}" type="datetime1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9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CDC1-77B4-4829-A456-795956F73A6E}" type="datetime1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28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A136-B2D3-4B8A-B74E-F4CE90F8047D}" type="datetime1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74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23F1-9062-447F-AEF4-BCFA7898DC48}" type="datetime1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6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62607-DC0E-4E51-A0E1-994F5C4FEA89}" type="datetime1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988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4B06B-35C5-440B-AFBA-F2DC50257B5B}" type="datetime1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679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BB49-4C42-4594-A829-A4C7DF90532D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624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6B727-B86B-44A4-A5B1-3288E9FF181B}" type="datetime1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11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2D89-B286-4330-8599-5FEA1845A9A1}" type="datetime1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3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9ECE5-234B-4F81-A365-2DDA7C357919}" type="datetime1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0DD43-0934-4B64-85B1-5FE4839CD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219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s.wikipedia.org/wiki/%E0%A6%AA%E0%A7%B0%E0%A6%BF%E0%A6%AE%E0%A6%BF%E0%A6%A4%E0%A6%BF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86063" y="3794181"/>
            <a:ext cx="7686675" cy="2271713"/>
          </a:xfrm>
          <a:prstGeom prst="rect">
            <a:avLst/>
          </a:prstGeom>
          <a:solidFill>
            <a:schemeClr val="tx1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prstTxWarp prst="textInflate">
              <a:avLst>
                <a:gd name="adj" fmla="val 0"/>
              </a:avLst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BD" sz="8000" b="1" i="1" dirty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শুভেচ্ছা ও স্বাগত </a:t>
            </a:r>
            <a:endParaRPr lang="en-US" sz="8000" b="1" i="1" dirty="0">
              <a:ln/>
              <a:solidFill>
                <a:schemeClr val="accent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00300" y="1371600"/>
            <a:ext cx="76581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9E0E0B-25BF-413C-85DA-39F29CBDD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19987823">
            <a:off x="2041078" y="-189199"/>
            <a:ext cx="6881241" cy="4968257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B228004-3405-44A3-868A-85E2969E0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02A6-8FB1-4D02-B014-2E1217769F66}" type="datetime1">
              <a:rPr lang="en-US" smtClean="0"/>
              <a:t>8/1/2026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B9616E4-2E7F-48D1-8ECB-8C1A9F89A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2824943-BD8C-45C3-B996-FC51BD4DC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8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057400" y="609600"/>
            <a:ext cx="5181600" cy="3657600"/>
            <a:chOff x="1676400" y="500632"/>
            <a:chExt cx="5238750" cy="3728468"/>
          </a:xfrm>
        </p:grpSpPr>
        <p:pic>
          <p:nvPicPr>
            <p:cNvPr id="5" name="Picture 2" descr="C:\Users\DOEL\Desktop\file (15).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0" y="1143000"/>
              <a:ext cx="5238750" cy="3086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6" descr="C:\Users\DOEL\Desktop\file (19).jpe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888"/>
            <a:stretch/>
          </p:blipFill>
          <p:spPr bwMode="auto">
            <a:xfrm>
              <a:off x="4445876" y="500632"/>
              <a:ext cx="1665890" cy="1715431"/>
            </a:xfrm>
            <a:prstGeom prst="ellipse">
              <a:avLst/>
            </a:prstGeom>
            <a:ln w="63500" cap="rnd">
              <a:solidFill>
                <a:schemeClr val="bg1">
                  <a:lumMod val="65000"/>
                </a:schemeClr>
              </a:solidFill>
            </a:ln>
            <a:effectLst/>
            <a:scene3d>
              <a:camera prst="isometricTopUp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8274270" y="470340"/>
            <a:ext cx="1784131" cy="2399957"/>
            <a:chOff x="1752600" y="3585526"/>
            <a:chExt cx="1834055" cy="2642822"/>
          </a:xfrm>
        </p:grpSpPr>
        <p:pic>
          <p:nvPicPr>
            <p:cNvPr id="8" name="Picture 16" descr="C:\Users\DOEL\Desktop\file (19).jpe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89"/>
            <a:stretch/>
          </p:blipFill>
          <p:spPr bwMode="auto">
            <a:xfrm>
              <a:off x="1752600" y="4343400"/>
              <a:ext cx="1834055" cy="1884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2299136" y="3585526"/>
              <a:ext cx="762000" cy="1016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382001" y="2902067"/>
            <a:ext cx="1715117" cy="2427652"/>
            <a:chOff x="4267200" y="3555029"/>
            <a:chExt cx="1763110" cy="2673319"/>
          </a:xfrm>
        </p:grpSpPr>
        <p:pic>
          <p:nvPicPr>
            <p:cNvPr id="11" name="Picture 16" descr="C:\Users\DOEL\Desktop\file (19).jpe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770"/>
            <a:stretch/>
          </p:blipFill>
          <p:spPr bwMode="auto">
            <a:xfrm>
              <a:off x="4267200" y="4343400"/>
              <a:ext cx="1763110" cy="1884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4818996" y="3555029"/>
              <a:ext cx="762000" cy="1016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27511" y="5226268"/>
            <a:ext cx="115784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একটি মূদ্রা নিক্ষেপ পরীক্ষার ফলাফলে হেড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(H)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আসলে টেল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(T)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আসবেনা অথবা টেল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(T)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আসলে হেড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(H)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আসবেনা। </a:t>
            </a:r>
          </a:p>
          <a:p>
            <a:pPr algn="ctr">
              <a:defRPr/>
            </a:pP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 ধরণের ঘটনাগুলোকে বলে-------।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9387" y="127685"/>
            <a:ext cx="77481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800" b="1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পরস্পর বিচ্ছিন্ন ঘটনা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74C832-6E05-4470-8721-013AA479E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E843-C3A9-4E22-9DF9-B96A1C06D17B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1B599B-2DCA-4BE0-B324-BA0924FF4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3B4F78C-B513-4E48-881F-588E84C20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95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685801"/>
            <a:ext cx="295275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5197">
            <a:off x="4694972" y="1188362"/>
            <a:ext cx="1524000" cy="1538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 descr="C:\Users\DOEL\Desktop\file (17)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8" b="72174"/>
          <a:stretch/>
        </p:blipFill>
        <p:spPr bwMode="auto">
          <a:xfrm>
            <a:off x="2209801" y="4191000"/>
            <a:ext cx="7772401" cy="118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0" y="5657671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dirty="0">
                <a:latin typeface="NikoshBAN" pitchFamily="2" charset="0"/>
                <a:cs typeface="NikoshBAN" pitchFamily="2" charset="0"/>
              </a:rPr>
              <a:t>একটি ছক্কায় জোড় সংখ্যা থাকে কয়টি এবং বিজোড় সংখ্যা কয়টি?</a:t>
            </a:r>
            <a:endParaRPr lang="bn-BD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5417197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একটি ছক্কা নিক্ষেপে জোড় সংখ্যা আসার পক্ষে ফলাফল কয়টি?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5681423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 টি।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6047" y="5493396"/>
            <a:ext cx="120059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একটি ছক্কা নিক্ষেপে বিজোড় সংখ্যা আসার পক্ষে ফলাফল কয়টি?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23554" y="5610171"/>
            <a:ext cx="11768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dirty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৩ টি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5657671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dirty="0">
                <a:latin typeface="NikoshBAN" pitchFamily="2" charset="0"/>
                <a:cs typeface="NikoshBAN" pitchFamily="2" charset="0"/>
              </a:rPr>
              <a:t>একটি ছক্কা নিক্ষেপে ৩টি জোড় সংখ্যা আসার পক্ষের ফলাফলকে কী বলে?</a:t>
            </a:r>
            <a:endParaRPr lang="bn-BD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5657671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dirty="0">
                <a:solidFill>
                  <a:srgbClr val="00CC00"/>
                </a:solidFill>
                <a:latin typeface="NikoshBAN" pitchFamily="2" charset="0"/>
                <a:cs typeface="NikoshBAN" pitchFamily="2" charset="0"/>
              </a:rPr>
              <a:t>একটি ছক্কা নিক্ষেপে ৩টি বিজোড় সংখ্যা আসার পক্ষের ফলাফলকে কী বলে?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496291" y="42039"/>
            <a:ext cx="77070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800" b="1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অনুকুল ফলাফল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F1700D-FBE0-4DF7-A4B9-97237921E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4B8A-68D9-4A0A-A7A7-74E4C429B5BE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5461D-432D-44ED-9664-5573D3531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84C20-E16F-470F-8A6C-71BC08426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2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01181 L 0.20903 -0.03703 C 0.25295 -0.04814 0.31858 -0.05393 0.38681 -0.05393 C 0.46476 -0.05393 0.52709 -0.04814 0.57101 -0.03703 L 0.78021 0.01181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10" y="-32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0.09305 0.01134 C 0.10538 -0.00579 0.09861 0.05162 0.11788 0.05162 C 0.13975 0.05162 0.15538 0.06875 0.16788 0.08611 L 0.27847 0.23171 " pathEditMode="relative" rAng="0" ptsTypes="FffFF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24" y="1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743200" y="1371600"/>
            <a:ext cx="3124200" cy="1905000"/>
            <a:chOff x="533400" y="609600"/>
            <a:chExt cx="5181600" cy="3657600"/>
          </a:xfrm>
        </p:grpSpPr>
        <p:pic>
          <p:nvPicPr>
            <p:cNvPr id="5" name="Picture 2" descr="C:\Users\DOEL\Desktop\file (15).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1239758"/>
              <a:ext cx="5181600" cy="3027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6" descr="C:\Users\DOEL\Desktop\file (19).jpe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888"/>
            <a:stretch/>
          </p:blipFill>
          <p:spPr bwMode="auto">
            <a:xfrm>
              <a:off x="3272664" y="609600"/>
              <a:ext cx="1647717" cy="1682825"/>
            </a:xfrm>
            <a:prstGeom prst="ellipse">
              <a:avLst/>
            </a:prstGeom>
            <a:ln w="63500" cap="rnd">
              <a:solidFill>
                <a:schemeClr val="bg1">
                  <a:lumMod val="65000"/>
                </a:schemeClr>
              </a:solidFill>
            </a:ln>
            <a:effectLst/>
            <a:scene3d>
              <a:camera prst="isometricTopUp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ctangle 6"/>
          <p:cNvSpPr/>
          <p:nvPr/>
        </p:nvSpPr>
        <p:spPr>
          <a:xfrm>
            <a:off x="2758966" y="3371197"/>
            <a:ext cx="2895600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dirty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মূদ্রা নিক্ষেপ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867400" y="367864"/>
            <a:ext cx="3657600" cy="3708492"/>
            <a:chOff x="4343400" y="367864"/>
            <a:chExt cx="3657600" cy="3708492"/>
          </a:xfrm>
        </p:grpSpPr>
        <p:grpSp>
          <p:nvGrpSpPr>
            <p:cNvPr id="9" name="Group 8"/>
            <p:cNvGrpSpPr/>
            <p:nvPr/>
          </p:nvGrpSpPr>
          <p:grpSpPr>
            <a:xfrm>
              <a:off x="6837424" y="367864"/>
              <a:ext cx="1163576" cy="3708492"/>
              <a:chOff x="6750269" y="1290140"/>
              <a:chExt cx="1163576" cy="3708492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6750269" y="1290140"/>
                <a:ext cx="1098331" cy="1580156"/>
                <a:chOff x="1752600" y="3292616"/>
                <a:chExt cx="1834055" cy="2935732"/>
              </a:xfrm>
            </p:grpSpPr>
            <p:pic>
              <p:nvPicPr>
                <p:cNvPr id="16" name="Picture 16" descr="C:\Users\DOEL\Desktop\file (19).jpeg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8789"/>
                <a:stretch/>
              </p:blipFill>
              <p:spPr bwMode="auto">
                <a:xfrm>
                  <a:off x="1752600" y="4343400"/>
                  <a:ext cx="1834055" cy="18849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7" name="TextBox 16"/>
                <p:cNvSpPr txBox="1"/>
                <p:nvPr/>
              </p:nvSpPr>
              <p:spPr>
                <a:xfrm>
                  <a:off x="2114847" y="3292616"/>
                  <a:ext cx="762001" cy="14295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400" b="1" dirty="0"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6858000" y="3338997"/>
                <a:ext cx="1055845" cy="1659635"/>
                <a:chOff x="4267200" y="2529844"/>
                <a:chExt cx="1763110" cy="3083393"/>
              </a:xfrm>
            </p:grpSpPr>
            <p:pic>
              <p:nvPicPr>
                <p:cNvPr id="14" name="Picture 16" descr="C:\Users\DOEL\Desktop\file (19).jpeg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0770"/>
                <a:stretch/>
              </p:blipFill>
              <p:spPr bwMode="auto">
                <a:xfrm>
                  <a:off x="4267200" y="3728290"/>
                  <a:ext cx="1763110" cy="18849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5" name="TextBox 14"/>
                <p:cNvSpPr txBox="1"/>
                <p:nvPr/>
              </p:nvSpPr>
              <p:spPr>
                <a:xfrm>
                  <a:off x="4634707" y="2529844"/>
                  <a:ext cx="762001" cy="154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</a:p>
              </p:txBody>
            </p:sp>
          </p:grpSp>
        </p:grpSp>
        <p:cxnSp>
          <p:nvCxnSpPr>
            <p:cNvPr id="10" name="Straight Arrow Connector 9"/>
            <p:cNvCxnSpPr>
              <a:endCxn id="14" idx="1"/>
            </p:cNvCxnSpPr>
            <p:nvPr/>
          </p:nvCxnSpPr>
          <p:spPr>
            <a:xfrm>
              <a:off x="4343400" y="2488204"/>
              <a:ext cx="2601755" cy="1080866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endCxn id="16" idx="1"/>
            </p:cNvCxnSpPr>
            <p:nvPr/>
          </p:nvCxnSpPr>
          <p:spPr>
            <a:xfrm flipV="1">
              <a:off x="4343400" y="1440734"/>
              <a:ext cx="2494024" cy="1047470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1905000" y="4114801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একটি মূদ্রা নিক্ষেপ পরীক্ষার ফলাফলে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অথবা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আসতে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86000" y="5257801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S= { H, T }</a:t>
            </a:r>
          </a:p>
        </p:txBody>
      </p:sp>
      <p:sp>
        <p:nvSpPr>
          <p:cNvPr id="20" name="Oval Callout 19"/>
          <p:cNvSpPr/>
          <p:nvPr/>
        </p:nvSpPr>
        <p:spPr>
          <a:xfrm>
            <a:off x="6553200" y="5257800"/>
            <a:ext cx="3733800" cy="1219200"/>
          </a:xfrm>
          <a:prstGeom prst="wedgeEllipseCallout">
            <a:avLst>
              <a:gd name="adj1" fmla="val -64241"/>
              <a:gd name="adj2" fmla="val 43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102275" y="5257800"/>
            <a:ext cx="73610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BD" sz="8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96200" y="5486400"/>
            <a:ext cx="17604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bn-BD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নমুনাক্ষেত্র</a:t>
            </a:r>
          </a:p>
        </p:txBody>
      </p:sp>
      <p:sp>
        <p:nvSpPr>
          <p:cNvPr id="23" name="Oval Callout 22"/>
          <p:cNvSpPr/>
          <p:nvPr/>
        </p:nvSpPr>
        <p:spPr>
          <a:xfrm>
            <a:off x="6781800" y="5181600"/>
            <a:ext cx="3505200" cy="1219200"/>
          </a:xfrm>
          <a:prstGeom prst="wedgeEllipseCallout">
            <a:avLst>
              <a:gd name="adj1" fmla="val -92109"/>
              <a:gd name="adj2" fmla="val 301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8330875" y="5181600"/>
            <a:ext cx="73610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BD" sz="8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814881" y="5410200"/>
            <a:ext cx="16754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bn-BD" sz="4000" b="1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নমুনাবিন্দু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276600" y="199699"/>
            <a:ext cx="4648200" cy="769441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400" b="1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নমুনাক্ষেত্র ও নমুনাবিন্দু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2DDD21-9C97-4856-A63E-5D47DE6D9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E52C-14D5-4170-B0FF-74FACD2133EE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90DD64-669E-413B-9176-D7AAB14BE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35A89C65-8B09-4665-975C-E48560192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05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19" grpId="0"/>
      <p:bldP spid="20" grpId="0" animBg="1"/>
      <p:bldP spid="20" grpId="1" animBg="1"/>
      <p:bldP spid="21" grpId="0"/>
      <p:bldP spid="21" grpId="1"/>
      <p:bldP spid="21" grpId="2"/>
      <p:bldP spid="22" grpId="0"/>
      <p:bldP spid="22" grpId="1"/>
      <p:bldP spid="23" grpId="0" animBg="1"/>
      <p:bldP spid="24" grpId="0"/>
      <p:bldP spid="24" grpId="1"/>
      <p:bldP spid="25" grpId="0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62752" y="76201"/>
            <a:ext cx="2763980" cy="747977"/>
            <a:chOff x="-1" y="0"/>
            <a:chExt cx="2970461" cy="1006620"/>
          </a:xfrm>
          <a:solidFill>
            <a:schemeClr val="tx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5" name="Pentagon 4"/>
            <p:cNvSpPr/>
            <p:nvPr/>
          </p:nvSpPr>
          <p:spPr>
            <a:xfrm>
              <a:off x="-1" y="0"/>
              <a:ext cx="2970461" cy="997527"/>
            </a:xfrm>
            <a:prstGeom prst="homePlat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0189" y="53954"/>
              <a:ext cx="2495918" cy="952666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bn-BD" sz="40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দলগত কাজ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4648200" y="242249"/>
            <a:ext cx="182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সময়: ৮ মিনিট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3600" y="2971800"/>
            <a:ext cx="7848600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atin typeface="NikoshBAN" pitchFamily="2" charset="0"/>
                <a:cs typeface="NikoshBAN" pitchFamily="2" charset="0"/>
                <a:sym typeface="Wingdings"/>
              </a:rPr>
              <a:t></a:t>
            </a:r>
            <a:r>
              <a:rPr lang="en-US" sz="4000" dirty="0"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bn-BD" sz="4000" dirty="0">
                <a:latin typeface="NikoshBAN" pitchFamily="2" charset="0"/>
                <a:cs typeface="NikoshBAN" pitchFamily="2" charset="0"/>
                <a:sym typeface="Wingdings"/>
              </a:rPr>
              <a:t>পাঠ্য বইয়ের উদাহরণ ছাড়া </a:t>
            </a:r>
            <a:r>
              <a:rPr lang="en-US" sz="4000" dirty="0">
                <a:latin typeface="NikoshBAN" pitchFamily="2" charset="0"/>
                <a:cs typeface="NikoshBAN" pitchFamily="2" charset="0"/>
                <a:sym typeface="Wingdings"/>
              </a:rPr>
              <a:t>(i) </a:t>
            </a:r>
            <a:r>
              <a:rPr lang="bn-BD" sz="4000" dirty="0">
                <a:latin typeface="NikoshBAN" pitchFamily="2" charset="0"/>
                <a:cs typeface="NikoshBAN" pitchFamily="2" charset="0"/>
                <a:sym typeface="Wingdings"/>
              </a:rPr>
              <a:t>সমসম্ভাব্য ঘটনা ও </a:t>
            </a:r>
            <a:r>
              <a:rPr lang="en-US" sz="4000" dirty="0">
                <a:latin typeface="NikoshBAN" pitchFamily="2" charset="0"/>
                <a:cs typeface="NikoshBAN" pitchFamily="2" charset="0"/>
                <a:sym typeface="Wingdings"/>
              </a:rPr>
              <a:t>(ii) </a:t>
            </a:r>
            <a:r>
              <a:rPr lang="bn-BD" sz="4000" dirty="0">
                <a:latin typeface="NikoshBAN" pitchFamily="2" charset="0"/>
                <a:cs typeface="NikoshBAN" pitchFamily="2" charset="0"/>
                <a:sym typeface="Wingdings"/>
              </a:rPr>
              <a:t>পরস্পর বিচ্ছিন্ন ঘটনা উদাহরণসহ ব্যাখ্যা কর।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6774CC-5EDB-43F8-AD4D-CD6125AD8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5AB9-5CD9-43EF-8998-1F6918D1793B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4AC603-9A03-4F73-977D-D26DEB74F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B5959C-E3CC-4C42-B913-097F524FC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8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55620" y="76200"/>
            <a:ext cx="2154380" cy="741220"/>
            <a:chOff x="-1" y="0"/>
            <a:chExt cx="2970461" cy="997527"/>
          </a:xfrm>
          <a:solidFill>
            <a:schemeClr val="tx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5" name="Pentagon 4"/>
            <p:cNvSpPr/>
            <p:nvPr/>
          </p:nvSpPr>
          <p:spPr>
            <a:xfrm>
              <a:off x="-1" y="0"/>
              <a:ext cx="2970461" cy="997527"/>
            </a:xfrm>
            <a:prstGeom prst="homePlat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50190" y="16662"/>
              <a:ext cx="2292108" cy="952666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bn-BD" sz="40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মূল্যায়ন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1828800" y="1710065"/>
            <a:ext cx="807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  <a:sym typeface="Symbol"/>
              </a:rPr>
              <a:t>1. </a:t>
            </a:r>
            <a:r>
              <a:rPr lang="bn-BD" sz="3200" dirty="0">
                <a:latin typeface="NikoshBAN" pitchFamily="2" charset="0"/>
                <a:cs typeface="NikoshBAN" pitchFamily="2" charset="0"/>
                <a:sym typeface="Symbol"/>
              </a:rPr>
              <a:t>প্রশ্ন:</a:t>
            </a:r>
            <a:r>
              <a:rPr lang="en-US" sz="32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  <a:sym typeface="Symbol"/>
              </a:rPr>
              <a:t>দৈব পরীক্ষা কী?</a:t>
            </a:r>
            <a:endParaRPr lang="bn-BD" sz="3200" dirty="0">
              <a:latin typeface="NikoshBAN" pitchFamily="2" charset="0"/>
              <a:ea typeface="Cambria Math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61784" y="2472065"/>
            <a:ext cx="807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  <a:sym typeface="Symbol"/>
              </a:rPr>
              <a:t>2. </a:t>
            </a:r>
            <a:r>
              <a:rPr lang="bn-BD" sz="3200" dirty="0">
                <a:latin typeface="NikoshBAN" pitchFamily="2" charset="0"/>
                <a:cs typeface="NikoshBAN" pitchFamily="2" charset="0"/>
                <a:sym typeface="Symbol"/>
              </a:rPr>
              <a:t>প্রশ্ন:</a:t>
            </a:r>
            <a:r>
              <a:rPr lang="en-US" sz="32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  <a:sym typeface="Symbol"/>
              </a:rPr>
              <a:t>সমসম্ভাব্য ঘটনা বলতে কী বোঝায়?</a:t>
            </a:r>
            <a:endParaRPr lang="bn-BD" sz="3200" dirty="0">
              <a:latin typeface="NikoshBAN" pitchFamily="2" charset="0"/>
              <a:ea typeface="Cambria Math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28800" y="3234064"/>
            <a:ext cx="8077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  <a:sym typeface="Symbol"/>
              </a:rPr>
              <a:t>3. </a:t>
            </a:r>
            <a:r>
              <a:rPr lang="bn-BD" sz="3200" dirty="0">
                <a:latin typeface="NikoshBAN" pitchFamily="2" charset="0"/>
                <a:cs typeface="NikoshBAN" pitchFamily="2" charset="0"/>
                <a:sym typeface="Symbol"/>
              </a:rPr>
              <a:t>প্রশ্ন:</a:t>
            </a:r>
            <a:r>
              <a:rPr lang="en-US" sz="32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  <a:sym typeface="Symbol"/>
              </a:rPr>
              <a:t>একটি ছক্কা নিক্ষেপ পরীক্ষায় ৩ টি বিজোড় সংখ্যা আসার ফলাফলকে কী বলে?</a:t>
            </a:r>
            <a:endParaRPr lang="bn-BD" sz="3200" dirty="0">
              <a:latin typeface="NikoshBAN" pitchFamily="2" charset="0"/>
              <a:ea typeface="Cambria Math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905000" y="4529465"/>
            <a:ext cx="8458200" cy="1118175"/>
            <a:chOff x="381000" y="4977825"/>
            <a:chExt cx="8458200" cy="1118175"/>
          </a:xfrm>
        </p:grpSpPr>
        <p:sp>
          <p:nvSpPr>
            <p:cNvPr id="11" name="Rectangle 10"/>
            <p:cNvSpPr/>
            <p:nvPr/>
          </p:nvSpPr>
          <p:spPr>
            <a:xfrm>
              <a:off x="381000" y="4977825"/>
              <a:ext cx="84582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>
                  <a:latin typeface="NikoshBAN" pitchFamily="2" charset="0"/>
                  <a:cs typeface="NikoshBAN" pitchFamily="2" charset="0"/>
                  <a:sym typeface="Symbol"/>
                </a:rPr>
                <a:t>4. </a:t>
              </a:r>
              <a:r>
                <a:rPr lang="bn-BD" sz="2800" dirty="0">
                  <a:latin typeface="NikoshBAN" pitchFamily="2" charset="0"/>
                  <a:cs typeface="NikoshBAN" pitchFamily="2" charset="0"/>
                  <a:sym typeface="Symbol"/>
                </a:rPr>
                <a:t>প্রশ্ন: একটি মূদ্রা এববার  নিক্ষেপ করলে এর নমুনাবিন্দু হবে --- টি।</a:t>
              </a:r>
              <a:endParaRPr lang="bn-BD" sz="2800" dirty="0">
                <a:latin typeface="NikoshBAN" pitchFamily="2" charset="0"/>
                <a:ea typeface="Cambria Math"/>
                <a:cs typeface="NikoshBAN" pitchFamily="2" charset="0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623454" y="5567158"/>
              <a:ext cx="8118756" cy="528842"/>
              <a:chOff x="623454" y="4073237"/>
              <a:chExt cx="8118756" cy="528842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685800" y="4078859"/>
                <a:ext cx="8056410" cy="52322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ক  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১ টি      খ   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২ টি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গ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  ৩ টি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ঘ   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৪ টি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623454" y="4114800"/>
                <a:ext cx="501401" cy="47690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2216727" y="4100946"/>
                <a:ext cx="501401" cy="47690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4433457" y="4100946"/>
                <a:ext cx="501401" cy="47690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6109857" y="4073237"/>
                <a:ext cx="501401" cy="47690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  <p:sp>
        <p:nvSpPr>
          <p:cNvPr id="18" name="Oval 17"/>
          <p:cNvSpPr/>
          <p:nvPr/>
        </p:nvSpPr>
        <p:spPr>
          <a:xfrm>
            <a:off x="3718035" y="5158908"/>
            <a:ext cx="526473" cy="54032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35886B-5B5E-473C-ABCC-7682546C0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1E7BF-B0BC-46A7-8C6D-8D63D9730A45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0D1539-93D6-4803-BE29-369986CA5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3A0A68E4-49F0-4087-9245-429E7CB15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3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42925" y="4549915"/>
            <a:ext cx="10687049" cy="132343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  <a:sym typeface="Wingdings 3"/>
              </a:rPr>
              <a:t> দুইটি মূদ্রা একসাথে নিক্ষেপ করা হলে এর নমুনাক্ষেত্রটি কী হবে?</a:t>
            </a:r>
            <a:endParaRPr lang="bn-BD" sz="4000" dirty="0">
              <a:latin typeface="Times New Roman" pitchFamily="18" charset="0"/>
              <a:ea typeface="Cambria Math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419600" y="130314"/>
            <a:ext cx="3352800" cy="3603486"/>
            <a:chOff x="3139966" y="228600"/>
            <a:chExt cx="3352800" cy="3603486"/>
          </a:xfrm>
        </p:grpSpPr>
        <p:sp>
          <p:nvSpPr>
            <p:cNvPr id="11" name="Rectangle 10"/>
            <p:cNvSpPr/>
            <p:nvPr/>
          </p:nvSpPr>
          <p:spPr>
            <a:xfrm>
              <a:off x="3297856" y="3124200"/>
              <a:ext cx="3102944" cy="707886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bn-BD" sz="40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বাড়ির কাজ</a:t>
              </a:r>
            </a:p>
          </p:txBody>
        </p:sp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9966" y="228600"/>
              <a:ext cx="3352800" cy="28529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4E1869-4F45-4493-9AAF-6E90ADAC7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B6DE-285C-4D0F-8F6B-6C569E9832D4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0CD43A-CB20-44AE-AC14-CE8F39E2C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D1930-0B14-4C6B-9E7A-7695884F1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2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76525"/>
            <a:ext cx="7677150" cy="3590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3F77D6-B27A-4FBA-A172-759E7A6B8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7B12-C7A4-429F-A330-F70538730E02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12A4BD-01BC-47FB-90AF-73AC09909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207C09-0C8C-42FC-A9EE-E62E789AF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63857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38896"/>
            <a:ext cx="12192001" cy="5590033"/>
            <a:chOff x="-1300" y="1124754"/>
            <a:chExt cx="8973689" cy="5590032"/>
          </a:xfrm>
        </p:grpSpPr>
        <p:sp>
          <p:nvSpPr>
            <p:cNvPr id="4" name="TextBox 3"/>
            <p:cNvSpPr txBox="1"/>
            <p:nvPr/>
          </p:nvSpPr>
          <p:spPr>
            <a:xfrm>
              <a:off x="-1299" y="1124754"/>
              <a:ext cx="8973688" cy="203132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5400" dirty="0" err="1">
                  <a:solidFill>
                    <a:srgbClr val="3333FF"/>
                  </a:solidFill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sz="5400" dirty="0">
                  <a:solidFill>
                    <a:srgbClr val="3333FF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err="1">
                  <a:solidFill>
                    <a:srgbClr val="3333FF"/>
                  </a:solidFill>
                  <a:latin typeface="NikoshBAN" pitchFamily="2" charset="0"/>
                  <a:cs typeface="NikoshBAN" pitchFamily="2" charset="0"/>
                </a:rPr>
                <a:t>আমিনুল</a:t>
              </a:r>
              <a:r>
                <a:rPr lang="en-US" sz="5400" dirty="0">
                  <a:solidFill>
                    <a:srgbClr val="3333FF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err="1">
                  <a:solidFill>
                    <a:srgbClr val="3333FF"/>
                  </a:solidFill>
                  <a:latin typeface="NikoshBAN" pitchFamily="2" charset="0"/>
                  <a:cs typeface="NikoshBAN" pitchFamily="2" charset="0"/>
                </a:rPr>
                <a:t>ইসলাম</a:t>
              </a:r>
              <a:endParaRPr lang="bn-BD" sz="5400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>
                <a:defRPr/>
              </a:pPr>
              <a:r>
                <a:rPr lang="en-US" sz="3600" dirty="0">
                  <a:latin typeface="NikoshBAN" pitchFamily="2" charset="0"/>
                  <a:cs typeface="NikoshBAN" pitchFamily="2" charset="0"/>
                </a:rPr>
                <a:t>স</a:t>
              </a:r>
              <a:r>
                <a:rPr lang="as-IN" sz="3600" dirty="0">
                  <a:latin typeface="NikoshBAN" pitchFamily="2" charset="0"/>
                  <a:cs typeface="NikoshBAN" pitchFamily="2" charset="0"/>
                </a:rPr>
                <a:t>ি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ন</a:t>
              </a:r>
              <a:r>
                <a:rPr lang="as-IN" sz="3600" dirty="0">
                  <a:latin typeface="NikoshBAN" pitchFamily="2" charset="0"/>
                  <a:cs typeface="NikoshBAN" pitchFamily="2" charset="0"/>
                </a:rPr>
                <a:t>ি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য়</a:t>
              </a:r>
              <a:r>
                <a:rPr lang="as-IN" sz="3600" dirty="0">
                  <a:latin typeface="NikoshBAN" pitchFamily="2" charset="0"/>
                  <a:cs typeface="NikoshBAN" pitchFamily="2" charset="0"/>
                </a:rPr>
                <a:t>র</a:t>
              </a:r>
              <a:r>
                <a:rPr lang="bn-BD" sz="3600" dirty="0">
                  <a:latin typeface="NikoshBAN" pitchFamily="2" charset="0"/>
                  <a:cs typeface="NikoshBAN" pitchFamily="2" charset="0"/>
                </a:rPr>
                <a:t> শিক্ষক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600" dirty="0">
                  <a:latin typeface="NikoshBAN" pitchFamily="2" charset="0"/>
                  <a:cs typeface="NikoshBAN" pitchFamily="2" charset="0"/>
                </a:rPr>
                <a:t>(গণিত)</a:t>
              </a:r>
            </a:p>
            <a:p>
              <a:pPr algn="ctr">
                <a:defRPr/>
              </a:pP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চাঁদপুর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আহমাদিয়া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ফাযিল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600" dirty="0">
                  <a:latin typeface="NikoshBAN" pitchFamily="2" charset="0"/>
                  <a:cs typeface="NikoshBAN" pitchFamily="2" charset="0"/>
                </a:rPr>
                <a:t>মাদরাসা,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as-IN" sz="3600" dirty="0">
                  <a:latin typeface="NikoshBAN" pitchFamily="2" charset="0"/>
                  <a:cs typeface="NikoshBAN" pitchFamily="2" charset="0"/>
                </a:rPr>
                <a:t>ন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ত</a:t>
              </a:r>
              <a:r>
                <a:rPr lang="as-IN" sz="3600" dirty="0">
                  <a:latin typeface="NikoshBAN" pitchFamily="2" charset="0"/>
                  <a:cs typeface="NikoshBAN" pitchFamily="2" charset="0"/>
                </a:rPr>
                <a:t>ু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ন </a:t>
              </a:r>
              <a:r>
                <a:rPr lang="as-IN" sz="3600" dirty="0">
                  <a:latin typeface="NikoshBAN" pitchFamily="2" charset="0"/>
                  <a:cs typeface="NikoshBAN" pitchFamily="2" charset="0"/>
                </a:rPr>
                <a:t>ব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া</a:t>
              </a:r>
              <a:r>
                <a:rPr lang="as-IN" sz="3600" dirty="0">
                  <a:latin typeface="NikoshBAN" pitchFamily="2" charset="0"/>
                  <a:cs typeface="NikoshBAN" pitchFamily="2" charset="0"/>
                </a:rPr>
                <a:t>জ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া</a:t>
              </a:r>
              <a:r>
                <a:rPr lang="as-IN" sz="3600" dirty="0">
                  <a:latin typeface="NikoshBAN" pitchFamily="2" charset="0"/>
                  <a:cs typeface="NikoshBAN" pitchFamily="2" charset="0"/>
                </a:rPr>
                <a:t>র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600" dirty="0" err="1">
                  <a:latin typeface="NikoshBAN" pitchFamily="2" charset="0"/>
                  <a:cs typeface="NikoshBAN" pitchFamily="2" charset="0"/>
                </a:rPr>
                <a:t>চাঁদপুর</a:t>
              </a:r>
              <a:r>
                <a:rPr lang="en-US" sz="3600" dirty="0">
                  <a:latin typeface="NikoshBAN" pitchFamily="2" charset="0"/>
                  <a:cs typeface="NikoshBAN" pitchFamily="2" charset="0"/>
                </a:rPr>
                <a:t>।</a:t>
              </a:r>
              <a:endParaRPr lang="bn-BD" sz="36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82598" y="3193330"/>
              <a:ext cx="5389790" cy="3477874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bn-BD" sz="4400" dirty="0">
                  <a:solidFill>
                    <a:srgbClr val="3333FF"/>
                  </a:solidFill>
                  <a:latin typeface="NikoshBAN" pitchFamily="2" charset="0"/>
                  <a:cs typeface="NikoshBAN" pitchFamily="2" charset="0"/>
                </a:rPr>
                <a:t>দশম –শ্রেণি </a:t>
              </a:r>
            </a:p>
            <a:p>
              <a:pPr algn="ctr"/>
              <a:r>
                <a:rPr lang="en-US" sz="4400" dirty="0">
                  <a:latin typeface="NikoshBAN" pitchFamily="2" charset="0"/>
                  <a:cs typeface="NikoshBAN" pitchFamily="2" charset="0"/>
                </a:rPr>
                <a:t>   </a:t>
              </a:r>
              <a:r>
                <a:rPr lang="bn-BD" sz="4400" dirty="0">
                  <a:latin typeface="NikoshBAN" pitchFamily="2" charset="0"/>
                  <a:cs typeface="NikoshBAN" pitchFamily="2" charset="0"/>
                </a:rPr>
                <a:t>বিষয়</a:t>
              </a:r>
              <a:r>
                <a:rPr lang="en-US" sz="4400" dirty="0">
                  <a:latin typeface="NikoshBAN" pitchFamily="2" charset="0"/>
                  <a:cs typeface="NikoshBAN" pitchFamily="2" charset="0"/>
                </a:rPr>
                <a:t>:</a:t>
              </a:r>
              <a:r>
                <a:rPr lang="bn-BD" sz="4400" dirty="0">
                  <a:latin typeface="NikoshBAN" pitchFamily="2" charset="0"/>
                  <a:cs typeface="NikoshBAN" pitchFamily="2" charset="0"/>
                </a:rPr>
                <a:t> উচ্চতর গণিত</a:t>
              </a:r>
            </a:p>
            <a:p>
              <a:pPr>
                <a:defRPr/>
              </a:pPr>
              <a:r>
                <a:rPr lang="en-US" sz="4400" dirty="0">
                  <a:latin typeface="NikoshBAN" pitchFamily="2" charset="0"/>
                  <a:cs typeface="NikoshBAN" pitchFamily="2" charset="0"/>
                </a:rPr>
                <a:t>              </a:t>
              </a:r>
              <a:r>
                <a:rPr lang="bn-BD" sz="4400" dirty="0">
                  <a:latin typeface="NikoshBAN" pitchFamily="2" charset="0"/>
                  <a:cs typeface="NikoshBAN" pitchFamily="2" charset="0"/>
                </a:rPr>
                <a:t>অধ্যায়: চতুর্দশ</a:t>
              </a:r>
            </a:p>
            <a:p>
              <a:pPr algn="ctr">
                <a:defRPr/>
              </a:pPr>
              <a:r>
                <a:rPr lang="bn-BD" sz="4400" dirty="0">
                  <a:latin typeface="NikoshBAN" pitchFamily="2" charset="0"/>
                  <a:cs typeface="NikoshBAN" pitchFamily="2" charset="0"/>
                </a:rPr>
                <a:t>সময়:</a:t>
              </a:r>
              <a:r>
                <a:rPr lang="en-US" sz="4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400" dirty="0">
                  <a:latin typeface="NikoshBAN" pitchFamily="2" charset="0"/>
                  <a:cs typeface="NikoshBAN" pitchFamily="2" charset="0"/>
                </a:rPr>
                <a:t>৪৫ মিনিট।</a:t>
              </a:r>
              <a:endParaRPr lang="en-US" sz="4400" dirty="0">
                <a:latin typeface="NikoshBAN" pitchFamily="2" charset="0"/>
                <a:cs typeface="NikoshBAN" pitchFamily="2" charset="0"/>
              </a:endParaRPr>
            </a:p>
            <a:p>
              <a:pPr>
                <a:defRPr/>
              </a:pPr>
              <a:r>
                <a:rPr lang="en-US" sz="4400" dirty="0">
                  <a:latin typeface="NikoshBAN" pitchFamily="2" charset="0"/>
                  <a:cs typeface="NikoshBAN" pitchFamily="2" charset="0"/>
                </a:rPr>
                <a:t>        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00" y="3194463"/>
              <a:ext cx="3599692" cy="3520323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ED3710-FFD6-439F-9DF4-2D90AB46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1A52D-4847-43AC-B4A7-C6ADCBA3D701}" type="datetime1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12B6C-F137-414A-B76E-2BB793AA1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CD990-5B50-4C4A-A0AC-0F10EF3E1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65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OEL\Desktop\tintinrocks_1303314870_2-Cloud_9__Small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510" y="902772"/>
            <a:ext cx="4038600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C:\Users\DOEL\Desktop\Image=25-5\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800" y="3094512"/>
            <a:ext cx="4592511" cy="28956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172199" y="1572162"/>
            <a:ext cx="48956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000" b="1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আকাশে মেঘ জমেছে। তাই-----।</a:t>
            </a:r>
          </a:p>
        </p:txBody>
      </p:sp>
      <p:sp>
        <p:nvSpPr>
          <p:cNvPr id="7" name="Rectangle 6"/>
          <p:cNvSpPr/>
          <p:nvPr/>
        </p:nvSpPr>
        <p:spPr>
          <a:xfrm>
            <a:off x="308758" y="4030717"/>
            <a:ext cx="6400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000" b="1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মিতু বেশি বেশি লেখাপড়া করছে। এবারের জে.এস.সি. পরীক্ষায় তার ফলাফল----।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80010" y="76201"/>
            <a:ext cx="3486855" cy="747977"/>
            <a:chOff x="-1" y="0"/>
            <a:chExt cx="2970461" cy="1006620"/>
          </a:xfrm>
          <a:solidFill>
            <a:schemeClr val="tx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Pentagon 8"/>
            <p:cNvSpPr/>
            <p:nvPr/>
          </p:nvSpPr>
          <p:spPr>
            <a:xfrm>
              <a:off x="-1" y="0"/>
              <a:ext cx="2970461" cy="997527"/>
            </a:xfrm>
            <a:prstGeom prst="homePlat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0189" y="53954"/>
              <a:ext cx="2495918" cy="952666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bn-BD" sz="40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লক্ষ কর</a:t>
              </a:r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6A89F2-6DCE-40F7-950B-DB4D3FF9B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5138F-35FD-4F87-9D71-AD2513880916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28FFEE-A2DB-458A-8CFE-25AE0CD1B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4801775-D1CF-4D02-95A2-7AFB557DD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1287" y="1219200"/>
            <a:ext cx="9666515" cy="161949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>
              <a:defRPr/>
            </a:pPr>
            <a:r>
              <a:rPr lang="bn-BD" sz="16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সম্ভাবনা</a:t>
            </a:r>
          </a:p>
        </p:txBody>
      </p:sp>
      <p:pic>
        <p:nvPicPr>
          <p:cNvPr id="5" name="Picture 12" descr="C:\Users\DOEL\Desktop\file (16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3962400"/>
            <a:ext cx="4546601" cy="2286000"/>
          </a:xfrm>
          <a:prstGeom prst="snip2DiagRect">
            <a:avLst>
              <a:gd name="adj1" fmla="val 16148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5F13DF-E89C-49C7-9B79-3A522D2F7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BDD1E-1427-4401-AD9D-72F255703108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0E453-0283-4829-9F7A-F41B8EBCB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BC0B3-7E83-4232-94CB-3E1EEB935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7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91611" y="206514"/>
            <a:ext cx="7320575" cy="70788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endParaRPr lang="en-US" sz="4000" dirty="0"/>
          </a:p>
        </p:txBody>
      </p:sp>
      <p:sp>
        <p:nvSpPr>
          <p:cNvPr id="5" name="Freeform 4"/>
          <p:cNvSpPr/>
          <p:nvPr/>
        </p:nvSpPr>
        <p:spPr>
          <a:xfrm>
            <a:off x="114300" y="560457"/>
            <a:ext cx="11758613" cy="4543425"/>
          </a:xfrm>
          <a:custGeom>
            <a:avLst/>
            <a:gdLst>
              <a:gd name="connsiteX0" fmla="*/ 160731 w 964367"/>
              <a:gd name="connsiteY0" fmla="*/ 0 h 7420195"/>
              <a:gd name="connsiteX1" fmla="*/ 803636 w 964367"/>
              <a:gd name="connsiteY1" fmla="*/ 0 h 7420195"/>
              <a:gd name="connsiteX2" fmla="*/ 964367 w 964367"/>
              <a:gd name="connsiteY2" fmla="*/ 160731 h 7420195"/>
              <a:gd name="connsiteX3" fmla="*/ 964367 w 964367"/>
              <a:gd name="connsiteY3" fmla="*/ 7420195 h 7420195"/>
              <a:gd name="connsiteX4" fmla="*/ 964367 w 964367"/>
              <a:gd name="connsiteY4" fmla="*/ 7420195 h 7420195"/>
              <a:gd name="connsiteX5" fmla="*/ 0 w 964367"/>
              <a:gd name="connsiteY5" fmla="*/ 7420195 h 7420195"/>
              <a:gd name="connsiteX6" fmla="*/ 0 w 964367"/>
              <a:gd name="connsiteY6" fmla="*/ 7420195 h 7420195"/>
              <a:gd name="connsiteX7" fmla="*/ 0 w 964367"/>
              <a:gd name="connsiteY7" fmla="*/ 160731 h 7420195"/>
              <a:gd name="connsiteX8" fmla="*/ 160731 w 964367"/>
              <a:gd name="connsiteY8" fmla="*/ 0 h 742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4367" h="7420195">
                <a:moveTo>
                  <a:pt x="964367" y="1236726"/>
                </a:moveTo>
                <a:lnTo>
                  <a:pt x="964367" y="6183469"/>
                </a:lnTo>
                <a:cubicBezTo>
                  <a:pt x="964367" y="6866490"/>
                  <a:pt x="955014" y="7420191"/>
                  <a:pt x="943478" y="7420191"/>
                </a:cubicBezTo>
                <a:lnTo>
                  <a:pt x="0" y="7420191"/>
                </a:lnTo>
                <a:lnTo>
                  <a:pt x="0" y="7420191"/>
                </a:lnTo>
                <a:lnTo>
                  <a:pt x="0" y="4"/>
                </a:lnTo>
                <a:lnTo>
                  <a:pt x="0" y="4"/>
                </a:lnTo>
                <a:lnTo>
                  <a:pt x="943478" y="4"/>
                </a:lnTo>
                <a:cubicBezTo>
                  <a:pt x="955014" y="4"/>
                  <a:pt x="964367" y="553705"/>
                  <a:pt x="964367" y="1236726"/>
                </a:cubicBezTo>
                <a:close/>
              </a:path>
            </a:pathLst>
          </a:custGeom>
          <a:ln w="57150">
            <a:solidFill>
              <a:srgbClr val="00B0F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284481" tIns="72476" rIns="72476" bIns="72478" numCol="1" spcCol="1270" anchor="ctr" anchorCtr="0">
            <a:no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  <a:sym typeface="Wingdings 3"/>
              </a:rPr>
              <a:t>এই পাঠ শেষে শিক্ষার্থীরা 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14350" indent="-514350">
              <a:buAutoNum type="arabicPeriod"/>
            </a:pP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সম্ভাবনা কী তা বলতে পারবে।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২. দৈব পরীক্ষা, ঘটনা, সমসম্ভাব্য ঘটনা, পরস্পর বিচ্ছিন্ন ঘটনা ও অনুকূল ফলাফল ব্যাখ্যা করতে পারবে।</a:t>
            </a:r>
          </a:p>
          <a:p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৩.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নমুনা বিন্দু ও নমুনাক্ষেত্র ব্যাখ্যা করতে পারবে।</a:t>
            </a:r>
          </a:p>
          <a:p>
            <a:endParaRPr lang="bn-BD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966CE6-E65F-47EB-A476-0D29B45F2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9527B-5513-4D62-97D7-5B420C6B1C27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3BA998-9103-42A6-9291-017A36312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7191478-7FFF-4A9A-9BA6-3EF68EE9C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55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OEL\Desktop\file (15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39758"/>
            <a:ext cx="5181600" cy="302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C:\Users\DOEL\Desktop\file (19)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8"/>
          <a:stretch/>
        </p:blipFill>
        <p:spPr bwMode="auto">
          <a:xfrm>
            <a:off x="4796665" y="609601"/>
            <a:ext cx="1647717" cy="1682825"/>
          </a:xfrm>
          <a:prstGeom prst="ellipse">
            <a:avLst/>
          </a:prstGeom>
          <a:ln w="63500" cap="rnd">
            <a:solidFill>
              <a:schemeClr val="bg1">
                <a:lumMod val="65000"/>
              </a:schemeClr>
            </a:solidFill>
          </a:ln>
          <a:effectLst/>
          <a:scene3d>
            <a:camera prst="isometricTopUp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8274270" y="218084"/>
            <a:ext cx="1784131" cy="2399957"/>
            <a:chOff x="1752600" y="3585526"/>
            <a:chExt cx="1834055" cy="2642822"/>
          </a:xfrm>
        </p:grpSpPr>
        <p:pic>
          <p:nvPicPr>
            <p:cNvPr id="9" name="Picture 16" descr="C:\Users\DOEL\Desktop\file (19).jpe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89"/>
            <a:stretch/>
          </p:blipFill>
          <p:spPr bwMode="auto">
            <a:xfrm>
              <a:off x="1752600" y="4343400"/>
              <a:ext cx="1834055" cy="1884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2299136" y="3585526"/>
              <a:ext cx="762000" cy="1016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382001" y="2649811"/>
            <a:ext cx="1715117" cy="2427652"/>
            <a:chOff x="4267200" y="3555029"/>
            <a:chExt cx="1763110" cy="2673319"/>
          </a:xfrm>
        </p:grpSpPr>
        <p:pic>
          <p:nvPicPr>
            <p:cNvPr id="12" name="Picture 16" descr="C:\Users\DOEL\Desktop\file (19).jpe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770"/>
            <a:stretch/>
          </p:blipFill>
          <p:spPr bwMode="auto">
            <a:xfrm>
              <a:off x="4267200" y="4343400"/>
              <a:ext cx="1763110" cy="1884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4818996" y="3555029"/>
              <a:ext cx="762000" cy="1016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332509" y="5226269"/>
            <a:ext cx="118594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একটি মূদ্রা নিক্ষেপ পরীক্ষার ফলাফলে হেড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(H)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 অথবা টেল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(T)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অবশ্যই আসবে। কিন্তু কোনটি আসবে তা আগে থেকে নিশ্চিত করে বলা যায় না। </a:t>
            </a:r>
          </a:p>
          <a:p>
            <a:pPr algn="ctr">
              <a:defRPr/>
            </a:pPr>
            <a:r>
              <a:rPr lang="bn-BD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সুতরাং মূদ্রা নিক্ষেপ পরীক্ষা একটি ------।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170712" y="127685"/>
            <a:ext cx="5016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800" b="1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দৈব পরীক্ষা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EE66D5-D8F0-4BAC-92EA-05C3B97E9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36CA-AD13-420E-BA9F-6020BC94D64D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ECC380-7DEF-40CA-B1A5-1DB7E9F68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B6384-A732-458D-9DEA-3A5124EDD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838201"/>
            <a:ext cx="2514600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008994"/>
            <a:ext cx="2438400" cy="441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37506" y="5715001"/>
            <a:ext cx="11954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dirty="0">
                <a:latin typeface="NikoshBAN" pitchFamily="2" charset="0"/>
                <a:cs typeface="NikoshBAN" pitchFamily="2" charset="0"/>
              </a:rPr>
              <a:t>ছক্কা নিক্ষেপ পরীক্ষায় ৬ অথবা ২ পাওয়া একটি ------।</a:t>
            </a:r>
            <a:endParaRPr lang="bn-BD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39362" y="18872"/>
            <a:ext cx="464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7200" b="1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ঘটনা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EFEAF0-AEA4-45BB-8DD2-C41CE0A9A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0F59-5D83-41E6-AC5D-73B91E2C6F40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A3CB9A-38C3-499C-B1EB-2D79BD9D9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1450E-44B8-445C-B755-3CF78DD1F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2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057400" y="609600"/>
            <a:ext cx="5181600" cy="3657600"/>
            <a:chOff x="1676400" y="500632"/>
            <a:chExt cx="5238749" cy="3728469"/>
          </a:xfrm>
        </p:grpSpPr>
        <p:pic>
          <p:nvPicPr>
            <p:cNvPr id="5" name="Picture 2" descr="C:\Users\DOEL\Desktop\file (15).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0" y="1143000"/>
              <a:ext cx="5238749" cy="3086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6" descr="C:\Users\DOEL\Desktop\file (19).jpe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888"/>
            <a:stretch/>
          </p:blipFill>
          <p:spPr bwMode="auto">
            <a:xfrm>
              <a:off x="4445876" y="500632"/>
              <a:ext cx="1665890" cy="1715431"/>
            </a:xfrm>
            <a:prstGeom prst="ellipse">
              <a:avLst/>
            </a:prstGeom>
            <a:ln w="63500" cap="rnd">
              <a:solidFill>
                <a:schemeClr val="bg1">
                  <a:lumMod val="65000"/>
                </a:schemeClr>
              </a:solidFill>
            </a:ln>
            <a:effectLst/>
            <a:scene3d>
              <a:camera prst="isometricTopUp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8274270" y="304801"/>
            <a:ext cx="1784131" cy="2399957"/>
            <a:chOff x="1752600" y="3585526"/>
            <a:chExt cx="1834055" cy="2642822"/>
          </a:xfrm>
        </p:grpSpPr>
        <p:pic>
          <p:nvPicPr>
            <p:cNvPr id="8" name="Picture 16" descr="C:\Users\DOEL\Desktop\file (19).jpe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89"/>
            <a:stretch/>
          </p:blipFill>
          <p:spPr bwMode="auto">
            <a:xfrm>
              <a:off x="1752600" y="4343400"/>
              <a:ext cx="1834055" cy="1884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2299136" y="3585526"/>
              <a:ext cx="762000" cy="1016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382001" y="2736528"/>
            <a:ext cx="1715117" cy="2427652"/>
            <a:chOff x="4267200" y="3555029"/>
            <a:chExt cx="1763110" cy="2673319"/>
          </a:xfrm>
        </p:grpSpPr>
        <p:pic>
          <p:nvPicPr>
            <p:cNvPr id="11" name="Picture 16" descr="C:\Users\DOEL\Desktop\file (19).jpe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770"/>
            <a:stretch/>
          </p:blipFill>
          <p:spPr bwMode="auto">
            <a:xfrm>
              <a:off x="4267200" y="4343400"/>
              <a:ext cx="1763110" cy="1884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4818996" y="3555029"/>
              <a:ext cx="762000" cy="1016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296883" y="5147439"/>
            <a:ext cx="116615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একটি মূদ্রা নিক্ষেপ পরীক্ষার হেড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(H)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অথবা টেল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(T)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আসার সম্ভাবনা সমান সমান।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BD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সুতরাং হেড </a:t>
            </a:r>
            <a:r>
              <a:rPr 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(H) </a:t>
            </a:r>
            <a:r>
              <a:rPr lang="bn-BD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আসা অথবা টেল</a:t>
            </a:r>
            <a:r>
              <a:rPr 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(T)</a:t>
            </a:r>
            <a:r>
              <a:rPr lang="bn-BD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আসার ঘটনা দুইটি ------।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39362" y="127685"/>
            <a:ext cx="464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800" b="1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সমসম্ভাব্য ঘটনা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DF1406-08BF-41D1-A5F3-914A87B12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3ABAE-1AC2-450A-97D8-5F875AD6D8B3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67ECDB-EF80-4763-A404-C9146B019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13B08BB5-EE43-4508-ABA2-3C80719DF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47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37506" y="76201"/>
            <a:ext cx="4189226" cy="747977"/>
            <a:chOff x="-1" y="0"/>
            <a:chExt cx="2970461" cy="1006620"/>
          </a:xfrm>
          <a:solidFill>
            <a:schemeClr val="tx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5" name="Pentagon 4"/>
            <p:cNvSpPr/>
            <p:nvPr/>
          </p:nvSpPr>
          <p:spPr>
            <a:xfrm>
              <a:off x="-1" y="0"/>
              <a:ext cx="2970461" cy="997527"/>
            </a:xfrm>
            <a:prstGeom prst="homePlat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0189" y="53954"/>
              <a:ext cx="2495918" cy="952666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bn-BD" sz="40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একক কাজ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4648200" y="242249"/>
            <a:ext cx="182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সময়: ৫ মিনিট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6899" y="3406914"/>
            <a:ext cx="9547761" cy="707886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atin typeface="NikoshBAN" pitchFamily="2" charset="0"/>
                <a:cs typeface="NikoshBAN" pitchFamily="2" charset="0"/>
                <a:sym typeface="Wingdings"/>
              </a:rPr>
              <a:t></a:t>
            </a:r>
            <a:r>
              <a:rPr lang="en-US" sz="4000" dirty="0"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bn-BD" sz="4000" dirty="0">
                <a:latin typeface="NikoshBAN" pitchFamily="2" charset="0"/>
                <a:cs typeface="NikoshBAN" pitchFamily="2" charset="0"/>
                <a:sym typeface="Wingdings"/>
              </a:rPr>
              <a:t>উদাহরণসহ সম্ভাবনা ব্যাখ্যা কর।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305562-9FE0-4A26-94C4-D2FD9CC11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53835-4931-4D04-93C9-EE506A233577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633897-43B1-4768-B5D6-09F85DE04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C961FB-286F-466E-8590-CD18CDECC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0DD43-0934-4B64-85B1-5FE4839CDBE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3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560</Words>
  <Application>Microsoft Office PowerPoint</Application>
  <PresentationFormat>Widescreen</PresentationFormat>
  <Paragraphs>126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NikoshBAN</vt:lpstr>
      <vt:lpstr>Symbol</vt:lpstr>
      <vt:lpstr>Times New Roman</vt:lpstr>
      <vt:lpstr>Vrinda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MD. AMINUL ISLAM</cp:lastModifiedBy>
  <cp:revision>9</cp:revision>
  <dcterms:created xsi:type="dcterms:W3CDTF">2017-05-11T14:09:33Z</dcterms:created>
  <dcterms:modified xsi:type="dcterms:W3CDTF">2026-08-01T09:56:42Z</dcterms:modified>
</cp:coreProperties>
</file>