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8" r:id="rId2"/>
    <p:sldId id="273" r:id="rId3"/>
    <p:sldId id="271" r:id="rId4"/>
    <p:sldId id="272" r:id="rId5"/>
    <p:sldId id="275" r:id="rId6"/>
    <p:sldId id="277" r:id="rId7"/>
    <p:sldId id="270" r:id="rId8"/>
    <p:sldId id="269" r:id="rId9"/>
    <p:sldId id="281" r:id="rId10"/>
    <p:sldId id="266" r:id="rId11"/>
    <p:sldId id="279" r:id="rId12"/>
    <p:sldId id="263" r:id="rId13"/>
    <p:sldId id="262" r:id="rId14"/>
    <p:sldId id="261" r:id="rId15"/>
    <p:sldId id="260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99CC"/>
    <a:srgbClr val="FCC4F5"/>
    <a:srgbClr val="F3F3F3"/>
    <a:srgbClr val="FFFBEF"/>
    <a:srgbClr val="F2F7FC"/>
    <a:srgbClr val="CCECFF"/>
    <a:srgbClr val="CFDDED"/>
    <a:srgbClr val="FFF3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41" autoAdjust="0"/>
    <p:restoredTop sz="94206" autoAdjust="0"/>
  </p:normalViewPr>
  <p:slideViewPr>
    <p:cSldViewPr snapToGrid="0">
      <p:cViewPr varScale="1">
        <p:scale>
          <a:sx n="67" d="100"/>
          <a:sy n="67" d="100"/>
        </p:scale>
        <p:origin x="534" y="8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EB66A-E459-40B1-AD74-91DE6E21CC95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8E1CF-8877-445C-91DC-ED128D9794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893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8E1CF-8877-445C-91DC-ED128D97943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2759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8E1CF-8877-445C-91DC-ED128D97943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764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8E1CF-8877-445C-91DC-ED128D97943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674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bn-BD" sz="1200" baseline="0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8E1CF-8877-445C-91DC-ED128D97943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93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8E1CF-8877-445C-91DC-ED128D97943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129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8E1CF-8877-445C-91DC-ED128D97943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408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8E1CF-8877-445C-91DC-ED128D97943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77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8E1CF-8877-445C-91DC-ED128D97943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209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8E1CF-8877-445C-91DC-ED128D97943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135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8E1CF-8877-445C-91DC-ED128D97943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146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F1E713-4F5D-4945-A235-A403CD9A2D1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774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8E1CF-8877-445C-91DC-ED128D97943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062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A945-610B-4925-BD7D-53740451F32C}" type="datetime1">
              <a:rPr lang="en-US" smtClean="0"/>
              <a:t>8/3/2026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3841-1347-4E5A-914A-25B2DED44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13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DF7C5-83FA-4788-B26C-73444B8F3705}" type="datetime1">
              <a:rPr lang="en-US" smtClean="0"/>
              <a:t>8/3/2026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3841-1347-4E5A-914A-25B2DED44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483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275BB-272E-4973-9547-B97CA9844492}" type="datetime1">
              <a:rPr lang="en-US" smtClean="0"/>
              <a:t>8/3/2026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3841-1347-4E5A-914A-25B2DED44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74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6F3D9-4656-463D-9EA3-AA46C5272AE5}" type="datetime1">
              <a:rPr lang="en-US" smtClean="0"/>
              <a:t>8/3/2026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3841-1347-4E5A-914A-25B2DED44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7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2D34-8CDE-4BA4-908B-D16E90F78B09}" type="datetime1">
              <a:rPr lang="en-US" smtClean="0"/>
              <a:t>8/3/2026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3841-1347-4E5A-914A-25B2DED44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26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8437-E8EB-4EF3-8100-110C443D5452}" type="datetime1">
              <a:rPr lang="en-US" smtClean="0"/>
              <a:t>8/3/2026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3841-1347-4E5A-914A-25B2DED44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932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D92B-BC30-4D5D-B377-2E2B9AA6918F}" type="datetime1">
              <a:rPr lang="en-US" smtClean="0"/>
              <a:t>8/3/2026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MD AMINUL ISLAM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3841-1347-4E5A-914A-25B2DED44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45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C3A5-227E-4BCD-93E1-689C17E389E2}" type="datetime1">
              <a:rPr lang="en-US" smtClean="0"/>
              <a:t>8/3/2026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MD AMINUL ISLAM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3841-1347-4E5A-914A-25B2DED44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382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835F-E6D8-4AB8-AF55-7A6FE8EEACAA}" type="datetime1">
              <a:rPr lang="en-US" smtClean="0"/>
              <a:t>8/3/2026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MD AMINUL ISLAM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3841-1347-4E5A-914A-25B2DED44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195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B034C-D8F8-4C7A-B33D-FDCAC1AF1475}" type="datetime1">
              <a:rPr lang="en-US" smtClean="0"/>
              <a:t>8/3/2026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3841-1347-4E5A-914A-25B2DED44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297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A91B3-B498-4350-9112-D68250A8F0FC}" type="datetime1">
              <a:rPr lang="en-US" smtClean="0"/>
              <a:t>8/3/2026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MD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3841-1347-4E5A-914A-25B2DED445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00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229CE-2655-40F8-A5A5-55B652041EB3}" type="datetime1">
              <a:rPr lang="en-US" smtClean="0"/>
              <a:t>8/3/2026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MD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93841-1347-4E5A-914A-25B2DED445B1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87325" cmpd="dbl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30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ourses.lumenlearning.com/wm-abnormalpsych/chapter/neurocognitive-disorder-due-to-substances-medications-or-other-medical-conditions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0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eg"/><Relationship Id="rId7" Type="http://schemas.openxmlformats.org/officeDocument/2006/relationships/image" Target="../media/image32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wired.it/scienza/medicina/2020/02/04/hiv-fallito-test-nuovo-vaccino/" TargetMode="External"/><Relationship Id="rId4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gi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CAF35-083F-4FD3-BA77-B10493E8CEB2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410220">
            <a:off x="6553930" y="5487412"/>
            <a:ext cx="5521036" cy="1219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সবাইকে শুভেচ্ছা </a:t>
            </a:r>
            <a:endParaRPr lang="en-US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67814" y="922171"/>
            <a:ext cx="4693268" cy="131822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বাঁচতে হলে জানতে হবে </a:t>
            </a:r>
            <a:endParaRPr lang="en-US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B9AB43-2AC5-4D74-B0FB-5AF128B3E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37067" y="136525"/>
            <a:ext cx="6096000" cy="526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77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F9FB-56EC-490E-B7E5-5229EFDE8613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10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874828"/>
              </p:ext>
            </p:extLst>
          </p:nvPr>
        </p:nvGraphicFramePr>
        <p:xfrm>
          <a:off x="862261" y="979160"/>
          <a:ext cx="10491538" cy="5377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45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45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817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63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63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63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687051" y="1096273"/>
            <a:ext cx="1074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37093" y="1096272"/>
            <a:ext cx="1074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লক্ষণ 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3831" y="253378"/>
            <a:ext cx="6994358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এইডস রোগের লক্ষণ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চিহ্নিত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: </a:t>
            </a:r>
          </a:p>
        </p:txBody>
      </p:sp>
      <p:pic>
        <p:nvPicPr>
          <p:cNvPr id="14" name="Picture 2" descr="C:\Users\Dell\Desktop\pages_tearing_off_calendar_md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5062" y="3310994"/>
            <a:ext cx="1283368" cy="1251284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4285246" y="4360732"/>
            <a:ext cx="1101401" cy="31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296524" y="2144362"/>
            <a:ext cx="4896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অতি দ্রুত রোগীর ওজন কমতে থাকে। 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962" y="1791323"/>
            <a:ext cx="1921723" cy="134423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075946" y="3667755"/>
            <a:ext cx="5348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অনেকদিন একটানা জ্বর বা জ্বর জ্বর ভাব।  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3" descr="C:\Users\User\Desktop\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79" y="4834490"/>
            <a:ext cx="1672341" cy="152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6040854" y="5246188"/>
            <a:ext cx="5348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একমাসের বেশি সময় পাতলা পায়খানা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075946" y="979160"/>
            <a:ext cx="5312945" cy="54259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TextBox 43"/>
          <p:cNvSpPr txBox="1"/>
          <p:nvPr/>
        </p:nvSpPr>
        <p:spPr>
          <a:xfrm>
            <a:off x="4285246" y="2729137"/>
            <a:ext cx="1428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ক্লিক করি </a:t>
            </a:r>
            <a:endParaRPr lang="en-GB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5" name="Picture 44" descr="C:\Users\User\Desktop\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202" y="1791322"/>
            <a:ext cx="51054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8466201" y="2437646"/>
            <a:ext cx="533400" cy="39920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80</a:t>
            </a:r>
            <a:endParaRPr lang="en-US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428101" y="2512704"/>
            <a:ext cx="571500" cy="32494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60</a:t>
            </a:r>
            <a:endParaRPr lang="en-US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447151" y="2609858"/>
            <a:ext cx="571500" cy="32494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50</a:t>
            </a:r>
            <a:endParaRPr lang="en-US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466201" y="2512704"/>
            <a:ext cx="571500" cy="32494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70</a:t>
            </a:r>
            <a:endParaRPr lang="en-US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349305" y="2962190"/>
            <a:ext cx="767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কেজি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51" name="Picture 2" descr="C:\Users\Dell\Desktop\pages_tearing_off_calendar_md_w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9099" y="4973326"/>
            <a:ext cx="1283368" cy="1251284"/>
          </a:xfrm>
          <a:prstGeom prst="rect">
            <a:avLst/>
          </a:prstGeom>
          <a:noFill/>
        </p:spPr>
      </p:pic>
      <p:sp>
        <p:nvSpPr>
          <p:cNvPr id="53" name="Rectangle 52"/>
          <p:cNvSpPr/>
          <p:nvPr/>
        </p:nvSpPr>
        <p:spPr>
          <a:xfrm>
            <a:off x="4299283" y="6027351"/>
            <a:ext cx="1143000" cy="290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Picture 2" descr="C:\Users\Aferoza\Desktop\Aids\56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23" y="3405448"/>
            <a:ext cx="2036805" cy="1288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45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5" grpId="0" animBg="1"/>
      <p:bldP spid="15" grpId="1" animBg="1"/>
      <p:bldP spid="16" grpId="0"/>
      <p:bldP spid="22" grpId="0"/>
      <p:bldP spid="24" grpId="0"/>
      <p:bldP spid="31" grpId="0" animBg="1"/>
      <p:bldP spid="46" grpId="0"/>
      <p:bldP spid="46" grpId="1"/>
      <p:bldP spid="46" grpId="2"/>
      <p:bldP spid="47" grpId="0"/>
      <p:bldP spid="47" grpId="1"/>
      <p:bldP spid="47" grpId="2"/>
      <p:bldP spid="48" grpId="0"/>
      <p:bldP spid="48" grpId="1"/>
      <p:bldP spid="49" grpId="0"/>
      <p:bldP spid="49" grpId="1"/>
      <p:bldP spid="49" grpId="2"/>
      <p:bldP spid="50" grpId="0"/>
      <p:bldP spid="50" grpId="1"/>
      <p:bldP spid="53" grpId="0" animBg="1"/>
      <p:bldP spid="5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F657D-5A0F-4EC8-BA24-A905808E7DA0}" type="datetime1">
              <a:rPr lang="en-US" smtClean="0">
                <a:solidFill>
                  <a:schemeClr val="bg1">
                    <a:lumMod val="65000"/>
                  </a:schemeClr>
                </a:solidFill>
                <a:latin typeface="NikoshBAN" pitchFamily="2" charset="0"/>
                <a:cs typeface="NikoshBAN" pitchFamily="2" charset="0"/>
              </a:rPr>
              <a:t>8/3/2026</a:t>
            </a:fld>
            <a:endParaRPr lang="en-US">
              <a:solidFill>
                <a:schemeClr val="bg1">
                  <a:lumMod val="6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579051" y="6356351"/>
            <a:ext cx="1964749" cy="365125"/>
          </a:xfrm>
        </p:spPr>
        <p:txBody>
          <a:bodyPr/>
          <a:lstStyle/>
          <a:p>
            <a:r>
              <a:rPr lang="en-GB">
                <a:solidFill>
                  <a:schemeClr val="bg1">
                    <a:lumMod val="65000"/>
                  </a:schemeClr>
                </a:solidFill>
                <a:latin typeface="NikoshBAN" pitchFamily="2" charset="0"/>
                <a:cs typeface="NikoshBAN" pitchFamily="2" charset="0"/>
              </a:rPr>
              <a:t>MD AMINUL ISLAM</a:t>
            </a:r>
            <a:endParaRPr lang="en-US" dirty="0">
              <a:solidFill>
                <a:schemeClr val="bg1">
                  <a:lumMod val="6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563100" y="6356351"/>
            <a:ext cx="6477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>
                    <a:lumMod val="65000"/>
                  </a:schemeClr>
                </a:solidFill>
                <a:latin typeface="NikoshBAN" pitchFamily="2" charset="0"/>
                <a:cs typeface="NikoshBAN" pitchFamily="2" charset="0"/>
              </a:rPr>
              <a:pPr/>
              <a:t>11</a:t>
            </a:fld>
            <a:endParaRPr lang="en-US">
              <a:solidFill>
                <a:schemeClr val="bg1">
                  <a:lumMod val="6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629559"/>
              </p:ext>
            </p:extLst>
          </p:nvPr>
        </p:nvGraphicFramePr>
        <p:xfrm>
          <a:off x="1019110" y="797437"/>
          <a:ext cx="10491538" cy="5377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45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45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817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63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63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63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3043989" y="797437"/>
            <a:ext cx="1074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20468" y="797437"/>
            <a:ext cx="1074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লক্ষণ 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62611" y="2032599"/>
            <a:ext cx="5348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অনেকদিন ধরে শুকনা কাশি হতে থাকে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646" y="1625491"/>
            <a:ext cx="2257425" cy="1409700"/>
          </a:xfrm>
          <a:prstGeom prst="rect">
            <a:avLst/>
          </a:prstGeom>
        </p:spPr>
      </p:pic>
      <p:pic>
        <p:nvPicPr>
          <p:cNvPr id="26" name="Picture 2" descr="C:\Users\Dell\Desktop\pages_tearing_off_calendar_md_wm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38157" y="1625491"/>
            <a:ext cx="1283368" cy="1251284"/>
          </a:xfrm>
          <a:prstGeom prst="rect">
            <a:avLst/>
          </a:prstGeom>
          <a:noFill/>
        </p:spPr>
      </p:pic>
      <p:sp>
        <p:nvSpPr>
          <p:cNvPr id="27" name="Rectangle 26"/>
          <p:cNvSpPr/>
          <p:nvPr/>
        </p:nvSpPr>
        <p:spPr>
          <a:xfrm>
            <a:off x="4908341" y="2679516"/>
            <a:ext cx="1143000" cy="290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797" y="4729831"/>
            <a:ext cx="2257425" cy="131445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461909" y="5094668"/>
            <a:ext cx="4298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সারা গায়ে চুলকানি বা ফোস্কা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11866" y="3570145"/>
            <a:ext cx="24512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ঘাড় বগলে ব্যাথা 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986464" y="3706410"/>
            <a:ext cx="264694" cy="445400"/>
          </a:xfrm>
          <a:prstGeom prst="ellipse">
            <a:avLst/>
          </a:prstGeom>
          <a:solidFill>
            <a:srgbClr val="FF0000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7" descr="C:\Users\Aferoza\Desktop\Aids\achy-muscle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646" y="3064179"/>
            <a:ext cx="2152065" cy="1483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39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27" grpId="0" animBg="1"/>
      <p:bldP spid="27" grpId="1" animBg="1"/>
      <p:bldP spid="30" grpId="0"/>
      <p:bldP spid="32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FFE81-B4D5-4301-8379-EB1AFE6C8131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12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609600"/>
            <a:ext cx="3292642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5400" dirty="0">
                <a:latin typeface="NikoshBAN" pitchFamily="2" charset="0"/>
                <a:cs typeface="NikoshBAN" pitchFamily="2" charset="0"/>
              </a:rPr>
              <a:t>দলগত কাজ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15399" y="732710"/>
            <a:ext cx="1832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সময় :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১২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মি: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5295" y="2756066"/>
            <a:ext cx="8337884" cy="1754326"/>
          </a:xfrm>
          <a:prstGeom prst="rect">
            <a:avLst/>
          </a:prstGeom>
          <a:solidFill>
            <a:srgbClr val="F2F7F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এইডস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প্রতিরোধ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বিষয়ে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পোস্টার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/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লিফলেট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অংকন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।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 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791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B5D2C-9787-4520-9CB4-D5C1DE575572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13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425919"/>
            <a:ext cx="1905000" cy="76944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505" y="177882"/>
            <a:ext cx="2662989" cy="24453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22547" y="2513481"/>
            <a:ext cx="8752947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চিত্রের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ভাইরাসটি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কণিকার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1" descr="C:\Users\User\Desktop\blood\GetImage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75" t="15510" r="3667" b="42838"/>
          <a:stretch/>
        </p:blipFill>
        <p:spPr bwMode="auto">
          <a:xfrm>
            <a:off x="5591196" y="3405539"/>
            <a:ext cx="1278368" cy="110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 descr="C:\Users\User\Desktop\blood\GetImage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0" r="57742" b="45208"/>
          <a:stretch/>
        </p:blipFill>
        <p:spPr bwMode="auto">
          <a:xfrm>
            <a:off x="2326386" y="3496980"/>
            <a:ext cx="1050423" cy="91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 descr="C:\Users\User\Desktop\blood\GetImage (1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2" t="13952" r="37078" b="64811"/>
          <a:stretch/>
        </p:blipFill>
        <p:spPr bwMode="auto">
          <a:xfrm>
            <a:off x="9048847" y="3878649"/>
            <a:ext cx="784095" cy="63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 descr="C:\Users\User\Desktop\blood\GetImage (1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2" t="13952" r="37078" b="64811"/>
          <a:stretch/>
        </p:blipFill>
        <p:spPr bwMode="auto">
          <a:xfrm>
            <a:off x="8972646" y="3251074"/>
            <a:ext cx="784095" cy="63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" descr="C:\Users\User\Desktop\blood\GetImage (1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2" t="13952" r="37078" b="64811"/>
          <a:stretch/>
        </p:blipFill>
        <p:spPr bwMode="auto">
          <a:xfrm>
            <a:off x="8452609" y="3580925"/>
            <a:ext cx="784095" cy="63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704080" y="5524353"/>
            <a:ext cx="1147517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ক.I</a:t>
            </a:r>
            <a:endParaRPr lang="en-GB" sz="44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16659" y="5524352"/>
            <a:ext cx="1347537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খ.II</a:t>
            </a:r>
            <a:endParaRPr lang="en-GB" sz="44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47001" y="5556966"/>
            <a:ext cx="1560986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গ.III</a:t>
            </a:r>
            <a:endParaRPr lang="en-GB" sz="44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24972" y="3603555"/>
            <a:ext cx="8378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I.</a:t>
            </a:r>
            <a:endParaRPr lang="en-GB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86438" y="3493219"/>
            <a:ext cx="8378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II.</a:t>
            </a:r>
            <a:endParaRPr lang="en-GB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65423" y="3520168"/>
            <a:ext cx="10490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III.</a:t>
            </a:r>
            <a:endParaRPr lang="en-GB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440894" y="5561222"/>
            <a:ext cx="1591847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BD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.I,II</a:t>
            </a:r>
            <a:endParaRPr lang="en-GB" sz="44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41457" y="4581517"/>
            <a:ext cx="2921996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কোনটি সঠিক ?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484" y="577314"/>
            <a:ext cx="4238625" cy="29146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511257" y="4699625"/>
            <a:ext cx="2452765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</a:t>
            </a:r>
            <a:r>
              <a:rPr lang="en-US" sz="44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ইনফ্লুয়েঞ্জা</a:t>
            </a:r>
            <a:r>
              <a:rPr lang="en-US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44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25519" y="4652471"/>
            <a:ext cx="2923611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</a:t>
            </a:r>
            <a:r>
              <a:rPr lang="en-US" sz="44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এইচ</a:t>
            </a:r>
            <a:r>
              <a:rPr lang="en-US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</a:t>
            </a:r>
            <a:r>
              <a:rPr lang="en-US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</a:t>
            </a:r>
            <a:r>
              <a:rPr lang="en-US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44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69793" y="5598735"/>
            <a:ext cx="3315244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</a:t>
            </a:r>
            <a:r>
              <a:rPr lang="en-US" sz="44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নিউমোকক্কাস</a:t>
            </a:r>
            <a:r>
              <a:rPr lang="en-US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44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547926" y="5563333"/>
            <a:ext cx="2686937" cy="7694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BD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</a:t>
            </a:r>
            <a:r>
              <a:rPr lang="en-US" sz="4400" baseline="-250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en-US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ভাইরাস </a:t>
            </a:r>
            <a:endParaRPr lang="en-GB" sz="44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7696" y="3656961"/>
            <a:ext cx="10744199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২.চিত্রের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লক্ষণটি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ভাইরাসের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আক্রমণের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98791" y="5572484"/>
            <a:ext cx="1544409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</a:t>
            </a:r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,II</a:t>
            </a:r>
            <a:endParaRPr lang="en-GB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46975" y="5572484"/>
            <a:ext cx="1691361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খ.II</a:t>
            </a:r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,III </a:t>
            </a:r>
            <a:endParaRPr lang="en-GB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48101" y="5470288"/>
            <a:ext cx="1610888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</a:t>
            </a:r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I,</a:t>
            </a:r>
            <a:r>
              <a:rPr lang="bn-BD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798185" y="5543093"/>
            <a:ext cx="185986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BD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.I</a:t>
            </a:r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,II,III </a:t>
            </a:r>
            <a:endParaRPr lang="en-GB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11257" y="3010007"/>
            <a:ext cx="547147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৩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কোনটির জন্য এইডস হয় না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11257" y="3948264"/>
            <a:ext cx="2691775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766" y="788666"/>
            <a:ext cx="2591541" cy="146592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564" y="739290"/>
            <a:ext cx="2286655" cy="153718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732" y="739289"/>
            <a:ext cx="2398136" cy="149883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010139" y="2307130"/>
            <a:ext cx="594620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endParaRPr lang="en-GB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55018" y="2317516"/>
            <a:ext cx="741447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II</a:t>
            </a:r>
            <a:endParaRPr lang="en-GB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039799" y="2307131"/>
            <a:ext cx="986600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endParaRPr lang="en-GB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70486" y="3914222"/>
            <a:ext cx="277785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II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380044" y="3894993"/>
            <a:ext cx="293998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III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98791" y="4743353"/>
            <a:ext cx="2727127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GB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50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3" grpId="0" animBg="1"/>
      <p:bldP spid="13" grpId="1" animBg="1"/>
      <p:bldP spid="14" grpId="0" animBg="1"/>
      <p:bldP spid="14" grpId="1" animBg="1"/>
      <p:bldP spid="14" grpId="2" animBg="1"/>
      <p:bldP spid="15" grpId="0" animBg="1"/>
      <p:bldP spid="15" grpId="1" animBg="1"/>
      <p:bldP spid="16" grpId="0"/>
      <p:bldP spid="16" grpId="1"/>
      <p:bldP spid="17" grpId="0"/>
      <p:bldP spid="17" grpId="1"/>
      <p:bldP spid="18" grpId="0"/>
      <p:bldP spid="18" grpId="1"/>
      <p:bldP spid="19" grpId="0" animBg="1"/>
      <p:bldP spid="19" grpId="1" animBg="1"/>
      <p:bldP spid="20" grpId="0" animBg="1"/>
      <p:bldP spid="20" grpId="1" animBg="1"/>
      <p:bldP spid="24" grpId="0" animBg="1"/>
      <p:bldP spid="24" grpId="1" animBg="1"/>
      <p:bldP spid="25" grpId="0" animBg="1"/>
      <p:bldP spid="25" grpId="1" animBg="1"/>
      <p:bldP spid="25" grpId="2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30" grpId="0" animBg="1"/>
      <p:bldP spid="31" grpId="0" animBg="1"/>
      <p:bldP spid="32" grpId="0" animBg="1"/>
      <p:bldP spid="32" grpId="1" animBg="1"/>
      <p:bldP spid="33" grpId="0" animBg="1"/>
      <p:bldP spid="34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63FC-C8BB-44D2-8AF5-98C177186EB1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14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11842" y="848462"/>
            <a:ext cx="2514600" cy="851297"/>
          </a:xfrm>
          <a:prstGeom prst="round2Diag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16000">
                <a:schemeClr val="bg1">
                  <a:lumMod val="95000"/>
                  <a:shade val="67500"/>
                  <a:satMod val="115000"/>
                </a:schemeClr>
              </a:gs>
              <a:gs pos="27000">
                <a:schemeClr val="bg1">
                  <a:lumMod val="95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বাড়ির কাজ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3690" y="2482515"/>
            <a:ext cx="10904620" cy="23083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৫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বছর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আগে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সড়ক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দূর্ঘটনায়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আহত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কারণে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আসিফের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ব্যাগ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রক্ত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হয়েছিল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কিছুদিন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হঠা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ৎ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অসুস্থ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পড়লে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ডাক্তার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জানান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এইডস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শুনে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প্রতিবেশিরা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সমস্ত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সম্পর্ক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বন্ধ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দিয়েছে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–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বিষয়টি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কতটুকু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যুক্তিযুক্ত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?   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569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958C-FCB5-4DF0-8442-E982D9F1389D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15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3527" y="1982510"/>
            <a:ext cx="2129589" cy="19451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1600" dirty="0">
                <a:solidFill>
                  <a:srgbClr val="663300"/>
                </a:solidFill>
                <a:latin typeface="NikoshBAN" pitchFamily="2" charset="0"/>
                <a:cs typeface="NikoshBAN" pitchFamily="2" charset="0"/>
              </a:rPr>
              <a:t> গুরুত্বপূর্ণ  শব্দসমূহ </a:t>
            </a:r>
            <a:r>
              <a:rPr lang="en-US" sz="12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1200" dirty="0">
                <a:latin typeface="NikoshBAN" pitchFamily="2" charset="0"/>
                <a:cs typeface="NikoshBAN" pitchFamily="2" charset="0"/>
              </a:rPr>
              <a:t> 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bn-BD" sz="1200" dirty="0">
                <a:latin typeface="NikoshBAN" pitchFamily="2" charset="0"/>
                <a:cs typeface="NikoshBAN" pitchFamily="2" charset="0"/>
              </a:rPr>
              <a:t>AIDS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bn-BD" sz="1200" dirty="0">
                <a:latin typeface="NikoshBAN" pitchFamily="2" charset="0"/>
                <a:cs typeface="NikoshBAN" pitchFamily="2" charset="0"/>
              </a:rPr>
              <a:t>HIV</a:t>
            </a:r>
            <a:endParaRPr lang="en-US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982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3F820-F9DA-4A3E-8EB6-1FEA5644F0D1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67599" y="4236118"/>
            <a:ext cx="3886200" cy="1981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b="1" dirty="0">
                <a:ln w="11430"/>
                <a:blipFill>
                  <a:blip r:embed="rId3"/>
                  <a:tile tx="0" ty="0" sx="100000" sy="100000" flip="none" algn="tl"/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b="1" dirty="0">
              <a:ln w="11430"/>
              <a:blipFill>
                <a:blip r:embed="rId3"/>
                <a:tile tx="0" ty="0" sx="100000" sy="100000" flip="none" algn="tl"/>
              </a:blip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2D4CF4-D2C4-4C42-A3A1-017DFD53E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65268" y="242888"/>
            <a:ext cx="6321282" cy="51149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3537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3C94E-3954-4BBB-A46B-CB3192ECAD64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84031" y="1508197"/>
            <a:ext cx="3048000" cy="856513"/>
          </a:xfrm>
          <a:prstGeom prst="round2Diag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8000" b="1" dirty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8000" b="1" dirty="0">
              <a:ln w="11430"/>
              <a:blipFill>
                <a:blip r:embed="rId2"/>
                <a:tile tx="0" ty="0" sx="100000" sy="100000" flip="none" algn="tl"/>
              </a:blip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17123" y="3649578"/>
            <a:ext cx="3611298" cy="1585234"/>
          </a:xfrm>
          <a:prstGeom prst="rect">
            <a:avLst/>
          </a:prstGeom>
          <a:noFill/>
          <a:effectLst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ম</a:t>
            </a:r>
            <a:r>
              <a:rPr lang="as-IN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ো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ঃ </a:t>
            </a:r>
            <a:r>
              <a:rPr lang="as-IN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আ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ম</a:t>
            </a:r>
            <a:r>
              <a:rPr lang="as-IN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ি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ন</a:t>
            </a:r>
            <a:r>
              <a:rPr lang="as-IN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ু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ল </a:t>
            </a:r>
            <a:r>
              <a:rPr lang="as-IN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ই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স</a:t>
            </a:r>
            <a:r>
              <a:rPr lang="as-IN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ল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া</a:t>
            </a:r>
            <a:r>
              <a:rPr lang="as-IN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bn-BD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        স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ি</a:t>
            </a:r>
            <a:r>
              <a:rPr lang="as-IN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ন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ি</a:t>
            </a:r>
            <a:r>
              <a:rPr lang="as-IN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য়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র</a:t>
            </a:r>
            <a:r>
              <a:rPr lang="bn-BD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শিক্ষক</a:t>
            </a:r>
            <a:endParaRPr lang="en-US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চ</a:t>
            </a:r>
            <a:r>
              <a:rPr lang="as-IN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া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ঁ</a:t>
            </a:r>
            <a:r>
              <a:rPr lang="as-IN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দ</a:t>
            </a:r>
            <a:r>
              <a:rPr lang="en-US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পুর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আহমাদিয়া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ফাযিল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মাদ্রাসা</a:t>
            </a:r>
            <a:endParaRPr lang="en-US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বাজার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চাঁদপুর</a:t>
            </a:r>
            <a:r>
              <a:rPr lang="en-US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65867" y="3411144"/>
            <a:ext cx="332428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200" b="1" dirty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জীব</a:t>
            </a:r>
            <a:r>
              <a:rPr lang="bn-BD" sz="3200" b="1" dirty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বিজ্ঞান</a:t>
            </a:r>
          </a:p>
          <a:p>
            <a:r>
              <a:rPr lang="en-US" sz="3200" b="1" dirty="0" err="1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নব</a:t>
            </a:r>
            <a:r>
              <a:rPr lang="bn-BD" sz="3200" b="1" dirty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r>
              <a:rPr lang="en-US" sz="3200" b="1" dirty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 dirty="0" err="1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দশম</a:t>
            </a:r>
            <a:r>
              <a:rPr lang="bn-BD" sz="3200" b="1" dirty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শ্রেণি </a:t>
            </a:r>
            <a:endParaRPr lang="en-US" sz="3200" b="1" dirty="0">
              <a:ln w="11430"/>
              <a:blipFill>
                <a:blip r:embed="rId2"/>
                <a:tile tx="0" ty="0" sx="100000" sy="100000" flip="none" algn="tl"/>
              </a:blip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200" b="1" dirty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11 অধ্যায় </a:t>
            </a:r>
          </a:p>
          <a:p>
            <a:r>
              <a:rPr lang="bn-BD" sz="3200" b="1" dirty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সময়: ৪</a:t>
            </a:r>
            <a:r>
              <a:rPr lang="en-US" sz="3200" b="1" dirty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5</a:t>
            </a:r>
            <a:r>
              <a:rPr lang="bn-BD" sz="3200" b="1" dirty="0">
                <a:ln w="11430"/>
                <a:blipFill>
                  <a:blip r:embed="rId2"/>
                  <a:tile tx="0" ty="0" sx="100000" sy="100000" flip="none" algn="tl"/>
                </a:blip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মিনিট</a:t>
            </a:r>
            <a:endParaRPr lang="en-US" sz="3200" b="1" dirty="0">
              <a:ln w="11430"/>
              <a:blipFill>
                <a:blip r:embed="rId2"/>
                <a:tile tx="0" ty="0" sx="100000" sy="100000" flip="none" algn="tl"/>
              </a:blip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hevron 7"/>
          <p:cNvSpPr/>
          <p:nvPr/>
        </p:nvSpPr>
        <p:spPr>
          <a:xfrm rot="5183078">
            <a:off x="5394998" y="3643291"/>
            <a:ext cx="484632" cy="498053"/>
          </a:xfrm>
          <a:prstGeom prst="chevro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 rot="5183078">
            <a:off x="5416446" y="4310766"/>
            <a:ext cx="484632" cy="498053"/>
          </a:xfrm>
          <a:prstGeom prst="chevro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 rot="5183078">
            <a:off x="5416447" y="4880313"/>
            <a:ext cx="484632" cy="498053"/>
          </a:xfrm>
          <a:prstGeom prst="chevro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32810" y="1138989"/>
            <a:ext cx="8550442" cy="4796590"/>
          </a:xfrm>
          <a:prstGeom prst="rect">
            <a:avLst/>
          </a:prstGeom>
          <a:noFill/>
          <a:ln w="127000" cmpd="thinThick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401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AF-0281-47C9-BC1C-5CCF46484A25}" type="datetime1">
              <a:rPr lang="en-US" sz="1400" smtClean="0"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fld>
            <a:endParaRPr lang="en-GB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4713" y="3776093"/>
            <a:ext cx="4267200" cy="1600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এইডস </a:t>
            </a:r>
            <a:endParaRPr lang="en-US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30494" y="3427892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ভিডিওটি দেখি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78790" y="668710"/>
            <a:ext cx="6084607" cy="707886"/>
          </a:xfrm>
          <a:prstGeom prst="rect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</a:srgbClr>
              </a:gs>
              <a:gs pos="0">
                <a:srgbClr val="CCFFFF">
                  <a:shade val="67500"/>
                  <a:satMod val="115000"/>
                </a:srgbClr>
              </a:gs>
              <a:gs pos="97000">
                <a:srgbClr val="CCFF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সাকিব  কোন রোগের কথা বলেছেন ?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9" name="Object 8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179572"/>
              </p:ext>
            </p:extLst>
          </p:nvPr>
        </p:nvGraphicFramePr>
        <p:xfrm>
          <a:off x="4832744" y="1481707"/>
          <a:ext cx="1981200" cy="1686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" name="Packager Shell Object" showAsIcon="1" r:id="rId4" imgW="495376" imgH="514290" progId="Package">
                  <p:embed/>
                </p:oleObj>
              </mc:Choice>
              <mc:Fallback>
                <p:oleObj name="Packager Shell Object" showAsIcon="1" r:id="rId4" imgW="495376" imgH="51429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32744" y="1481707"/>
                        <a:ext cx="1981200" cy="16869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49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8" grpId="2" animBg="1"/>
      <p:bldP spid="8" grpId="3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5D293-1E08-4B0D-A04B-C0744BB57C65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4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6467" y="1079031"/>
            <a:ext cx="11159066" cy="37856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এই পাঠ শেষে শিক্ষার্থীরা---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1.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এইডস  কী বলতে পারবে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এইডস কীভাবে মানবদেহে সংক্রমিত হয় তা ব্যাখ্যা করতে পারবে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এইডস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এর লক্ষণসমূহ চিহ্নিত করতে 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4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এইডস রোগ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প্রতিরোধের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উপায়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বিশ্লেষণ করতে 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843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8201A-049D-420A-B655-595C8783A280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503" y="2239657"/>
            <a:ext cx="1947264" cy="123661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 w="11430"/>
                <a:solidFill>
                  <a:srgbClr val="70F06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A</a:t>
            </a:r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cquired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09271" y="2291439"/>
            <a:ext cx="1679421" cy="96898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400" b="1" dirty="0">
                <a:ln w="11430"/>
                <a:solidFill>
                  <a:srgbClr val="70F06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mmune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49356" y="2311522"/>
            <a:ext cx="1977591" cy="968943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400" b="1" dirty="0">
                <a:ln w="11430"/>
                <a:solidFill>
                  <a:srgbClr val="70F06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D</a:t>
            </a:r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eficiency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45904" y="2161331"/>
            <a:ext cx="1905000" cy="111280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dirty="0">
                <a:ln w="11430"/>
                <a:solidFill>
                  <a:srgbClr val="70F06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</a:t>
            </a:r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yndrome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55963" y="2239657"/>
            <a:ext cx="546341" cy="106487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solidFill>
                  <a:srgbClr val="66FF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65039" y="2311521"/>
            <a:ext cx="238416" cy="98017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solidFill>
                  <a:srgbClr val="66FF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49356" y="2264225"/>
            <a:ext cx="314116" cy="996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solidFill>
                  <a:srgbClr val="66FF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93767" y="2168870"/>
            <a:ext cx="381000" cy="93442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solidFill>
                  <a:srgbClr val="66FF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19134" y="421363"/>
            <a:ext cx="5813258" cy="584775"/>
          </a:xfrm>
          <a:prstGeom prst="rect">
            <a:avLst/>
          </a:prstGeom>
          <a:solidFill>
            <a:srgbClr val="CCE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এইডস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রোগটিরর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নামকরণ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?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2" descr="http://www.clipartbest.com/cliparts/ace/ojy/aceojyyp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597" y="2344437"/>
            <a:ext cx="483850" cy="53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902115" y="601090"/>
            <a:ext cx="8285750" cy="584775"/>
          </a:xfrm>
          <a:prstGeom prst="rect">
            <a:avLst/>
          </a:prstGeom>
          <a:solidFill>
            <a:srgbClr val="CCE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তোমরা কী জান সারা বিশ্বে কতজন এইডস জীবাণু দ্বারা আক্রান্ত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?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68757" y="3116431"/>
            <a:ext cx="288032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 কোটি ৩০ লাখ </a:t>
            </a:r>
            <a:endParaRPr lang="en-GB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68757" y="3949432"/>
            <a:ext cx="297571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 কোটি ৩০ লাখ </a:t>
            </a:r>
            <a:endParaRPr lang="en-GB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68757" y="2312390"/>
            <a:ext cx="156307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৫০ লাখ </a:t>
            </a:r>
            <a:endParaRPr lang="en-GB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6557" y="618275"/>
            <a:ext cx="6098885" cy="584775"/>
          </a:xfrm>
          <a:prstGeom prst="rect">
            <a:avLst/>
          </a:prstGeom>
          <a:solidFill>
            <a:srgbClr val="CCE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তোমরা কী জান এর মধ্যে কত শতাংশ নারী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799" y="2552804"/>
            <a:ext cx="767846" cy="159401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357905" y="4221464"/>
            <a:ext cx="2620411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৪০ শতাংশ  </a:t>
            </a:r>
            <a:endParaRPr lang="en-GB" sz="44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884" y="1955876"/>
            <a:ext cx="6543675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4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0.19089 0.2539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44" y="1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81481E-6 L 0.07253 0.2527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0" y="1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22222E-6 L -0.04974 0.2569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7" y="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0.2 0.281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1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7.40741E-7 L 0.4668 0.00324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33" y="162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11111E-6 L 0.3694 0.008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64" y="394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0.3655 0.00092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68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0.40377 -0.00857 " pathEditMode="relative" rAng="0" ptsTypes="AA">
                                      <p:cBhvr>
                                        <p:cTn id="16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82" y="-440"/>
                                    </p:animMotion>
                                  </p:childTnLst>
                                </p:cTn>
                              </p:par>
                              <p:par>
                                <p:cTn id="16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22222E-6 L 0.3944 0.00555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14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 build="allAtOnce"/>
      <p:bldP spid="9" grpId="1" build="allAtOnce"/>
      <p:bldP spid="9" grpId="2" build="allAtOnce"/>
      <p:bldP spid="10" grpId="0"/>
      <p:bldP spid="10" grpId="1"/>
      <p:bldP spid="10" grpId="2"/>
      <p:bldP spid="10" grpId="3"/>
      <p:bldP spid="11" grpId="0"/>
      <p:bldP spid="11" grpId="1"/>
      <p:bldP spid="11" grpId="2"/>
      <p:bldP spid="11" grpId="3"/>
      <p:bldP spid="12" grpId="0"/>
      <p:bldP spid="12" grpId="1"/>
      <p:bldP spid="12" grpId="2"/>
      <p:bldP spid="12" grpId="3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8" grpId="3" animBg="1"/>
      <p:bldP spid="19" grpId="0" animBg="1"/>
      <p:bldP spid="19" grpId="1" animBg="1"/>
      <p:bldP spid="19" grpId="2" animBg="1"/>
      <p:bldP spid="20" grpId="0" animBg="1"/>
      <p:bldP spid="20" grpId="1" animBg="1"/>
      <p:bldP spid="22" grpId="0" animBg="1"/>
      <p:bldP spid="22" grpId="1" animBg="1"/>
      <p:bldP spid="22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C6AA6-2D14-49BF-B778-5519B41A73DF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600199" y="538633"/>
            <a:ext cx="9753600" cy="584775"/>
          </a:xfrm>
          <a:prstGeom prst="rect">
            <a:avLst/>
          </a:prstGeom>
          <a:solidFill>
            <a:srgbClr val="CCE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বিশ্ব স্বাস্থ্যসংস্থার তথ্য অনুযায়ী প্রায় কতটি দেশে এ রোগের বিস্তার ঘটেছে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92" name="TextBox 2091"/>
          <p:cNvSpPr txBox="1"/>
          <p:nvPr/>
        </p:nvSpPr>
        <p:spPr>
          <a:xfrm>
            <a:off x="4914041" y="5730685"/>
            <a:ext cx="2491987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প্রায় ১৬৪টি দেশে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181845" y="1672744"/>
            <a:ext cx="7288640" cy="3838557"/>
            <a:chOff x="2181845" y="1672744"/>
            <a:chExt cx="7288640" cy="3838557"/>
          </a:xfrm>
        </p:grpSpPr>
        <p:cxnSp>
          <p:nvCxnSpPr>
            <p:cNvPr id="2065" name="Straight Connector 2064"/>
            <p:cNvCxnSpPr/>
            <p:nvPr/>
          </p:nvCxnSpPr>
          <p:spPr>
            <a:xfrm>
              <a:off x="3231035" y="5033739"/>
              <a:ext cx="5922426" cy="1846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3214994" y="4071844"/>
              <a:ext cx="5928075" cy="31020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V="1">
              <a:off x="3198954" y="2999090"/>
              <a:ext cx="5954507" cy="3970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119" idx="3"/>
            </p:cNvCxnSpPr>
            <p:nvPr/>
          </p:nvCxnSpPr>
          <p:spPr>
            <a:xfrm>
              <a:off x="3231035" y="4605151"/>
              <a:ext cx="5922426" cy="57424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V="1">
              <a:off x="3198953" y="3526696"/>
              <a:ext cx="5944116" cy="10345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3231035" y="2426497"/>
              <a:ext cx="5938466" cy="19023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3231035" y="1847837"/>
              <a:ext cx="5938466" cy="0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H="1" flipV="1">
              <a:off x="3231035" y="1847837"/>
              <a:ext cx="1" cy="3205427"/>
            </a:xfrm>
            <a:prstGeom prst="line">
              <a:avLst/>
            </a:prstGeom>
            <a:ln w="381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76" name="Rectangle 2075"/>
            <p:cNvSpPr/>
            <p:nvPr/>
          </p:nvSpPr>
          <p:spPr>
            <a:xfrm>
              <a:off x="4462461" y="4095910"/>
              <a:ext cx="699279" cy="9272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5714674" y="3528936"/>
              <a:ext cx="699279" cy="150480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7091916" y="2837022"/>
              <a:ext cx="699279" cy="21737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8443790" y="1814958"/>
              <a:ext cx="699279" cy="319576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87" name="TextBox 2086"/>
            <p:cNvSpPr txBox="1"/>
            <p:nvPr/>
          </p:nvSpPr>
          <p:spPr>
            <a:xfrm>
              <a:off x="2188299" y="3342030"/>
              <a:ext cx="102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১০০ টি দেশ </a:t>
              </a:r>
              <a:endParaRPr lang="en-GB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2226836" y="3898269"/>
              <a:ext cx="102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৫০ টি দেশ </a:t>
              </a:r>
              <a:endParaRPr lang="en-GB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2204340" y="4420485"/>
              <a:ext cx="102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২৫ টি দেশ </a:t>
              </a:r>
              <a:endParaRPr lang="en-GB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181845" y="2826165"/>
              <a:ext cx="102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১৫০ টি দেশ </a:t>
              </a:r>
              <a:endParaRPr lang="en-GB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2243924" y="2248912"/>
              <a:ext cx="102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২০০ টি দেশ </a:t>
              </a:r>
              <a:endParaRPr lang="en-GB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2181845" y="1672744"/>
              <a:ext cx="1240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২৫০ টি দেশ </a:t>
              </a:r>
              <a:endParaRPr lang="en-GB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400693" y="5110431"/>
              <a:ext cx="102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১ম স্তম্ভ  </a:t>
              </a:r>
              <a:endParaRPr lang="en-GB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665683" y="5138291"/>
              <a:ext cx="102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২য় স্তম্ভ  </a:t>
              </a:r>
              <a:endParaRPr lang="en-GB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091916" y="5138291"/>
              <a:ext cx="102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৩য় স্তম্ভ  </a:t>
              </a:r>
              <a:endParaRPr lang="en-GB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443790" y="5141969"/>
              <a:ext cx="102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৪র্থ স্তম্ভ  </a:t>
              </a:r>
              <a:endParaRPr lang="en-GB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7081422" y="2837022"/>
            <a:ext cx="709773" cy="21897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0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092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CFADB-612F-458B-9AA7-7925E9FC7C4F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7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78871" y="723726"/>
            <a:ext cx="3641316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ছবিটিতে কী দেখতে পাচ্ছ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1100" y="737119"/>
            <a:ext cx="6006933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তিন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টির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এইডস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রোগের ভাইরাস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15589" y="699428"/>
            <a:ext cx="430382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ব্যাকটেরিয়া না ভাইরাসের ছবি?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34380" y="5043233"/>
            <a:ext cx="5101664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ক,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খ  ছবিটি 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AIDS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রোগের ভাইরাস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10" name="Picture 2" descr="C:\Users\User\Desktop\New folder\344046dwjvs6dyyu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782" y="4908122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045131" y="4279633"/>
            <a:ext cx="445334" cy="76944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গ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6782" y="4279634"/>
            <a:ext cx="445334" cy="76944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খ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35" y="1990487"/>
            <a:ext cx="2662989" cy="244539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5"/>
          <a:stretch/>
        </p:blipFill>
        <p:spPr>
          <a:xfrm>
            <a:off x="8088958" y="1941095"/>
            <a:ext cx="2399901" cy="2394009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4836" y="1990487"/>
            <a:ext cx="2355717" cy="2198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965766" y="4264539"/>
            <a:ext cx="445334" cy="76944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ক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66062" y="675130"/>
            <a:ext cx="4146773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এইডসের ভাইরাসটির নাম কী ?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57717" y="4823454"/>
            <a:ext cx="2205032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HIV ভাইরাস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71023" y="614008"/>
            <a:ext cx="6098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HIV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ভাইরাসটির পূর্ণরুপ কী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জান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?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012" y="2070092"/>
            <a:ext cx="1219200" cy="108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5332611" y="2338955"/>
            <a:ext cx="609599" cy="63182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149" y="3584608"/>
            <a:ext cx="121920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5420778" y="3919095"/>
            <a:ext cx="171960" cy="66131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</a:p>
        </p:txBody>
      </p:sp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023" y="4940573"/>
            <a:ext cx="1142999" cy="1143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5213736" y="5300329"/>
            <a:ext cx="685799" cy="6344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85212" y="2413094"/>
            <a:ext cx="1572471" cy="40301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dirty="0" err="1">
                <a:latin typeface="NikoshBAN" pitchFamily="2" charset="0"/>
                <a:cs typeface="NikoshBAN" pitchFamily="2" charset="0"/>
              </a:rPr>
              <a:t>uman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63683" y="3773027"/>
            <a:ext cx="4360808" cy="65713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dirty="0" err="1">
                <a:latin typeface="NikoshBAN" pitchFamily="2" charset="0"/>
                <a:cs typeface="NikoshBAN" pitchFamily="2" charset="0"/>
              </a:rPr>
              <a:t>mmunodeficiency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96641" y="5341518"/>
            <a:ext cx="1356003" cy="48883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dirty="0" err="1">
                <a:latin typeface="NikoshBAN" pitchFamily="2" charset="0"/>
                <a:cs typeface="NikoshBAN" pitchFamily="2" charset="0"/>
              </a:rPr>
              <a:t>irus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926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9" grpId="0" animBg="1"/>
      <p:bldP spid="19" grpId="1" animBg="1"/>
      <p:bldP spid="20" grpId="0" animBg="1"/>
      <p:bldP spid="20" grpId="1" animBg="1"/>
      <p:bldP spid="21" grpId="0"/>
      <p:bldP spid="23" grpId="0"/>
      <p:bldP spid="25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EB08-01BA-40EB-BEB8-2A9197F3BD46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65284" y="659620"/>
            <a:ext cx="6098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HIV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ভাইরাসটির পূর্ণরুপ কী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জান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?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273" y="2115704"/>
            <a:ext cx="1219200" cy="108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326872" y="2384567"/>
            <a:ext cx="609599" cy="63182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</a:t>
            </a: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10" y="3630220"/>
            <a:ext cx="121920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415039" y="3964707"/>
            <a:ext cx="171960" cy="66131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</a:p>
        </p:txBody>
      </p: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84" y="4986185"/>
            <a:ext cx="1142999" cy="1143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207997" y="5345941"/>
            <a:ext cx="685799" cy="6344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79473" y="2458706"/>
            <a:ext cx="1572471" cy="40301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dirty="0" err="1">
                <a:latin typeface="NikoshBAN" pitchFamily="2" charset="0"/>
                <a:cs typeface="NikoshBAN" pitchFamily="2" charset="0"/>
              </a:rPr>
              <a:t>uman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57944" y="3818639"/>
            <a:ext cx="4360808" cy="65713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dirty="0" err="1">
                <a:latin typeface="NikoshBAN" pitchFamily="2" charset="0"/>
                <a:cs typeface="NikoshBAN" pitchFamily="2" charset="0"/>
              </a:rPr>
              <a:t>mmunodeficiency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90902" y="5387130"/>
            <a:ext cx="1356003" cy="48883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dirty="0" err="1">
                <a:latin typeface="NikoshBAN" pitchFamily="2" charset="0"/>
                <a:cs typeface="NikoshBAN" pitchFamily="2" charset="0"/>
              </a:rPr>
              <a:t>irus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729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2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293C-9C2D-4740-ABF5-A26D42B33EBE}" type="datetime1">
              <a:rPr lang="en-US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8/3/2026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AMINUL ISLAM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4" y="6356350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9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96593" y="351662"/>
            <a:ext cx="571500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এইডস কিভাবে মানবদেহে সংক্রমিত  হয়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1415" y="5129127"/>
            <a:ext cx="3428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অনৈতিক ও অনিরাপদ সম্পর্ক </a:t>
            </a:r>
            <a:endParaRPr lang="en-US" sz="2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22736" y="4805619"/>
            <a:ext cx="36576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আক্রান্ত ব্যক্তির রক্ত অন্য ব্যক্তির দেহে পরিসঞ্চালন </a:t>
            </a:r>
            <a:endParaRPr lang="en-US" sz="2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334038" y="787621"/>
            <a:ext cx="2019761" cy="538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আক্রান্ত ব্যক্তি </a:t>
            </a:r>
            <a:endParaRPr lang="en-US" sz="20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3" descr="C:\Users\User\Desktop\3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2" t="41766" r="30390" b="6397"/>
          <a:stretch/>
        </p:blipFill>
        <p:spPr bwMode="auto">
          <a:xfrm>
            <a:off x="1010653" y="1325860"/>
            <a:ext cx="3316160" cy="4525239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3" name="TextBox 22"/>
          <p:cNvSpPr txBox="1"/>
          <p:nvPr/>
        </p:nvSpPr>
        <p:spPr>
          <a:xfrm>
            <a:off x="7954607" y="5195042"/>
            <a:ext cx="3251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অনৈতিক ও অনিরাপদ সম্পর্ক </a:t>
            </a:r>
            <a:endParaRPr lang="en-US" sz="2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4" name="Picture 2" descr="C:\Users\User\Desktop\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94" y="1074821"/>
            <a:ext cx="3850105" cy="50240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9848129" y="1325860"/>
            <a:ext cx="17375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আক্রান্ত মায়ের দুধ পান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1" descr="C:\Users\Aferoza\Desktop\4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0" t="6548" r="9644" b="11010"/>
          <a:stretch/>
        </p:blipFill>
        <p:spPr bwMode="auto">
          <a:xfrm>
            <a:off x="721894" y="1257808"/>
            <a:ext cx="3995347" cy="48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8968700" y="1345950"/>
            <a:ext cx="27504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আক্রান্ত ব্যক্তির রক্ত অন্য ব্যক্তির দেহে পরিসঞ্চালন </a:t>
            </a:r>
            <a:endParaRPr lang="en-US" sz="2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Picture 13" descr="C:\Users\Aferoza\Desktop\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1723" y="1193925"/>
            <a:ext cx="4493414" cy="509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575018" y="5542701"/>
            <a:ext cx="4010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আক্রান্ত ব্যক্তির অংগ প্রতিস্থাপন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6" name="Picture 9" descr="C:\Users\Aferoza\Desktop\Aids\bigstock-Injection-Of-Sunshine-45166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332" y="1055541"/>
            <a:ext cx="4050469" cy="497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8828674" y="4341404"/>
            <a:ext cx="25671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আক্রান্ত ব্যক্তির ব্যবহৃত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সূঁ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চ সিরিঞ্জ 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5799384" y="3317143"/>
            <a:ext cx="1117521" cy="460198"/>
          </a:xfrm>
          <a:prstGeom prst="rightArrow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461558" y="1276439"/>
            <a:ext cx="4283243" cy="5001805"/>
            <a:chOff x="461558" y="1276439"/>
            <a:chExt cx="4283243" cy="5001805"/>
          </a:xfrm>
        </p:grpSpPr>
        <p:pic>
          <p:nvPicPr>
            <p:cNvPr id="28" name="Picture 8" descr="C:\Users\Aferoza\Desktop\Aids\aids-photos-peoplepictures-of-hiv-aids-infected-people-be-glad-you-have-childrens-tknf1ws8.jpg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 bwMode="auto">
            <a:xfrm>
              <a:off x="694332" y="1276439"/>
              <a:ext cx="4050469" cy="5001805"/>
            </a:xfrm>
            <a:prstGeom prst="rect">
              <a:avLst/>
            </a:prstGeom>
            <a:noFill/>
            <a:ln>
              <a:noFill/>
            </a:ln>
            <a:extLst/>
          </p:spPr>
        </p:pic>
        <p:sp>
          <p:nvSpPr>
            <p:cNvPr id="29" name="TextBox 28"/>
            <p:cNvSpPr txBox="1"/>
            <p:nvPr/>
          </p:nvSpPr>
          <p:spPr>
            <a:xfrm>
              <a:off x="461558" y="1802913"/>
              <a:ext cx="2019761" cy="5382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আক্রান্ত ব্যক্তি </a:t>
              </a:r>
              <a:endParaRPr lang="en-US" sz="20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347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56133 -0.0011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6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33333E-6 L 0.55794 0.0057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91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55924 -0.0027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56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111E-6 L 0.55964 -0.02408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82" y="-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0.56276 -0.005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38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16" grpId="0"/>
      <p:bldP spid="21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716</TotalTime>
  <Words>641</Words>
  <Application>Microsoft Office PowerPoint</Application>
  <PresentationFormat>Widescreen</PresentationFormat>
  <Paragraphs>193</Paragraphs>
  <Slides>16</Slides>
  <Notes>12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NikoshBAN</vt:lpstr>
      <vt:lpstr>Wingdings</vt:lpstr>
      <vt:lpstr>Office Theme</vt:lpstr>
      <vt:lpstr>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MD. AMINUL ISLAM</cp:lastModifiedBy>
  <cp:revision>124</cp:revision>
  <dcterms:created xsi:type="dcterms:W3CDTF">2015-11-01T13:29:14Z</dcterms:created>
  <dcterms:modified xsi:type="dcterms:W3CDTF">2026-08-03T12:00:52Z</dcterms:modified>
</cp:coreProperties>
</file>