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0" y="731520"/>
            <a:ext cx="3200400" cy="3200400"/>
          </a:xfrm>
          <a:prstGeom prst="ellipse">
            <a:avLst/>
          </a:prstGeom>
          <a:solidFill>
            <a:srgbClr val="0D2A3A"/>
          </a:solidFill>
          <a:ln/>
        </p:spPr>
      </p:sp>
      <p:sp>
        <p:nvSpPr>
          <p:cNvPr id="5" name="Shape 3"/>
          <p:cNvSpPr/>
          <p:nvPr/>
        </p:nvSpPr>
        <p:spPr>
          <a:xfrm>
            <a:off x="10241280" y="3840480"/>
            <a:ext cx="2011680" cy="2011680"/>
          </a:xfrm>
          <a:prstGeom prst="ellipse">
            <a:avLst/>
          </a:prstGeom>
          <a:solidFill>
            <a:srgbClr val="0A2433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0" y="1463040"/>
            <a:ext cx="1280160" cy="1280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7373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919B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অধ্যায় ০৩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8229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 ও ওয়েব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পরিচিতি</a:t>
            </a:r>
            <a:endParaRPr lang="en-US" sz="4200" dirty="0"/>
          </a:p>
        </p:txBody>
      </p:sp>
      <p:sp>
        <p:nvSpPr>
          <p:cNvPr id="9" name="Shape 6"/>
          <p:cNvSpPr/>
          <p:nvPr/>
        </p:nvSpPr>
        <p:spPr>
          <a:xfrm>
            <a:off x="914400" y="4023360"/>
            <a:ext cx="2286000" cy="64008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4297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তথ্য ও যোগাযোগ প্রযুক্তি  •  নবম ও দশম শ্রেণি  •  NCTB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অধ্যায়ের উদ্দেশ্য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822960"/>
            <a:ext cx="1645920" cy="54864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09728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097280"/>
            <a:ext cx="128016" cy="114300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7" name="Shape 5"/>
          <p:cNvSpPr/>
          <p:nvPr/>
        </p:nvSpPr>
        <p:spPr>
          <a:xfrm>
            <a:off x="1051560" y="1325880"/>
            <a:ext cx="685800" cy="68580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720" y="1463040"/>
            <a:ext cx="411480" cy="4114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011680" y="129844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 কী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2011680" y="169164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ইন্টারনেটের সংজ্ঞা, গঠন ও কার্যপ্রণালী বুঝতে পারা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40080" y="237744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40080" y="2377440"/>
            <a:ext cx="128016" cy="114300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13" name="Shape 10"/>
          <p:cNvSpPr/>
          <p:nvPr/>
        </p:nvSpPr>
        <p:spPr>
          <a:xfrm>
            <a:off x="1051560" y="2606040"/>
            <a:ext cx="685800" cy="685800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2743200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011680" y="257860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ওয়ার্ল্ড ওয়াইড ওয়েব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2011680" y="297180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WWW, ওয়েবসাইট, ওয়েবপেজের ধারণা স্পষ্ট করা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640080" y="365760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8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40080" y="3657600"/>
            <a:ext cx="128016" cy="114300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19" name="Shape 15"/>
          <p:cNvSpPr/>
          <p:nvPr/>
        </p:nvSpPr>
        <p:spPr>
          <a:xfrm>
            <a:off x="1051560" y="3886200"/>
            <a:ext cx="685800" cy="68580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4023360"/>
            <a:ext cx="411480" cy="4114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2011680" y="385876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ব্রাউজার ও সার্চ ইঞ্জিন</a:t>
            </a:r>
            <a:endParaRPr lang="en-US" sz="1800" dirty="0"/>
          </a:p>
        </p:txBody>
      </p:sp>
      <p:sp>
        <p:nvSpPr>
          <p:cNvPr id="22" name="Text 17"/>
          <p:cNvSpPr/>
          <p:nvPr/>
        </p:nvSpPr>
        <p:spPr>
          <a:xfrm>
            <a:off x="2011680" y="425196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ওয়েব ব্রাউজার ও সার্চ ইঞ্জিনের ব্যবহার শিখা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640080" y="4937760"/>
            <a:ext cx="1088136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8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640080" y="4937760"/>
            <a:ext cx="128016" cy="114300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25" name="Shape 20"/>
          <p:cNvSpPr/>
          <p:nvPr/>
        </p:nvSpPr>
        <p:spPr>
          <a:xfrm>
            <a:off x="1051560" y="5166360"/>
            <a:ext cx="685800" cy="685800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" y="5303520"/>
            <a:ext cx="411480" cy="41148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2011680" y="513892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ইন্টারনেটের ব্যবহার</a:t>
            </a:r>
            <a:endParaRPr lang="en-US" sz="1800" dirty="0"/>
          </a:p>
        </p:txBody>
      </p:sp>
      <p:sp>
        <p:nvSpPr>
          <p:cNvPr id="28" name="Text 22"/>
          <p:cNvSpPr/>
          <p:nvPr/>
        </p:nvSpPr>
        <p:spPr>
          <a:xfrm>
            <a:off x="2011680" y="553212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শিক্ষা, যোগাযোগ ও দৈনন্দিন জীবনে ইন্টারনেটের ভূমিকা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 কী?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137160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960120"/>
            <a:ext cx="10881360" cy="1097280"/>
          </a:xfrm>
          <a:prstGeom prst="roundRect">
            <a:avLst>
              <a:gd name="adj" fmla="val 8333"/>
            </a:avLst>
          </a:prstGeom>
          <a:solidFill>
            <a:srgbClr val="0B1C2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14300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 হলো বিশ্বব্যাপী বিস্তৃত একটি কম্পিউটার নেটওয়ার্ক যা লক্ষ লক্ষ কম্পিউটার ও ডিভাইসকে একে অপরের সাথে সংযুক্ত করে তথ্য আদান-প্রদান ও যোগাযোগের সুযোগ তৈরি করে।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212080" y="2743200"/>
            <a:ext cx="1737360" cy="173736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0" y="3108960"/>
            <a:ext cx="822960" cy="8229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212080" y="45262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1371600" y="2377440"/>
            <a:ext cx="16459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520" y="2606040"/>
            <a:ext cx="640080" cy="6400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63040" y="33375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কম্পিউটার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1371600" y="4206240"/>
            <a:ext cx="16459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520" y="4434840"/>
            <a:ext cx="640080" cy="6400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463040" y="5166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মোবাইল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9418320" y="2377440"/>
            <a:ext cx="16459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240" y="2606040"/>
            <a:ext cx="640080" cy="6400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509760" y="33375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সার্ভার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9418320" y="4206240"/>
            <a:ext cx="164592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240" y="4434840"/>
            <a:ext cx="640080" cy="64008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509760" y="5166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ট্যাবলেট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3017520" y="3017520"/>
            <a:ext cx="2194560" cy="548640"/>
          </a:xfrm>
          <a:prstGeom prst="line">
            <a:avLst/>
          </a:prstGeom>
          <a:noFill/>
          <a:ln w="25400">
            <a:solidFill>
              <a:srgbClr val="14919B"/>
            </a:solidFill>
            <a:prstDash val="dash"/>
          </a:ln>
        </p:spPr>
      </p:sp>
      <p:sp>
        <p:nvSpPr>
          <p:cNvPr id="23" name="Shape 16"/>
          <p:cNvSpPr/>
          <p:nvPr/>
        </p:nvSpPr>
        <p:spPr>
          <a:xfrm>
            <a:off x="3017520" y="4572000"/>
            <a:ext cx="2194560" cy="-457200"/>
          </a:xfrm>
          <a:prstGeom prst="line">
            <a:avLst/>
          </a:prstGeom>
          <a:noFill/>
          <a:ln w="25400">
            <a:solidFill>
              <a:srgbClr val="14919B"/>
            </a:solidFill>
            <a:prstDash val="dash"/>
          </a:ln>
        </p:spPr>
      </p:sp>
      <p:sp>
        <p:nvSpPr>
          <p:cNvPr id="24" name="Shape 17"/>
          <p:cNvSpPr/>
          <p:nvPr/>
        </p:nvSpPr>
        <p:spPr>
          <a:xfrm>
            <a:off x="6949440" y="3200400"/>
            <a:ext cx="2468880" cy="274320"/>
          </a:xfrm>
          <a:prstGeom prst="line">
            <a:avLst/>
          </a:prstGeom>
          <a:noFill/>
          <a:ln w="25400">
            <a:solidFill>
              <a:srgbClr val="14919B"/>
            </a:solidFill>
            <a:prstDash val="dash"/>
          </a:ln>
        </p:spPr>
      </p:sp>
      <p:sp>
        <p:nvSpPr>
          <p:cNvPr id="25" name="Shape 18"/>
          <p:cNvSpPr/>
          <p:nvPr/>
        </p:nvSpPr>
        <p:spPr>
          <a:xfrm>
            <a:off x="6949440" y="4114800"/>
            <a:ext cx="2468880" cy="457200"/>
          </a:xfrm>
          <a:prstGeom prst="line">
            <a:avLst/>
          </a:prstGeom>
          <a:noFill/>
          <a:ln w="25400">
            <a:solidFill>
              <a:srgbClr val="14919B"/>
            </a:solidFill>
            <a:prstDash val="dash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ইন্টারনেটের মূল উপাদান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146304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05156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920240" y="1325880"/>
            <a:ext cx="1005840" cy="1005840"/>
          </a:xfrm>
          <a:prstGeom prst="ellipse">
            <a:avLst/>
          </a:prstGeom>
          <a:solidFill>
            <a:srgbClr val="E0F2F1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0" y="1508760"/>
            <a:ext cx="640080" cy="640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কম্পিউটার / ডিভাইস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22960" y="28803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PC, স্মার্টফোন, ট্যাবলেট, সার্ভার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89120" y="105156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69280" y="1325880"/>
            <a:ext cx="1005840" cy="1005840"/>
          </a:xfrm>
          <a:prstGeom prst="ellipse">
            <a:avLst/>
          </a:prstGeom>
          <a:solidFill>
            <a:srgbClr val="E0F2F1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508760"/>
            <a:ext cx="640080" cy="6400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7200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নেটওয়ার্ক সংযোগ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572000" y="28803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LAN, WAN, Wi-Fi, Mobile Data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138160" y="105156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418320" y="1325880"/>
            <a:ext cx="1005840" cy="1005840"/>
          </a:xfrm>
          <a:prstGeom prst="ellipse">
            <a:avLst/>
          </a:prstGeom>
          <a:solidFill>
            <a:srgbClr val="E0F2F1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1508760"/>
            <a:ext cx="640080" cy="64008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2104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ISP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321040" y="28803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বিটিসিএল, গ্রামীণফোন ইত্যাদি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640080" y="365760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1920240" y="3931920"/>
            <a:ext cx="1005840" cy="1005840"/>
          </a:xfrm>
          <a:prstGeom prst="ellipse">
            <a:avLst/>
          </a:prstGeom>
          <a:solidFill>
            <a:srgbClr val="E0F2F1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120" y="4114800"/>
            <a:ext cx="640080" cy="6400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22960" y="50749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প্রোটোকল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822960" y="54864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TCP/IP, HTTP, HTTPS, FTP</a:t>
            </a:r>
            <a:endParaRPr lang="en-US" sz="1300" dirty="0"/>
          </a:p>
        </p:txBody>
      </p:sp>
      <p:sp>
        <p:nvSpPr>
          <p:cNvPr id="25" name="Shape 19"/>
          <p:cNvSpPr/>
          <p:nvPr/>
        </p:nvSpPr>
        <p:spPr>
          <a:xfrm>
            <a:off x="4389120" y="365760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5669280" y="3931920"/>
            <a:ext cx="1005840" cy="1005840"/>
          </a:xfrm>
          <a:prstGeom prst="ellipse">
            <a:avLst/>
          </a:prstGeom>
          <a:solidFill>
            <a:srgbClr val="E0F2F1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160" y="4114800"/>
            <a:ext cx="640080" cy="64008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572000" y="50749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সার্ভার</a:t>
            </a:r>
            <a:endParaRPr lang="en-US" sz="1500" dirty="0"/>
          </a:p>
        </p:txBody>
      </p:sp>
      <p:sp>
        <p:nvSpPr>
          <p:cNvPr id="29" name="Text 22"/>
          <p:cNvSpPr/>
          <p:nvPr/>
        </p:nvSpPr>
        <p:spPr>
          <a:xfrm>
            <a:off x="4572000" y="54864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তথ্য সংরক্ষণ ও সেবা প্রদান</a:t>
            </a:r>
            <a:endParaRPr lang="en-US" sz="1300" dirty="0"/>
          </a:p>
        </p:txBody>
      </p:sp>
      <p:sp>
        <p:nvSpPr>
          <p:cNvPr id="30" name="Shape 23"/>
          <p:cNvSpPr/>
          <p:nvPr/>
        </p:nvSpPr>
        <p:spPr>
          <a:xfrm>
            <a:off x="8138160" y="3657600"/>
            <a:ext cx="3566160" cy="237744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9418320" y="3931920"/>
            <a:ext cx="1005840" cy="1005840"/>
          </a:xfrm>
          <a:prstGeom prst="ellipse">
            <a:avLst/>
          </a:prstGeom>
          <a:solidFill>
            <a:srgbClr val="E0F2F1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0" y="4114800"/>
            <a:ext cx="640080" cy="64008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321040" y="50749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ক্লায়েন্ট</a:t>
            </a:r>
            <a:endParaRPr lang="en-US" sz="1500" dirty="0"/>
          </a:p>
        </p:txBody>
      </p:sp>
      <p:sp>
        <p:nvSpPr>
          <p:cNvPr id="34" name="Text 26"/>
          <p:cNvSpPr/>
          <p:nvPr/>
        </p:nvSpPr>
        <p:spPr>
          <a:xfrm>
            <a:off x="8321040" y="54864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ব্যবহারকারীর ডিভাইস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ওয়ার্ল্ড ওয়াইড ওয়েব (WWW)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146304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960120"/>
            <a:ext cx="10881360" cy="1005840"/>
          </a:xfrm>
          <a:prstGeom prst="roundRect">
            <a:avLst>
              <a:gd name="adj" fmla="val 9091"/>
            </a:avLst>
          </a:prstGeom>
          <a:solidFill>
            <a:srgbClr val="FFF1F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05156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63946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মনে রাখুন: ইন্টারনেট ≠ ওয়েব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14400" y="14173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 = নেটওয়ার্ক  |  ওয়েব (WWW) = ইন্টারনেটের উপর চলা হাইপারলিংকযুক্ত পেজের সেবা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066648" y="2194560"/>
            <a:ext cx="10058400" cy="868680"/>
          </a:xfrm>
          <a:prstGeom prst="roundRect">
            <a:avLst>
              <a:gd name="adj" fmla="val 10526"/>
            </a:avLst>
          </a:prstGeom>
          <a:solidFill>
            <a:srgbClr val="0B1C2C"/>
          </a:solidFill>
          <a:ln/>
        </p:spPr>
      </p:sp>
      <p:sp>
        <p:nvSpPr>
          <p:cNvPr id="9" name="Text 7"/>
          <p:cNvSpPr/>
          <p:nvPr/>
        </p:nvSpPr>
        <p:spPr>
          <a:xfrm>
            <a:off x="1066648" y="230428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66648" y="265176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0F2F1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বিশ্বব্যাপী নেটওয়ার্ক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981048" y="3200400"/>
            <a:ext cx="8229600" cy="868680"/>
          </a:xfrm>
          <a:prstGeom prst="roundRect">
            <a:avLst>
              <a:gd name="adj" fmla="val 10526"/>
            </a:avLst>
          </a:prstGeom>
          <a:solidFill>
            <a:srgbClr val="0D7377"/>
          </a:solidFill>
          <a:ln/>
        </p:spPr>
      </p:sp>
      <p:sp>
        <p:nvSpPr>
          <p:cNvPr id="12" name="Text 10"/>
          <p:cNvSpPr/>
          <p:nvPr/>
        </p:nvSpPr>
        <p:spPr>
          <a:xfrm>
            <a:off x="1981048" y="33101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WWW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981048" y="36576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0F2F1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ওয়ার্ল্ড ওয়াইড ওয়েব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895448" y="4206240"/>
            <a:ext cx="6400800" cy="868680"/>
          </a:xfrm>
          <a:prstGeom prst="roundRect">
            <a:avLst>
              <a:gd name="adj" fmla="val 10526"/>
            </a:avLst>
          </a:prstGeom>
          <a:solidFill>
            <a:srgbClr val="14919B"/>
          </a:solidFill>
          <a:ln/>
        </p:spPr>
      </p:sp>
      <p:sp>
        <p:nvSpPr>
          <p:cNvPr id="15" name="Text 13"/>
          <p:cNvSpPr/>
          <p:nvPr/>
        </p:nvSpPr>
        <p:spPr>
          <a:xfrm>
            <a:off x="2895448" y="431596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ওয়েবসাইট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895448" y="46634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0F2F1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সম্পর্কিত পেজের সমষ্টি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809848" y="5212080"/>
            <a:ext cx="4572000" cy="868680"/>
          </a:xfrm>
          <a:prstGeom prst="roundRect">
            <a:avLst>
              <a:gd name="adj" fmla="val 10526"/>
            </a:avLst>
          </a:prstGeom>
          <a:solidFill>
            <a:srgbClr val="5EEAD4"/>
          </a:solidFill>
          <a:ln/>
        </p:spPr>
      </p:sp>
      <p:sp>
        <p:nvSpPr>
          <p:cNvPr id="18" name="Text 16"/>
          <p:cNvSpPr/>
          <p:nvPr/>
        </p:nvSpPr>
        <p:spPr>
          <a:xfrm>
            <a:off x="3809848" y="532180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ওয়েবপেজ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809848" y="56692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একটি একক HTML পেজ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ব্রাউজার ও সার্চ ইঞ্জিন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146304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051560"/>
            <a:ext cx="5394960" cy="50292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051560"/>
            <a:ext cx="5394960" cy="1005840"/>
          </a:xfrm>
          <a:prstGeom prst="rect">
            <a:avLst/>
          </a:prstGeom>
          <a:solidFill>
            <a:srgbClr val="0D7377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123444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128016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ওয়েব ব্রাউজার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ওয়েবপেজ দেখার সফটওয়্যার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68680" y="269748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E0F2F1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276148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Google Chrome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657600" y="27889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সবচেয়ে জনপ্রিয়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68680" y="329184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E0F2F1"/>
          </a:solidFill>
          <a:ln/>
        </p:spPr>
      </p:sp>
      <p:sp>
        <p:nvSpPr>
          <p:cNvPr id="14" name="Text 11"/>
          <p:cNvSpPr/>
          <p:nvPr/>
        </p:nvSpPr>
        <p:spPr>
          <a:xfrm>
            <a:off x="1051560" y="33558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Mozilla Firefox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657600" y="33832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ওপেন সোর্স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868680" y="388620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E0F2F1"/>
          </a:solidFill>
          <a:ln/>
        </p:spPr>
      </p:sp>
      <p:sp>
        <p:nvSpPr>
          <p:cNvPr id="17" name="Text 14"/>
          <p:cNvSpPr/>
          <p:nvPr/>
        </p:nvSpPr>
        <p:spPr>
          <a:xfrm>
            <a:off x="1051560" y="39502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Microsoft Edge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3657600" y="39776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উইন্ডোজ ডিফল্ট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868680" y="448056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E0F2F1"/>
          </a:solidFill>
          <a:ln/>
        </p:spPr>
      </p:sp>
      <p:sp>
        <p:nvSpPr>
          <p:cNvPr id="20" name="Text 17"/>
          <p:cNvSpPr/>
          <p:nvPr/>
        </p:nvSpPr>
        <p:spPr>
          <a:xfrm>
            <a:off x="1051560" y="45445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Safari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657600" y="45720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অ্যাপল ডিভাইস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868680" y="507492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E0F2F1"/>
          </a:solidFill>
          <a:ln/>
        </p:spPr>
      </p:sp>
      <p:sp>
        <p:nvSpPr>
          <p:cNvPr id="23" name="Text 20"/>
          <p:cNvSpPr/>
          <p:nvPr/>
        </p:nvSpPr>
        <p:spPr>
          <a:xfrm>
            <a:off x="1051560" y="51389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Opera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3657600" y="51663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দ্রুত ও হালকা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6217920" y="1051560"/>
            <a:ext cx="5394960" cy="50292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8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17920" y="1051560"/>
            <a:ext cx="5394960" cy="1005840"/>
          </a:xfrm>
          <a:prstGeom prst="rect">
            <a:avLst/>
          </a:prstGeom>
          <a:solidFill>
            <a:srgbClr val="E63946"/>
          </a:solidFill>
          <a:ln/>
        </p:spPr>
      </p:sp>
      <p:pic>
        <p:nvPicPr>
          <p:cNvPr id="2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234440"/>
            <a:ext cx="548640" cy="548640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7315200" y="128016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সার্চ ইঞ্জিন</a:t>
            </a:r>
            <a:endParaRPr lang="en-US" sz="2000" dirty="0"/>
          </a:p>
        </p:txBody>
      </p:sp>
      <p:sp>
        <p:nvSpPr>
          <p:cNvPr id="29" name="Text 25"/>
          <p:cNvSpPr/>
          <p:nvPr/>
        </p:nvSpPr>
        <p:spPr>
          <a:xfrm>
            <a:off x="6492240" y="22402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ইন্টারনেটে তথ্য খোঁজার টুল</a:t>
            </a:r>
            <a:endParaRPr lang="en-US" sz="1400" dirty="0"/>
          </a:p>
        </p:txBody>
      </p:sp>
      <p:sp>
        <p:nvSpPr>
          <p:cNvPr id="30" name="Shape 26"/>
          <p:cNvSpPr/>
          <p:nvPr/>
        </p:nvSpPr>
        <p:spPr>
          <a:xfrm>
            <a:off x="6537960" y="269748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FFF1F0"/>
          </a:solidFill>
          <a:ln/>
        </p:spPr>
      </p:sp>
      <p:sp>
        <p:nvSpPr>
          <p:cNvPr id="31" name="Text 27"/>
          <p:cNvSpPr/>
          <p:nvPr/>
        </p:nvSpPr>
        <p:spPr>
          <a:xfrm>
            <a:off x="6720840" y="276148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Google</a:t>
            </a:r>
            <a:endParaRPr lang="en-US" sz="1400" dirty="0"/>
          </a:p>
        </p:txBody>
      </p:sp>
      <p:sp>
        <p:nvSpPr>
          <p:cNvPr id="32" name="Text 28"/>
          <p:cNvSpPr/>
          <p:nvPr/>
        </p:nvSpPr>
        <p:spPr>
          <a:xfrm>
            <a:off x="9326880" y="27889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বিশ্বে #১</a:t>
            </a:r>
            <a:endParaRPr lang="en-US" sz="1200" dirty="0"/>
          </a:p>
        </p:txBody>
      </p:sp>
      <p:sp>
        <p:nvSpPr>
          <p:cNvPr id="33" name="Shape 29"/>
          <p:cNvSpPr/>
          <p:nvPr/>
        </p:nvSpPr>
        <p:spPr>
          <a:xfrm>
            <a:off x="6537960" y="329184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FFF1F0"/>
          </a:solidFill>
          <a:ln/>
        </p:spPr>
      </p:sp>
      <p:sp>
        <p:nvSpPr>
          <p:cNvPr id="34" name="Text 30"/>
          <p:cNvSpPr/>
          <p:nvPr/>
        </p:nvSpPr>
        <p:spPr>
          <a:xfrm>
            <a:off x="6720840" y="33558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Bing</a:t>
            </a:r>
            <a:endParaRPr lang="en-US" sz="1400" dirty="0"/>
          </a:p>
        </p:txBody>
      </p:sp>
      <p:sp>
        <p:nvSpPr>
          <p:cNvPr id="35" name="Text 31"/>
          <p:cNvSpPr/>
          <p:nvPr/>
        </p:nvSpPr>
        <p:spPr>
          <a:xfrm>
            <a:off x="9326880" y="33832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মাইক্রোসফট</a:t>
            </a:r>
            <a:endParaRPr lang="en-US" sz="1200" dirty="0"/>
          </a:p>
        </p:txBody>
      </p:sp>
      <p:sp>
        <p:nvSpPr>
          <p:cNvPr id="36" name="Shape 32"/>
          <p:cNvSpPr/>
          <p:nvPr/>
        </p:nvSpPr>
        <p:spPr>
          <a:xfrm>
            <a:off x="6537960" y="388620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FFF1F0"/>
          </a:solidFill>
          <a:ln/>
        </p:spPr>
      </p:sp>
      <p:sp>
        <p:nvSpPr>
          <p:cNvPr id="37" name="Text 33"/>
          <p:cNvSpPr/>
          <p:nvPr/>
        </p:nvSpPr>
        <p:spPr>
          <a:xfrm>
            <a:off x="6720840" y="39502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Yahoo</a:t>
            </a:r>
            <a:endParaRPr lang="en-US" sz="1400" dirty="0"/>
          </a:p>
        </p:txBody>
      </p:sp>
      <p:sp>
        <p:nvSpPr>
          <p:cNvPr id="38" name="Text 34"/>
          <p:cNvSpPr/>
          <p:nvPr/>
        </p:nvSpPr>
        <p:spPr>
          <a:xfrm>
            <a:off x="9326880" y="39776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পুরনো জনপ্রিয়</a:t>
            </a:r>
            <a:endParaRPr lang="en-US" sz="1200" dirty="0"/>
          </a:p>
        </p:txBody>
      </p:sp>
      <p:sp>
        <p:nvSpPr>
          <p:cNvPr id="39" name="Shape 35"/>
          <p:cNvSpPr/>
          <p:nvPr/>
        </p:nvSpPr>
        <p:spPr>
          <a:xfrm>
            <a:off x="6537960" y="448056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FFF1F0"/>
          </a:solidFill>
          <a:ln/>
        </p:spPr>
      </p:sp>
      <p:sp>
        <p:nvSpPr>
          <p:cNvPr id="40" name="Text 36"/>
          <p:cNvSpPr/>
          <p:nvPr/>
        </p:nvSpPr>
        <p:spPr>
          <a:xfrm>
            <a:off x="6720840" y="45445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DuckDuckGo</a:t>
            </a:r>
            <a:endParaRPr lang="en-US" sz="1400" dirty="0"/>
          </a:p>
        </p:txBody>
      </p:sp>
      <p:sp>
        <p:nvSpPr>
          <p:cNvPr id="41" name="Text 37"/>
          <p:cNvSpPr/>
          <p:nvPr/>
        </p:nvSpPr>
        <p:spPr>
          <a:xfrm>
            <a:off x="9326880" y="45720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প্রাইভেসি ফোকাস</a:t>
            </a:r>
            <a:endParaRPr lang="en-US" sz="1200" dirty="0"/>
          </a:p>
        </p:txBody>
      </p:sp>
      <p:sp>
        <p:nvSpPr>
          <p:cNvPr id="42" name="Shape 38"/>
          <p:cNvSpPr/>
          <p:nvPr/>
        </p:nvSpPr>
        <p:spPr>
          <a:xfrm>
            <a:off x="6537960" y="5074920"/>
            <a:ext cx="4754880" cy="502920"/>
          </a:xfrm>
          <a:prstGeom prst="roundRect">
            <a:avLst>
              <a:gd name="adj" fmla="val 14545"/>
            </a:avLst>
          </a:prstGeom>
          <a:solidFill>
            <a:srgbClr val="FFF1F0"/>
          </a:solidFill>
          <a:ln/>
        </p:spPr>
      </p:sp>
      <p:sp>
        <p:nvSpPr>
          <p:cNvPr id="43" name="Text 39"/>
          <p:cNvSpPr/>
          <p:nvPr/>
        </p:nvSpPr>
        <p:spPr>
          <a:xfrm>
            <a:off x="6720840" y="51389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Google (BD)</a:t>
            </a:r>
            <a:endParaRPr lang="en-US" sz="1400" dirty="0"/>
          </a:p>
        </p:txBody>
      </p:sp>
      <p:sp>
        <p:nvSpPr>
          <p:cNvPr id="44" name="Text 40"/>
          <p:cNvSpPr/>
          <p:nvPr/>
        </p:nvSpPr>
        <p:spPr>
          <a:xfrm>
            <a:off x="9326880" y="51663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বাংলাদেশে প্রধান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ইন্টারনেটের ব্যবহার ও সুবিধা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146304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051560"/>
            <a:ext cx="356616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920240" y="1325880"/>
            <a:ext cx="1005840" cy="10058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0" y="1508760"/>
            <a:ext cx="640080" cy="640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শিক্ষা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68680" y="28346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ই-বুক, অনলাইন ক্লাস,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ভিডিও টিউটোরিয়াল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89120" y="1051560"/>
            <a:ext cx="356616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69280" y="1325880"/>
            <a:ext cx="1005840" cy="10058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508760"/>
            <a:ext cx="640080" cy="6400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7200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যোগাযোগ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617720" y="28346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ইমেইল, ভিডিও কল,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মেসেজিং অ্যাপ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138160" y="1051560"/>
            <a:ext cx="356616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418320" y="1325880"/>
            <a:ext cx="1005840" cy="10058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1508760"/>
            <a:ext cx="640080" cy="64008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21040" y="24688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বিনোদন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366760" y="283464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সিনেমা, গান, গেমস,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সামাজিক মাধ্যম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640080" y="3703320"/>
            <a:ext cx="356616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1920240" y="3977640"/>
            <a:ext cx="1005840" cy="1005840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120" y="4160520"/>
            <a:ext cx="640080" cy="6400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22960" y="51206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সরকারি সেবা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868680" y="54864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ই-গভর্ন্যান্স,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অনলাইন আবেদন</a:t>
            </a:r>
            <a:endParaRPr lang="en-US" sz="1300" dirty="0"/>
          </a:p>
        </p:txBody>
      </p:sp>
      <p:sp>
        <p:nvSpPr>
          <p:cNvPr id="25" name="Shape 19"/>
          <p:cNvSpPr/>
          <p:nvPr/>
        </p:nvSpPr>
        <p:spPr>
          <a:xfrm>
            <a:off x="4389120" y="3703320"/>
            <a:ext cx="356616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5669280" y="3977640"/>
            <a:ext cx="1005840" cy="1005840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160" y="4160520"/>
            <a:ext cx="640080" cy="64008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572000" y="51206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ব্যবসা-বাণিজ্য</a:t>
            </a:r>
            <a:endParaRPr lang="en-US" sz="1600" dirty="0"/>
          </a:p>
        </p:txBody>
      </p:sp>
      <p:sp>
        <p:nvSpPr>
          <p:cNvPr id="29" name="Text 22"/>
          <p:cNvSpPr/>
          <p:nvPr/>
        </p:nvSpPr>
        <p:spPr>
          <a:xfrm>
            <a:off x="4617720" y="54864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ই-কমার্স, অনলাইন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ব্যাংকিং, মার্কেটিং</a:t>
            </a:r>
            <a:endParaRPr lang="en-US" sz="1300" dirty="0"/>
          </a:p>
        </p:txBody>
      </p:sp>
      <p:sp>
        <p:nvSpPr>
          <p:cNvPr id="30" name="Shape 23"/>
          <p:cNvSpPr/>
          <p:nvPr/>
        </p:nvSpPr>
        <p:spPr>
          <a:xfrm>
            <a:off x="8138160" y="3703320"/>
            <a:ext cx="356616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7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9418320" y="3977640"/>
            <a:ext cx="1005840" cy="1005840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0" y="4160520"/>
            <a:ext cx="640080" cy="64008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321040" y="51206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স্বাস্থ্য</a:t>
            </a:r>
            <a:endParaRPr lang="en-US" sz="1600" dirty="0"/>
          </a:p>
        </p:txBody>
      </p:sp>
      <p:sp>
        <p:nvSpPr>
          <p:cNvPr id="34" name="Text 26"/>
          <p:cNvSpPr/>
          <p:nvPr/>
        </p:nvSpPr>
        <p:spPr>
          <a:xfrm>
            <a:off x="8366760" y="548640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টেলিমেডিসিন,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A6A7A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স্বাস্থ্য তথ্য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D737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9144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সারাংশ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731520"/>
            <a:ext cx="1188720" cy="45720"/>
          </a:xfrm>
          <a:prstGeom prst="rect">
            <a:avLst/>
          </a:prstGeom>
          <a:solidFill>
            <a:srgbClr val="E63946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00584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1170432"/>
            <a:ext cx="548640" cy="5486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4128" y="1280160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123444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ইন্টারনেট হলো বিশ্বব্যাপী কম্পিউটার নেটওয়ার্ক।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40080" y="201168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2176272"/>
            <a:ext cx="548640" cy="5486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2286000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37360" y="224028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WWW হলো ইন্টারনেটের উপর চলা হাইপারলিংকযুক্ত পেজের সেবা।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640080" y="301752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914400" y="3182112"/>
            <a:ext cx="548640" cy="5486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3291840"/>
            <a:ext cx="329184" cy="32918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737360" y="324612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ব্রাউজার দিয়ে ওয়েবপেজ দেখা যায়, সার্চ ইঞ্জিন দিয়ে তথ্য খোঁজা যায়।</a:t>
            </a:r>
            <a:endParaRPr lang="en-US" sz="1600" dirty="0"/>
          </a:p>
        </p:txBody>
      </p:sp>
      <p:sp>
        <p:nvSpPr>
          <p:cNvPr id="17" name="Shape 12"/>
          <p:cNvSpPr/>
          <p:nvPr/>
        </p:nvSpPr>
        <p:spPr>
          <a:xfrm>
            <a:off x="640080" y="402336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187952"/>
            <a:ext cx="548640" cy="548640"/>
          </a:xfrm>
          <a:prstGeom prst="ellipse">
            <a:avLst/>
          </a:prstGeom>
          <a:solidFill>
            <a:srgbClr val="0D7377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28" y="4297680"/>
            <a:ext cx="329184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737360" y="425196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শিক্ষা, যোগাযোগ, ব্যবসা ও সরকারি সেবায় ইন্টারনেট অপরিহার্য।</a:t>
            </a:r>
            <a:endParaRPr lang="en-US" sz="1600" dirty="0"/>
          </a:p>
        </p:txBody>
      </p:sp>
      <p:sp>
        <p:nvSpPr>
          <p:cNvPr id="21" name="Shape 15"/>
          <p:cNvSpPr/>
          <p:nvPr/>
        </p:nvSpPr>
        <p:spPr>
          <a:xfrm>
            <a:off x="640080" y="502920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6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914400" y="5193792"/>
            <a:ext cx="548640" cy="548640"/>
          </a:xfrm>
          <a:prstGeom prst="ellipse">
            <a:avLst/>
          </a:prstGeom>
          <a:solidFill>
            <a:srgbClr val="E63946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28" y="5303520"/>
            <a:ext cx="329184" cy="32918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737360" y="525780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332"/>
                </a:solidFill>
                <a:latin typeface="FreeSans" pitchFamily="34" charset="0"/>
                <a:ea typeface="FreeSans" pitchFamily="34" charset="-122"/>
                <a:cs typeface="FreeSans" pitchFamily="34" charset="-120"/>
              </a:rPr>
              <a:t>নিরাপদ ও দায়িত্বশীলভাবে ইন্টারনেট ব্যবহার করা উচিত।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অধ্যায় ৩ — ইন্টারনেট ও ওয়েব পরিচিতি</dc:title>
  <dc:subject>PptxGenJS Presentation</dc:subject>
  <dc:creator>ICT Class 9-10 | NCTB</dc:creator>
  <cp:lastModifiedBy>ICT Class 9-10 | NCTB</cp:lastModifiedBy>
  <cp:revision>1</cp:revision>
  <dcterms:created xsi:type="dcterms:W3CDTF">2026-08-05T13:25:37Z</dcterms:created>
  <dcterms:modified xsi:type="dcterms:W3CDTF">2026-08-05T13:25:37Z</dcterms:modified>
</cp:coreProperties>
</file>