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5" r:id="rId2"/>
    <p:sldId id="284" r:id="rId3"/>
    <p:sldId id="297" r:id="rId4"/>
    <p:sldId id="283" r:id="rId5"/>
    <p:sldId id="298" r:id="rId6"/>
    <p:sldId id="299" r:id="rId7"/>
    <p:sldId id="300" r:id="rId8"/>
    <p:sldId id="311" r:id="rId9"/>
    <p:sldId id="312" r:id="rId10"/>
    <p:sldId id="302" r:id="rId11"/>
    <p:sldId id="304" r:id="rId12"/>
    <p:sldId id="306" r:id="rId13"/>
    <p:sldId id="309" r:id="rId14"/>
    <p:sldId id="313" r:id="rId15"/>
    <p:sldId id="301" r:id="rId16"/>
    <p:sldId id="303" r:id="rId17"/>
    <p:sldId id="310" r:id="rId18"/>
    <p:sldId id="307" r:id="rId19"/>
    <p:sldId id="318" r:id="rId20"/>
    <p:sldId id="319" r:id="rId21"/>
    <p:sldId id="317" r:id="rId22"/>
    <p:sldId id="321" r:id="rId23"/>
    <p:sldId id="31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4FE39-E39A-4948-BEC2-398F9650DB2E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A5652-94A6-42EC-889C-D9E9D697C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94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Tania Akther, Assistant Teacher(ICT), </a:t>
            </a:r>
            <a:r>
              <a:rPr lang="en-US" dirty="0" err="1"/>
              <a:t>Daserkandi</a:t>
            </a:r>
            <a:r>
              <a:rPr lang="en-US" dirty="0"/>
              <a:t> </a:t>
            </a:r>
            <a:r>
              <a:rPr lang="en-US" dirty="0" err="1"/>
              <a:t>Darussunnah</a:t>
            </a:r>
            <a:r>
              <a:rPr lang="en-US" dirty="0"/>
              <a:t> Alim </a:t>
            </a:r>
            <a:r>
              <a:rPr lang="en-US" dirty="0" err="1"/>
              <a:t>Madrasha</a:t>
            </a:r>
            <a:r>
              <a:rPr lang="en-US" dirty="0"/>
              <a:t>, 01788699916.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E641C-1EDC-4BA3-876D-E447A05081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13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5C166-5A6D-4F16-8B75-A9AA38B932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94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99718-9F19-432C-ADB9-2F056D2053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38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7EF5-93A9-4A8E-A694-35FCB94420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4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7F90-42B2-8C3B-73D6-33DE087AA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6E0F8F-D392-5320-D3D8-751788863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99126-5101-69A6-9EA5-83CC3DF8C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F6760-E04C-A5D7-8D9D-4ED9F2FE5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74D9B-D90A-EE51-8D8B-5CEBD997E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1B9D1-D459-10AD-4840-8654324E1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5C575-A128-6B65-588F-9809C2ADB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C0376-CF24-01C3-6BF9-BB619A66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E43-6D9B-431D-EE13-D783C20C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1D12-B79E-00C1-8C33-4A73DF01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1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F89249-4789-3063-15D5-401BC14259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753876-E6C1-520B-7685-1FA9E58A2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5FECE-9AE7-6ED4-A27F-5767D3E59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774B2-D32E-885E-CD84-444F45C6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1CF7C-6D4F-B75B-E6CC-FF38C2DEE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1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6203-709B-5902-2B6D-F8CAF5FD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C5251-4BD7-B2B5-B08A-21D25776D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28EC9-261D-0DEC-6527-9EE26618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60D5C-3248-E7FE-7E1D-C73EA023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A1478-8C01-531F-0251-A35305A8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7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133E2-C8C3-217F-1B87-DA20B1EC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141A6-2F64-43F3-9B08-845FBC0E1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2D0E6-EC4F-BCBB-A7FC-427D0D34D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8B219-CCF8-C0B7-E1E5-7A5CB495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CACB4-8F25-08A7-9FD4-314754BA4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1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4AB88-C941-7091-71E0-06A95276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89A49-ED09-8A37-F763-C317224A6B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6C7DE-6EBB-A86F-6828-1C699A7B4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CBA3D3-0786-116A-4DBA-D3B19A7F8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A622F-C3ED-53E2-3A2F-7276A95B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910E0-F04F-4962-8FD7-E7C5E9B4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0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6F61D-2BA5-4808-5A3B-53A79558B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78648-1F01-4A15-4C5E-96E4FEC23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215B0-56FE-90D2-7EE1-8CB5946C4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E1326-C618-EF3F-E5BE-4F678C2E6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5A3169-3178-F84B-2C76-E27412347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2FCD41-FCBB-6E3A-F611-C70C6F7E3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7A2D4E-EA74-0F26-6233-9CDAD2A34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4B0D84-5A61-5816-5326-426CEAF9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6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2147-548C-B367-2C68-AE342EFF7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4B6277-DA8F-9166-2589-15E5F385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4669C-C13E-D801-36B8-78D646420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C993D-3E53-472E-90CB-ECEA99AF0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7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9A6704-1547-3E1A-136C-1E6C73E5A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F3298F-D438-6F53-05C7-503FE19F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82203-9144-6875-4843-E87F7404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2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FE83E-8A4E-A4B3-2739-8DC47B59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F68F-2BD9-5882-48EA-C80207DD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11BF2-30FA-1C6C-79E4-D623BD5BE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770D9-04A6-1D80-7ECC-1BB79EDE3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99D5-C4AD-B399-837F-F57D858B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3D0695-214F-0B6F-6A5C-41CFF51DE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0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73D0-D527-A4A1-658C-BC4478DED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B39CFF-306B-C8B8-C97C-4B1D34D63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FEB25F-55DD-5E29-E922-8A1D5CC25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CF9092-691D-355C-77D8-693B2984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BF3CE-CBF2-737C-9E20-D36B9934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D025E-E1B6-E749-A4A0-85EF6F421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94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DDD2C9-8ADC-5F32-E838-11CDFA0BB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40848-99A4-DCD3-CAD6-4C820C5D9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99B69-4E3B-3BD2-4899-395AEA42F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3C461-D77A-40BA-8DD2-4DCC8B1EA66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CE58E-B8EA-5787-3CCA-5092FA99E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F57D-8939-6ACF-B6DB-1625C6E80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ACA30-11BF-460D-842C-0F94FCF4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32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1026" y="678939"/>
            <a:ext cx="7368763" cy="871457"/>
          </a:xfrm>
          <a:prstGeom prst="rect">
            <a:avLst/>
          </a:prstGeom>
          <a:noFill/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063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আজকের</a:t>
            </a:r>
            <a:r>
              <a:rPr lang="en-US" sz="5063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063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ক্লাসে</a:t>
            </a:r>
            <a:r>
              <a:rPr lang="en-US" sz="5063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063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সবাইকে</a:t>
            </a:r>
            <a:r>
              <a:rPr lang="en-US" sz="5063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5063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স্বাগত</a:t>
            </a:r>
            <a:r>
              <a:rPr lang="en-US" sz="5063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3E5E1F-B5CA-0197-F78C-0A0E1D6B7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7" y="1632155"/>
            <a:ext cx="10314924" cy="40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07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875" y="1270097"/>
            <a:ext cx="3153631" cy="1616605"/>
          </a:xfrm>
        </p:spPr>
        <p:txBody>
          <a:bodyPr>
            <a:prstTxWarp prst="textTriangle">
              <a:avLst/>
            </a:prstTxWarp>
            <a:noAutofit/>
          </a:bodyPr>
          <a:lstStyle/>
          <a:p>
            <a:r>
              <a:rPr lang="bn-BD" sz="4000" b="1" dirty="0">
                <a:ln w="0"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bn-BD" sz="3600" b="1" dirty="0">
                <a:ln w="0"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800" b="1" dirty="0">
                <a:ln w="0"/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br>
              <a:rPr lang="en-US" sz="2800" b="1" dirty="0">
                <a:ln w="0"/>
                <a:solidFill>
                  <a:schemeClr val="accent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</a:b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587" y="1270098"/>
            <a:ext cx="3153631" cy="2530373"/>
          </a:xfrm>
        </p:spPr>
      </p:pic>
      <p:sp>
        <p:nvSpPr>
          <p:cNvPr id="5" name="TextBox 4"/>
          <p:cNvSpPr txBox="1"/>
          <p:nvPr/>
        </p:nvSpPr>
        <p:spPr>
          <a:xfrm>
            <a:off x="528257" y="3971298"/>
            <a:ext cx="52902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১।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টপোলজি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গোলাকার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8256" y="4614329"/>
            <a:ext cx="89595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২।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প্রত্যেকটা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8257" y="5079550"/>
            <a:ext cx="973696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0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নিদিষ্ট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৪।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25" y="2213244"/>
            <a:ext cx="1846492" cy="18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1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261" y="1480915"/>
            <a:ext cx="3321716" cy="677588"/>
          </a:xfrm>
        </p:spPr>
        <p:txBody>
          <a:bodyPr>
            <a:normAutofit fontScale="90000"/>
          </a:bodyPr>
          <a:lstStyle/>
          <a:p>
            <a:r>
              <a:rPr lang="bn-BD" b="1" dirty="0">
                <a:ln w="0"/>
                <a:solidFill>
                  <a:srgbClr val="0BC52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স্টার টপোলজি</a:t>
            </a:r>
            <a:br>
              <a:rPr lang="en-US" b="1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</a:br>
            <a:endParaRPr lang="en-US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438" y="736876"/>
            <a:ext cx="3821781" cy="2189205"/>
          </a:xfrm>
        </p:spPr>
      </p:pic>
      <p:sp>
        <p:nvSpPr>
          <p:cNvPr id="7" name="TextBox 6"/>
          <p:cNvSpPr txBox="1"/>
          <p:nvPr/>
        </p:nvSpPr>
        <p:spPr>
          <a:xfrm>
            <a:off x="706446" y="3580132"/>
            <a:ext cx="10675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প্রত্যেকটা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400" dirty="0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তুলনামূলক</a:t>
            </a:r>
            <a:r>
              <a:rPr lang="en-US" sz="2400" dirty="0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400" dirty="0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dirty="0">
                <a:solidFill>
                  <a:srgbClr val="0BC5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0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95" y="609457"/>
            <a:ext cx="2878638" cy="653147"/>
          </a:xfrm>
        </p:spPr>
        <p:txBody>
          <a:bodyPr>
            <a:normAutofit fontScale="90000"/>
          </a:bodyPr>
          <a:lstStyle/>
          <a:p>
            <a:r>
              <a:rPr lang="bn-BD" sz="4900" b="1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ট্রি টপোলজি</a:t>
            </a:r>
            <a:b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572" y="1285877"/>
            <a:ext cx="3976940" cy="4744641"/>
          </a:xfrm>
        </p:spPr>
      </p:pic>
      <p:sp>
        <p:nvSpPr>
          <p:cNvPr id="7" name="TextBox 6"/>
          <p:cNvSpPr txBox="1"/>
          <p:nvPr/>
        </p:nvSpPr>
        <p:spPr>
          <a:xfrm>
            <a:off x="690689" y="4027546"/>
            <a:ext cx="634109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অনেকটা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অনেকগুলো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একত্র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26C5B0-0E3D-7CD5-E30A-02BE4C51E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863" y="440643"/>
            <a:ext cx="2095500" cy="270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9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149" y="1493791"/>
            <a:ext cx="3184943" cy="21216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66" y="4148493"/>
            <a:ext cx="108381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১।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আরেকটির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bn-IN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ইনস্টলেশন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কনফিগারেশন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জটিল</a:t>
            </a:r>
            <a:r>
              <a:rPr lang="en-US" sz="2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bn-IN" sz="24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লাইনগুলির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দৈঘ্য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হওয়ায়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Frame 1"/>
          <p:cNvSpPr/>
          <p:nvPr/>
        </p:nvSpPr>
        <p:spPr>
          <a:xfrm>
            <a:off x="3925838" y="414215"/>
            <a:ext cx="4065563" cy="886264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koshBAB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30390" y="497618"/>
            <a:ext cx="32287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মেশ</a:t>
            </a:r>
            <a:r>
              <a:rPr lang="en-US" sz="4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টপোলজি</a:t>
            </a:r>
            <a:endParaRPr lang="en-US" sz="4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86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২০২০-২১ শিক্ষাবর্ষের নবম শ্রেণির শিক্ষার্থীদের পুনরায় রেজিস্ট্রেশনের সুযোগ  - Edu Icon">
            <a:extLst>
              <a:ext uri="{FF2B5EF4-FFF2-40B4-BE49-F238E27FC236}">
                <a16:creationId xmlns:a16="http://schemas.microsoft.com/office/drawing/2014/main" id="{AC3B910E-AF43-4DF2-A2E2-35D52949D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06" r="63877"/>
          <a:stretch/>
        </p:blipFill>
        <p:spPr bwMode="auto">
          <a:xfrm>
            <a:off x="8696182" y="256157"/>
            <a:ext cx="1981148" cy="154274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48987" y="1859535"/>
            <a:ext cx="11007328" cy="142875"/>
          </a:xfrm>
          <a:prstGeom prst="rect">
            <a:avLst/>
          </a:prstGeom>
          <a:solidFill>
            <a:srgbClr val="A6A6A6"/>
          </a:solidFill>
          <a:ln w="12701" cap="flat">
            <a:solidFill>
              <a:srgbClr val="7F7F7F"/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vert="horz" wrap="square" lIns="85725" tIns="42863" rIns="85725" bIns="42863" anchor="ctr" anchorCtr="1" compatLnSpc="1">
            <a:noAutofit/>
          </a:bodyPr>
          <a:lstStyle/>
          <a:p>
            <a:pPr algn="ctr" defTabSz="85725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88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" name="Rectangle: Diagonal Corners Rounded 1">
            <a:extLst>
              <a:ext uri="{FF2B5EF4-FFF2-40B4-BE49-F238E27FC236}">
                <a16:creationId xmlns:a16="http://schemas.microsoft.com/office/drawing/2014/main" id="{9D2AC9BE-7FCA-4DED-8AF6-67EB5AD5143B}"/>
              </a:ext>
            </a:extLst>
          </p:cNvPr>
          <p:cNvSpPr/>
          <p:nvPr/>
        </p:nvSpPr>
        <p:spPr>
          <a:xfrm>
            <a:off x="3381377" y="497031"/>
            <a:ext cx="4830263" cy="1005648"/>
          </a:xfrm>
          <a:prstGeom prst="round2DiagRect">
            <a:avLst>
              <a:gd name="adj1" fmla="val 50000"/>
              <a:gd name="adj2" fmla="val 50000"/>
            </a:avLst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95563" y="5357813"/>
            <a:ext cx="5616076" cy="857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0" indent="-857250" algn="ctr">
              <a:buFont typeface="Wingdings" panose="05000000000000000000" pitchFamily="2" charset="2"/>
              <a:buChar char="Ø"/>
            </a:pPr>
            <a:r>
              <a:rPr lang="bn-IN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 কী ?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4" y="2359265"/>
            <a:ext cx="9339067" cy="283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0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841" y="311335"/>
            <a:ext cx="6429240" cy="645701"/>
          </a:xfrm>
        </p:spPr>
        <p:txBody>
          <a:bodyPr/>
          <a:lstStyle/>
          <a:p>
            <a:r>
              <a:rPr lang="en-US" sz="3200" b="1" dirty="0" err="1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bn-BD" sz="3200" b="1" dirty="0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টপোলজি</a:t>
            </a:r>
            <a:r>
              <a:rPr lang="en-US" sz="3200" b="1" dirty="0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200" b="1" dirty="0" err="1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bn-IN" sz="3200" b="1" dirty="0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err="1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432" y="2178821"/>
            <a:ext cx="4462818" cy="4453427"/>
          </a:xfrm>
        </p:spPr>
        <p:txBody>
          <a:bodyPr>
            <a:normAutofit/>
          </a:bodyPr>
          <a:lstStyle/>
          <a:p>
            <a:r>
              <a:rPr lang="bn-BD" sz="2400" b="1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2400" b="1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সমূহঃ</a:t>
            </a:r>
            <a:r>
              <a:rPr lang="en-US" sz="2400" b="1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b="1" dirty="0">
              <a:solidFill>
                <a:srgbClr val="0E05CB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এ 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 সবচেয়ে কম ক্যাবল প্রয়োজন হয় ফলে খরচে কম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কোনো কম্পিউটার নষ্ট হয়ে গেলে সম্পূর্ণ সিস্টেম নষ্ট হয় না।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কোনো কম্পিউটার বা যন্ত্র যোগ করলে বা সরিয়ে নিলে পুরো নেটওয়ার্ক এর কার্যক্রম বিঘ্নিত হয় 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5513" y="1809136"/>
            <a:ext cx="5770803" cy="5337471"/>
          </a:xfrm>
        </p:spPr>
        <p:txBody>
          <a:bodyPr/>
          <a:lstStyle/>
          <a:p>
            <a:endParaRPr lang="bn-BD" dirty="0">
              <a:solidFill>
                <a:schemeClr val="accent1"/>
              </a:solidFill>
            </a:endParaRPr>
          </a:p>
          <a:p>
            <a:r>
              <a:rPr lang="bn-BD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</a:t>
            </a:r>
            <a:r>
              <a:rPr lang="bn-IN" sz="24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সমূহঃ</a:t>
            </a:r>
            <a:endParaRPr lang="en-US" sz="2400" dirty="0">
              <a:solidFill>
                <a:srgbClr val="0E05CB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এ নেটওয়ার্ক এ কম্পিউটার সংখ্যা বেশি হলে ডেটা ট্রান্সমিশন বিঘ্নিত হয়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ডেটা ট্রান্সমিশন এ গতি কম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নেটওয়ার্ক এ সৃষ্ট সমস্যা নির্ণয় তুলনামূলক বেশি জটিল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 মূল ক্যাবলে একটি মাত্র স্থানে ত্রুটি পুরো নেটওয়ার্ক অচল করে দিতে পারে।</a:t>
            </a:r>
            <a:endParaRPr lang="bn-BD" sz="2400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271" y="827811"/>
            <a:ext cx="4605699" cy="128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87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312" y="691623"/>
            <a:ext cx="6869093" cy="644808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রিং</a:t>
            </a:r>
            <a:r>
              <a:rPr lang="bn-BD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টপোলজি</a:t>
            </a:r>
            <a:r>
              <a:rPr lang="en-US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4000" b="1" dirty="0" err="1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সুবিধা</a:t>
            </a:r>
            <a:r>
              <a:rPr lang="bn-IN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  <a:r>
              <a:rPr lang="en-US" sz="4000" b="1" dirty="0" err="1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অসুবিধা</a:t>
            </a:r>
            <a:endParaRPr lang="en-US" sz="4000" b="1" dirty="0">
              <a:solidFill>
                <a:srgbClr val="0E05C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821" y="3133015"/>
            <a:ext cx="4462818" cy="2271499"/>
          </a:xfrm>
        </p:spPr>
        <p:txBody>
          <a:bodyPr/>
          <a:lstStyle/>
          <a:p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খুব কম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 ছোট হলে,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তথ্য প্রেরণ দ্রুত হয় ।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4378" y="2696548"/>
            <a:ext cx="4067507" cy="3144431"/>
          </a:xfrm>
        </p:spPr>
        <p:txBody>
          <a:bodyPr/>
          <a:lstStyle/>
          <a:p>
            <a:endParaRPr lang="bn-BD" dirty="0">
              <a:solidFill>
                <a:schemeClr val="accent1"/>
              </a:solidFill>
            </a:endParaRPr>
          </a:p>
          <a:p>
            <a:r>
              <a:rPr lang="bn-BD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ত্রুটি সারানো কঠিন।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খুব সহজে নেটওয়ার্ক নষ্ট হয়ে যায়।</a:t>
            </a:r>
          </a:p>
          <a:p>
            <a:endParaRPr lang="en-US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32" y="1336431"/>
            <a:ext cx="3068080" cy="170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64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4021" y="475368"/>
            <a:ext cx="6500602" cy="644808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স্টার</a:t>
            </a:r>
            <a:r>
              <a:rPr lang="bn-BD" b="1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টপোলজি</a:t>
            </a:r>
            <a:r>
              <a:rPr lang="en-US" b="1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b="1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সুবিধা</a:t>
            </a:r>
            <a:r>
              <a:rPr lang="bn-IN" b="1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  <a:r>
              <a:rPr lang="en-US" b="1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অসুবিধা</a:t>
            </a:r>
            <a:endParaRPr lang="en-US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1742" y="2893436"/>
            <a:ext cx="5052978" cy="3636274"/>
          </a:xfrm>
        </p:spPr>
        <p:txBody>
          <a:bodyPr/>
          <a:lstStyle/>
          <a:p>
            <a:r>
              <a:rPr lang="bn-BD" sz="36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খুব কম সময়ে তৈরী করা যায়।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খুব কম তারের দরকার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87568" y="2517684"/>
            <a:ext cx="4067507" cy="3144431"/>
          </a:xfrm>
        </p:spPr>
        <p:txBody>
          <a:bodyPr/>
          <a:lstStyle/>
          <a:p>
            <a:pPr marL="0" indent="0">
              <a:buNone/>
            </a:pPr>
            <a:endParaRPr lang="bn-BD" dirty="0"/>
          </a:p>
          <a:p>
            <a:r>
              <a:rPr lang="bn-BD" sz="3600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 হাব/সুইচ নষ্ট হলে পুরো সিস্টেম নষ্ট হয়ে যায়।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1743" y="4176669"/>
            <a:ext cx="5566481" cy="144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IN" sz="3214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তুলনামূলক সহজ ও তাড়াতাড়ি নেটওয়ার্ক তৈরী করা যায়।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9220" y="4426161"/>
            <a:ext cx="4250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n-IN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কেন্দ্রীয় হাব নষ্ট হলে পুরো নেটওয়ার্ক অচল হয়ে যায়।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621" y="945504"/>
            <a:ext cx="2082723" cy="2122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92" y="1195886"/>
            <a:ext cx="3463380" cy="15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1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723" y="805868"/>
            <a:ext cx="6480554" cy="756549"/>
          </a:xfrm>
        </p:spPr>
        <p:txBody>
          <a:bodyPr/>
          <a:lstStyle/>
          <a:p>
            <a:r>
              <a:rPr lang="en-US" sz="3600" b="1" dirty="0" err="1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r>
              <a:rPr lang="bn-BD" sz="3600" b="1" dirty="0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টপোলজি</a:t>
            </a:r>
            <a:r>
              <a:rPr lang="en-US" sz="3600" b="1" dirty="0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600" b="1" dirty="0" err="1">
                <a:ln w="0"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সুবিধা-অসুবিধা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41" y="3855755"/>
            <a:ext cx="4585647" cy="2537959"/>
          </a:xfrm>
        </p:spPr>
        <p:txBody>
          <a:bodyPr/>
          <a:lstStyle/>
          <a:p>
            <a:r>
              <a:rPr lang="bn-BD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খুব সহজে তৈরি করা যায়।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একসাথে অনেক কম্পিউটার যুক্ত করা যায়।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0606" y="4141833"/>
            <a:ext cx="4542001" cy="2251881"/>
          </a:xfrm>
        </p:spPr>
        <p:txBody>
          <a:bodyPr/>
          <a:lstStyle/>
          <a:p>
            <a:r>
              <a:rPr lang="bn-BD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অসুবিধাঃ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মূল ব্যাকবোন নষ্ট হলে পুরো সিস্টেম নষ্ট হয়ে যায়।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51" y="1846210"/>
            <a:ext cx="2101755" cy="2011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59" y="1846209"/>
            <a:ext cx="2120392" cy="2009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870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1587995" y="1609630"/>
            <a:ext cx="2233897" cy="1860240"/>
            <a:chOff x="1447800" y="1524000"/>
            <a:chExt cx="3352800" cy="2819400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1820333" y="1741975"/>
              <a:ext cx="1241778" cy="65392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3068025" y="1741975"/>
              <a:ext cx="1360042" cy="65392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1814419" y="2395899"/>
              <a:ext cx="35479" cy="108987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4392588" y="2395899"/>
              <a:ext cx="35479" cy="108987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1814421" y="3485773"/>
              <a:ext cx="1123512" cy="544937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3174461" y="3485773"/>
              <a:ext cx="1235865" cy="544937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2689578" y="3525994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sp>
          <p:nvSpPr>
            <p:cNvPr id="12" name="Oval 11"/>
            <p:cNvSpPr/>
            <p:nvPr/>
          </p:nvSpPr>
          <p:spPr>
            <a:xfrm>
              <a:off x="3807178" y="3158811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sp>
          <p:nvSpPr>
            <p:cNvPr id="13" name="Oval 12"/>
            <p:cNvSpPr/>
            <p:nvPr/>
          </p:nvSpPr>
          <p:spPr>
            <a:xfrm>
              <a:off x="1447800" y="3049824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sp>
          <p:nvSpPr>
            <p:cNvPr id="14" name="Oval 13"/>
            <p:cNvSpPr/>
            <p:nvPr/>
          </p:nvSpPr>
          <p:spPr>
            <a:xfrm>
              <a:off x="1540933" y="1850962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sp>
          <p:nvSpPr>
            <p:cNvPr id="15" name="Oval 14"/>
            <p:cNvSpPr/>
            <p:nvPr/>
          </p:nvSpPr>
          <p:spPr>
            <a:xfrm>
              <a:off x="2689578" y="1524000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sp>
          <p:nvSpPr>
            <p:cNvPr id="16" name="Oval 15"/>
            <p:cNvSpPr/>
            <p:nvPr/>
          </p:nvSpPr>
          <p:spPr>
            <a:xfrm>
              <a:off x="4055533" y="1905456"/>
              <a:ext cx="745067" cy="81740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  <p:cxnSp>
          <p:nvCxnSpPr>
            <p:cNvPr id="18" name="Straight Connector 17"/>
            <p:cNvCxnSpPr>
              <a:stCxn id="15" idx="4"/>
              <a:endCxn id="11" idx="0"/>
            </p:cNvCxnSpPr>
            <p:nvPr/>
          </p:nvCxnSpPr>
          <p:spPr>
            <a:xfrm>
              <a:off x="3062112" y="2341406"/>
              <a:ext cx="0" cy="1184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1" idx="7"/>
              <a:endCxn id="16" idx="3"/>
            </p:cNvCxnSpPr>
            <p:nvPr/>
          </p:nvCxnSpPr>
          <p:spPr>
            <a:xfrm flipV="1">
              <a:off x="3325532" y="2603156"/>
              <a:ext cx="839114" cy="10425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1" idx="1"/>
            </p:cNvCxnSpPr>
            <p:nvPr/>
          </p:nvCxnSpPr>
          <p:spPr>
            <a:xfrm flipH="1" flipV="1">
              <a:off x="2083754" y="2603156"/>
              <a:ext cx="714937" cy="10425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3" idx="6"/>
              <a:endCxn id="12" idx="1"/>
            </p:cNvCxnSpPr>
            <p:nvPr/>
          </p:nvCxnSpPr>
          <p:spPr>
            <a:xfrm flipV="1">
              <a:off x="2192867" y="3278517"/>
              <a:ext cx="1723424" cy="18001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2286000" y="2362200"/>
              <a:ext cx="1521178" cy="117161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2" idx="0"/>
              <a:endCxn id="15" idx="5"/>
            </p:cNvCxnSpPr>
            <p:nvPr/>
          </p:nvCxnSpPr>
          <p:spPr>
            <a:xfrm flipH="1" flipV="1">
              <a:off x="3325532" y="2221700"/>
              <a:ext cx="854180" cy="9371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13" idx="7"/>
              <a:endCxn id="15" idx="3"/>
            </p:cNvCxnSpPr>
            <p:nvPr/>
          </p:nvCxnSpPr>
          <p:spPr>
            <a:xfrm flipV="1">
              <a:off x="2083754" y="2221700"/>
              <a:ext cx="714937" cy="9478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2176887" y="2395899"/>
              <a:ext cx="1878646" cy="88261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16" idx="2"/>
              <a:endCxn id="14" idx="5"/>
            </p:cNvCxnSpPr>
            <p:nvPr/>
          </p:nvCxnSpPr>
          <p:spPr>
            <a:xfrm flipH="1">
              <a:off x="2176887" y="2314159"/>
              <a:ext cx="1878646" cy="23450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1507708" y="3663899"/>
            <a:ext cx="2394470" cy="2022508"/>
            <a:chOff x="1218506" y="3568488"/>
            <a:chExt cx="2820094" cy="2451312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8506" y="3568488"/>
              <a:ext cx="2820094" cy="2451312"/>
            </a:xfrm>
            <a:prstGeom prst="rect">
              <a:avLst/>
            </a:prstGeom>
          </p:spPr>
        </p:pic>
        <p:sp>
          <p:nvSpPr>
            <p:cNvPr id="51" name="Rectangle 50"/>
            <p:cNvSpPr/>
            <p:nvPr/>
          </p:nvSpPr>
          <p:spPr>
            <a:xfrm>
              <a:off x="1218506" y="5791200"/>
              <a:ext cx="2820094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7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724969" y="5574680"/>
            <a:ext cx="2721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মেশ টপোলজি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28754" y="2356529"/>
            <a:ext cx="640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0292" indent="-510292" algn="just">
              <a:buFont typeface="Wingdings" panose="05000000000000000000" pitchFamily="2" charset="2"/>
              <a:buChar char="Ø"/>
            </a:pPr>
            <a:r>
              <a:rPr lang="bn-IN" sz="2000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যদি একটি নেটওয়ার্কের সকল কম্পিউটার নেটওয়ার্কভুক্ত অন্য সবগুলো কম্পিউটার হতে তথ্য নিতে বা দিতে পারে তবে তা কমপ্লিট মেশ টপোলজি।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6608" y="3737892"/>
            <a:ext cx="6632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এই টপোলজিতে প্রতিটি কম্পিঊটার একে অপরের সাথে যুক্ত থাকায় কোনো একটি কম্পিউটার নষ্ট হলেও নেটওয়ার্ক বিচ্ছিন্ন হয় না। তাই এটির ব্যবহার খুব বেশি সুবিধাজনক।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2911785" y="626755"/>
            <a:ext cx="6548792" cy="839056"/>
          </a:xfrm>
        </p:spPr>
        <p:txBody>
          <a:bodyPr/>
          <a:lstStyle/>
          <a:p>
            <a:r>
              <a:rPr lang="bn-IN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মেশ</a:t>
            </a:r>
            <a:r>
              <a:rPr lang="bn-BD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টপোলজি</a:t>
            </a:r>
            <a:r>
              <a:rPr lang="en-US" sz="4000" b="1" dirty="0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</a:t>
            </a:r>
            <a:r>
              <a:rPr lang="en-US" sz="4000" b="1" dirty="0" err="1">
                <a:ln w="0"/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সুবিধা-অসুবিধা</a:t>
            </a:r>
            <a:endParaRPr lang="en-US" sz="4000" b="1" dirty="0">
              <a:solidFill>
                <a:srgbClr val="0E05CB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2875" y="5416244"/>
            <a:ext cx="6619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মেশ টপোলজি তৈরি কিছুটা সময় সাপেক্ষ ও ব্যয়বহুল। 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2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6DBC0F2-D3C7-4139-BC53-2580A7E68CBB}"/>
              </a:ext>
            </a:extLst>
          </p:cNvPr>
          <p:cNvSpPr txBox="1"/>
          <p:nvPr/>
        </p:nvSpPr>
        <p:spPr>
          <a:xfrm>
            <a:off x="6877644" y="2877890"/>
            <a:ext cx="44463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18/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7/2026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</a:p>
          <a:p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92" y="295801"/>
            <a:ext cx="1749621" cy="22194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90" y="830253"/>
            <a:ext cx="1271664" cy="55567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B0A07F-4EF0-3FED-17B7-234F96AC7A89}"/>
              </a:ext>
            </a:extLst>
          </p:cNvPr>
          <p:cNvSpPr txBox="1"/>
          <p:nvPr/>
        </p:nvSpPr>
        <p:spPr>
          <a:xfrm>
            <a:off x="381001" y="3196203"/>
            <a:ext cx="5484727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খোরশেদ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আলম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চরশেরপুর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নয়াপাড়া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সদর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bn-IN" dirty="0">
              <a:solidFill>
                <a:srgbClr val="009900"/>
              </a:solidFill>
              <a:latin typeface="NikoshBAN" pitchFamily="2" charset="0"/>
            </a:endParaRPr>
          </a:p>
          <a:p>
            <a:pPr algn="ctr"/>
            <a:r>
              <a:rPr lang="bn-IN" sz="2400" dirty="0">
                <a:latin typeface="Times New Roman" panose="02020603050405020304" pitchFamily="18" charset="0"/>
              </a:rPr>
              <a:t>মোবাইল-01984379598</a:t>
            </a:r>
          </a:p>
          <a:p>
            <a:pPr algn="ctr"/>
            <a:endParaRPr lang="bn-IN" sz="2400" dirty="0">
              <a:latin typeface="Times New Roman" panose="02020603050405020304" pitchFamily="18" charset="0"/>
            </a:endParaRPr>
          </a:p>
          <a:p>
            <a:pPr algn="ctr"/>
            <a:endParaRPr lang="bn-IN" sz="2400" dirty="0">
              <a:latin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BC0E73-C61F-18F4-4DF7-831A3EF22D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264" y="453851"/>
            <a:ext cx="2017712" cy="1903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89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Group Work in the Classroom | How to Effectively Organize Group Rotations |  Teach Starter">
            <a:extLst>
              <a:ext uri="{FF2B5EF4-FFF2-40B4-BE49-F238E27FC236}">
                <a16:creationId xmlns:a16="http://schemas.microsoft.com/office/drawing/2014/main" id="{C7BD47E4-49A5-4ADD-B663-07A3A7B4C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6" y="565323"/>
            <a:ext cx="2052161" cy="124829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E28D60-B18B-411B-AF5D-E6A07619BE8C}"/>
              </a:ext>
            </a:extLst>
          </p:cNvPr>
          <p:cNvSpPr txBox="1"/>
          <p:nvPr/>
        </p:nvSpPr>
        <p:spPr>
          <a:xfrm>
            <a:off x="2524126" y="861437"/>
            <a:ext cx="585979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kern="11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3200" b="1" kern="1100" cap="all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ea typeface="NikoshBAN" pitchFamily="2" charset="0"/>
                <a:cs typeface="NikoshBAN" pitchFamily="2" charset="0"/>
                <a:sym typeface="Wingdings"/>
              </a:rPr>
              <a:t>দলগ</a:t>
            </a:r>
            <a:r>
              <a:rPr lang="bn-IN" sz="3200" b="1" kern="1100" cap="all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ea typeface="NikoshBAN" pitchFamily="2" charset="0"/>
                <a:cs typeface="NikoshBAN" pitchFamily="2" charset="0"/>
                <a:sym typeface="Wingdings"/>
              </a:rPr>
              <a:t>ত</a:t>
            </a:r>
            <a:r>
              <a:rPr lang="bn-BD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bn-IN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bn-IN" sz="3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১২ </a:t>
            </a:r>
            <a:r>
              <a:rPr lang="en-US" sz="3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4612" y="4614863"/>
            <a:ext cx="10699188" cy="1371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কয়েকটি দলে বিভক্ত হয়ে বিভিন্ন টপোলজির সুবিধা সম্পর্কে পোস্টার পেপার তৈরি কর।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56" y="2261679"/>
            <a:ext cx="9844086" cy="201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9794" y="416869"/>
            <a:ext cx="2517667" cy="917593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bn-IN" sz="4286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286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286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5151" y="1486982"/>
            <a:ext cx="10347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latin typeface="Kalpurush" panose="02000600000000000000" pitchFamily="2" charset="0"/>
                <a:cs typeface="Kalpurush" panose="02000600000000000000" pitchFamily="2" charset="0"/>
              </a:rPr>
              <a:t>১. </a:t>
            </a:r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কোন টপোলজিতে একটি কম্পিউটার তথ্য প্রদান করলে সব কম্পিউটার তথ্য পেয়ে যায়?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বাস টপোলজি     (খ) স্টার টপোলজি     (গ) ট্রি টপোলজি    (ঘ) মেশ টপোলজি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98453" y="1902479"/>
            <a:ext cx="422031" cy="3895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7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5151" y="2566414"/>
            <a:ext cx="9729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২. কোন টপোলজিতে অনেকগুলো স্টার টপোলজি একত্র করা হয়?</a:t>
            </a:r>
          </a:p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(ক) বাস টপোলজি     (খ) স্টার টপোলজি     (গ) ট্রি টপোলজি    (ঘ) মেশ টপোলজি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US" sz="24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73459" y="2924318"/>
            <a:ext cx="417272" cy="39727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7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150" y="3522071"/>
            <a:ext cx="10495128" cy="1270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৩. কোন টপোলজিতে নেটওয়ার্কভুক্ত কম্পিউটার একাধিক পথে তথ্য আদান-প্রদান করতে পারে?</a:t>
            </a:r>
          </a:p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(ক) বাস টপোলজি        (খ) স্টার টপোলজি        (গ) ট্রি টপোলজি       (ঘ) মেশ টপোলজি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US" sz="2857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812864" y="3911330"/>
            <a:ext cx="429193" cy="36841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7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5150" y="4428921"/>
            <a:ext cx="5461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 টপোলজি সাধারণত কত প্রকার?</a:t>
            </a:r>
            <a:endParaRPr lang="en-US" sz="2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5151" y="4970835"/>
            <a:ext cx="8297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Kalpurush" panose="02000600000000000000" pitchFamily="2" charset="0"/>
                <a:cs typeface="Kalpurush" panose="02000600000000000000" pitchFamily="2" charset="0"/>
              </a:rPr>
              <a:t>(ক) ৩ প্রকার     (খ) ৪ প্রকার     (গ) ৫ প্রকার    (ঘ) ৬ প্রকার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35434" y="4973157"/>
            <a:ext cx="417272" cy="39727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7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130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6646" y="696349"/>
            <a:ext cx="4316674" cy="1030406"/>
          </a:xfrm>
        </p:spPr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158" y="5408379"/>
            <a:ext cx="10795378" cy="75327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টপোলজির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মধ্যে কোনটির ব্যবহার বেশি সুবিধাজনক তা 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সহ বা যুক্তিসহ বিশ্লেষণ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569" y="1969477"/>
            <a:ext cx="6498831" cy="29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5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9F61-9572-4C35-BBCF-52B24E901F87}" type="slidenum">
              <a:rPr lang="en-US" sz="1500" b="1">
                <a:latin typeface="NikoshBAN" panose="02000000000000000000" pitchFamily="2" charset="0"/>
                <a:cs typeface="NikoshBAN" panose="02000000000000000000" pitchFamily="2" charset="0"/>
              </a:rPr>
              <a:t>23</a:t>
            </a:fld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1" y="4693414"/>
            <a:ext cx="108629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IN" sz="9600" b="1" i="1" dirty="0">
                <a:ln w="660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37000">
                      <a:srgbClr val="B519CE"/>
                    </a:gs>
                    <a:gs pos="45000">
                      <a:srgbClr val="00B0F0"/>
                    </a:gs>
                    <a:gs pos="87000">
                      <a:srgbClr val="FF6600"/>
                    </a:gs>
                    <a:gs pos="72000">
                      <a:srgbClr val="D2BD33"/>
                    </a:gs>
                    <a:gs pos="63000">
                      <a:srgbClr val="FFFF00"/>
                    </a:gs>
                    <a:gs pos="56000">
                      <a:srgbClr val="00CCFF"/>
                    </a:gs>
                    <a:gs pos="100000">
                      <a:srgbClr val="7030A0"/>
                    </a:gs>
                    <a:gs pos="10000">
                      <a:srgbClr val="FF00FF"/>
                    </a:gs>
                    <a:gs pos="20000">
                      <a:srgbClr val="DB0CE7"/>
                    </a:gs>
                  </a:gsLst>
                  <a:lin ang="162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সবাইকে অসংখ্য </a:t>
            </a:r>
            <a:r>
              <a:rPr lang="bn-BD" sz="9600" b="1" i="1" dirty="0">
                <a:ln w="6600"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37000">
                      <a:srgbClr val="B519CE"/>
                    </a:gs>
                    <a:gs pos="45000">
                      <a:srgbClr val="00B0F0"/>
                    </a:gs>
                    <a:gs pos="87000">
                      <a:srgbClr val="FF6600"/>
                    </a:gs>
                    <a:gs pos="72000">
                      <a:srgbClr val="D2BD33"/>
                    </a:gs>
                    <a:gs pos="63000">
                      <a:srgbClr val="FFFF00"/>
                    </a:gs>
                    <a:gs pos="56000">
                      <a:srgbClr val="00CCFF"/>
                    </a:gs>
                    <a:gs pos="100000">
                      <a:srgbClr val="7030A0"/>
                    </a:gs>
                    <a:gs pos="10000">
                      <a:srgbClr val="FF00FF"/>
                    </a:gs>
                    <a:gs pos="20000">
                      <a:srgbClr val="DB0CE7"/>
                    </a:gs>
                  </a:gsLst>
                  <a:lin ang="16200000" scaled="1"/>
                  <a:tileRect/>
                </a:gradFill>
                <a:latin typeface="Kalpurush" panose="02000600000000000000" pitchFamily="2" charset="0"/>
                <a:cs typeface="Kalpurush" panose="02000600000000000000" pitchFamily="2" charset="0"/>
              </a:rPr>
              <a:t>ধন্যবাদ</a:t>
            </a:r>
            <a:endParaRPr lang="en-US" sz="9600" b="1" i="1" dirty="0">
              <a:ln w="6600">
                <a:solidFill>
                  <a:srgbClr val="7030A0"/>
                </a:solidFill>
                <a:prstDash val="solid"/>
              </a:ln>
              <a:gradFill flip="none" rotWithShape="1">
                <a:gsLst>
                  <a:gs pos="37000">
                    <a:srgbClr val="B519CE"/>
                  </a:gs>
                  <a:gs pos="45000">
                    <a:srgbClr val="00B0F0"/>
                  </a:gs>
                  <a:gs pos="87000">
                    <a:srgbClr val="FF6600"/>
                  </a:gs>
                  <a:gs pos="72000">
                    <a:srgbClr val="D2BD33"/>
                  </a:gs>
                  <a:gs pos="63000">
                    <a:srgbClr val="FFFF00"/>
                  </a:gs>
                  <a:gs pos="56000">
                    <a:srgbClr val="00CCFF"/>
                  </a:gs>
                  <a:gs pos="100000">
                    <a:srgbClr val="7030A0"/>
                  </a:gs>
                  <a:gs pos="10000">
                    <a:srgbClr val="FF00FF"/>
                  </a:gs>
                  <a:gs pos="20000">
                    <a:srgbClr val="DB0CE7"/>
                  </a:gs>
                </a:gsLst>
                <a:lin ang="16200000" scaled="1"/>
                <a:tileRect/>
              </a:gra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8" y="259023"/>
            <a:ext cx="1091164" cy="469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F712D3-C185-F130-07EB-1C1518A34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40" y="629545"/>
            <a:ext cx="7461984" cy="416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9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44444E-6 2.96296E-6 L 4.44444E-6 -0.07223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18" y="1099569"/>
            <a:ext cx="3319534" cy="190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888" y="475115"/>
            <a:ext cx="3238500" cy="31539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00" y="3629026"/>
            <a:ext cx="3855350" cy="1782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951" y="3629026"/>
            <a:ext cx="2238375" cy="17823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3562" y="5800556"/>
            <a:ext cx="6669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উপরের চিত্রে কি দেখতে পাচ্ছি ?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86" y="398512"/>
            <a:ext cx="3086531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3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4463895" y="167514"/>
            <a:ext cx="3438530" cy="895564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আজকের </a:t>
            </a:r>
            <a:r>
              <a:rPr lang="en-US" sz="4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4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2345118" y="5745280"/>
            <a:ext cx="7975128" cy="727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টপোলজি /নেটওয়ার্ক টপোলজি</a:t>
            </a:r>
            <a:endParaRPr lang="en-US" sz="4800" b="1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57" y="868932"/>
            <a:ext cx="9861806" cy="473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7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11936" y="1240197"/>
            <a:ext cx="3371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39329" y="2163528"/>
            <a:ext cx="946204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</a:t>
            </a:r>
            <a:r>
              <a:rPr lang="bn-I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টপোলজি 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 টপোলজির প্রকারভেদ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ধরণের টপোলজির সুবিধা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অসুবিধা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খ্যা করতে পারবে।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500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3438" y="6173392"/>
            <a:ext cx="2500313" cy="342305"/>
          </a:xfrm>
        </p:spPr>
        <p:txBody>
          <a:bodyPr/>
          <a:lstStyle/>
          <a:p>
            <a:fld id="{C3EC9F61-9572-4C35-BBCF-52B24E901F87}" type="slidenum">
              <a:rPr lang="en-US" sz="1500" b="1"/>
              <a:t>6</a:t>
            </a:fld>
            <a:endParaRPr lang="en-US" sz="15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0594" y="2917355"/>
            <a:ext cx="105117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u="sng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নেটওয়ার্কঃ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জুড়ে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ভেতর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কিংবা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উপাত্ত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b="1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b="1" dirty="0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E05C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2512" y="1136506"/>
            <a:ext cx="8013989" cy="61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88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1688" dirty="0"/>
          </a:p>
        </p:txBody>
      </p:sp>
      <p:pic>
        <p:nvPicPr>
          <p:cNvPr id="8" name="Picture 2" descr="C:\Users\Tamta High School\Desktop\Network Topologi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5569" y="477696"/>
            <a:ext cx="4316054" cy="2208029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54875" y="4487016"/>
            <a:ext cx="10869260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নেটওয়ার্ক</a:t>
            </a:r>
            <a:r>
              <a:rPr lang="en-US" sz="3200" dirty="0"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টপোলজিঃ</a:t>
            </a:r>
            <a:r>
              <a:rPr lang="en-US" sz="3200" dirty="0">
                <a:solidFill>
                  <a:srgbClr val="0E05CB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</a:p>
          <a:p>
            <a:pPr algn="just"/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নেটওয়ার্ক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অন্তর্গত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দুই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ততোধিক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কম্পিউটার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সাথে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জুড়ে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দেওয়ার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পদ্ধতি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ভিন্ন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ভিন্ন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পদ্ধতিকে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বলা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নেটওয়ার্ক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টপোলজি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35610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"/>
          <a:stretch/>
        </p:blipFill>
        <p:spPr>
          <a:xfrm>
            <a:off x="714572" y="1317017"/>
            <a:ext cx="1961597" cy="3083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96" y="1811379"/>
            <a:ext cx="1957225" cy="282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560" y="1381309"/>
            <a:ext cx="1942119" cy="295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35" y="1509897"/>
            <a:ext cx="1952553" cy="282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08" y="1603728"/>
            <a:ext cx="1834066" cy="295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842958" y="4717109"/>
            <a:ext cx="10509562" cy="16674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bn-IN" sz="3200" b="1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অন্তর্গত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কম্পিউটারগুলোকে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জুড়ে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পদ্ধতিকেই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টপোলজি সাধারণত ৫ প্রকার</a:t>
            </a:r>
            <a:r>
              <a:rPr lang="bn-IN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05222" y="481090"/>
            <a:ext cx="7216726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ধরণের টপোলজি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63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12"/>
          <p:cNvSpPr/>
          <p:nvPr/>
        </p:nvSpPr>
        <p:spPr>
          <a:xfrm>
            <a:off x="5351770" y="1699466"/>
            <a:ext cx="1317863" cy="1113145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4" name="Minus 13"/>
          <p:cNvSpPr/>
          <p:nvPr/>
        </p:nvSpPr>
        <p:spPr>
          <a:xfrm>
            <a:off x="-1301513" y="2581217"/>
            <a:ext cx="14905914" cy="639739"/>
          </a:xfrm>
          <a:prstGeom prst="mathMinu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5" name="Down Arrow 14"/>
          <p:cNvSpPr/>
          <p:nvPr/>
        </p:nvSpPr>
        <p:spPr>
          <a:xfrm>
            <a:off x="1251046" y="2977986"/>
            <a:ext cx="665329" cy="112594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6" name="Down Arrow 15"/>
          <p:cNvSpPr/>
          <p:nvPr/>
        </p:nvSpPr>
        <p:spPr>
          <a:xfrm>
            <a:off x="3362184" y="2977986"/>
            <a:ext cx="665329" cy="112594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7" name="Down Arrow 16"/>
          <p:cNvSpPr/>
          <p:nvPr/>
        </p:nvSpPr>
        <p:spPr>
          <a:xfrm>
            <a:off x="5678038" y="3003573"/>
            <a:ext cx="665329" cy="112594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8" name="Down Arrow 17"/>
          <p:cNvSpPr/>
          <p:nvPr/>
        </p:nvSpPr>
        <p:spPr>
          <a:xfrm>
            <a:off x="8150629" y="2990780"/>
            <a:ext cx="665329" cy="112594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9" name="Down Arrow 18"/>
          <p:cNvSpPr/>
          <p:nvPr/>
        </p:nvSpPr>
        <p:spPr>
          <a:xfrm>
            <a:off x="10466482" y="3003575"/>
            <a:ext cx="665329" cy="112594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20" name="TextBox 19"/>
          <p:cNvSpPr txBox="1"/>
          <p:nvPr/>
        </p:nvSpPr>
        <p:spPr>
          <a:xfrm>
            <a:off x="1068099" y="4296109"/>
            <a:ext cx="14189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5459" y="4280769"/>
            <a:ext cx="665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রিং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9433" y="4296109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50629" y="4296109"/>
            <a:ext cx="656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ট্রি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14624" y="4248960"/>
            <a:ext cx="13690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rame 1"/>
          <p:cNvSpPr/>
          <p:nvPr/>
        </p:nvSpPr>
        <p:spPr>
          <a:xfrm>
            <a:off x="1703363" y="461687"/>
            <a:ext cx="8890782" cy="1236818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75035" y="624441"/>
            <a:ext cx="7952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4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536" y="1136237"/>
            <a:ext cx="5444197" cy="1515591"/>
          </a:xfrm>
          <a:effectLst>
            <a:glow rad="101600">
              <a:srgbClr val="0E05CB">
                <a:alpha val="60000"/>
              </a:srgbClr>
            </a:glow>
          </a:effectLst>
        </p:spPr>
        <p:txBody>
          <a:bodyPr>
            <a:prstTxWarp prst="textTriangle">
              <a:avLst/>
            </a:prstTxWarp>
          </a:bodyPr>
          <a:lstStyle/>
          <a:p>
            <a:r>
              <a:rPr lang="bn-BD" sz="3200" b="1" dirty="0">
                <a:ln w="12700">
                  <a:solidFill>
                    <a:srgbClr val="0BC52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 টপোলজি</a:t>
            </a:r>
            <a:endParaRPr lang="en-US" sz="3200" b="1" dirty="0">
              <a:ln w="12700">
                <a:solidFill>
                  <a:srgbClr val="0BC52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627" y="982949"/>
            <a:ext cx="3903785" cy="1738797"/>
          </a:xfrm>
        </p:spPr>
      </p:pic>
      <p:sp>
        <p:nvSpPr>
          <p:cNvPr id="6" name="TextBox 5"/>
          <p:cNvSpPr txBox="1"/>
          <p:nvPr/>
        </p:nvSpPr>
        <p:spPr>
          <a:xfrm>
            <a:off x="557305" y="2933351"/>
            <a:ext cx="11046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টপোলজিতে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ব্যাকবোন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লাইনের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সবগুলো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306" y="3375918"/>
            <a:ext cx="1127097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bn-IN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চায়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তথ্যটি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0022" y="4241343"/>
            <a:ext cx="106715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ব্যাকব</a:t>
            </a:r>
            <a:r>
              <a:rPr lang="bn-IN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অকেজো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305" y="4959141"/>
            <a:ext cx="92528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টপোলজিতে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বিকল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887</Words>
  <Application>Microsoft Office PowerPoint</Application>
  <PresentationFormat>Widescreen</PresentationFormat>
  <Paragraphs>123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Kalpurush</vt:lpstr>
      <vt:lpstr>NikoshBAB</vt:lpstr>
      <vt:lpstr>NikoshBAN</vt:lpstr>
      <vt:lpstr>SolaimanLipi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বাস টপোলজি</vt:lpstr>
      <vt:lpstr>রিং টপোলজি </vt:lpstr>
      <vt:lpstr>স্টার টপোলজি </vt:lpstr>
      <vt:lpstr>ট্রি টপোলজি </vt:lpstr>
      <vt:lpstr>PowerPoint Presentation</vt:lpstr>
      <vt:lpstr>PowerPoint Presentation</vt:lpstr>
      <vt:lpstr>বাস টপোলজির সুবিধা- অসুবিধা</vt:lpstr>
      <vt:lpstr>রিং টপোলজির সুবিধা-অসুবিধা</vt:lpstr>
      <vt:lpstr>স্টার টপোলজির সুবিধা-অসুবিধা</vt:lpstr>
      <vt:lpstr>ট্রি টপোলজির সুবিধা-অসুবিধা</vt:lpstr>
      <vt:lpstr>মেশ টপোলজির সুবিধা-অসুবিধা</vt:lpstr>
      <vt:lpstr>PowerPoint Presentation</vt:lpstr>
      <vt:lpstr>PowerPoint Presentation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DOEL</dc:creator>
  <cp:lastModifiedBy>DOEL</cp:lastModifiedBy>
  <cp:revision>1</cp:revision>
  <dcterms:created xsi:type="dcterms:W3CDTF">2026-07-09T12:36:14Z</dcterms:created>
  <dcterms:modified xsi:type="dcterms:W3CDTF">2026-07-09T12:49:09Z</dcterms:modified>
</cp:coreProperties>
</file>