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32" r:id="rId2"/>
  </p:sldMasterIdLst>
  <p:notesMasterIdLst>
    <p:notesMasterId r:id="rId22"/>
  </p:notesMasterIdLst>
  <p:handoutMasterIdLst>
    <p:handoutMasterId r:id="rId23"/>
  </p:handoutMasterIdLst>
  <p:sldIdLst>
    <p:sldId id="279" r:id="rId3"/>
    <p:sldId id="280" r:id="rId4"/>
    <p:sldId id="281" r:id="rId5"/>
    <p:sldId id="260" r:id="rId6"/>
    <p:sldId id="261" r:id="rId7"/>
    <p:sldId id="263" r:id="rId8"/>
    <p:sldId id="262" r:id="rId9"/>
    <p:sldId id="270" r:id="rId10"/>
    <p:sldId id="265" r:id="rId11"/>
    <p:sldId id="269" r:id="rId12"/>
    <p:sldId id="267" r:id="rId13"/>
    <p:sldId id="271" r:id="rId14"/>
    <p:sldId id="266" r:id="rId15"/>
    <p:sldId id="273" r:id="rId16"/>
    <p:sldId id="277" r:id="rId17"/>
    <p:sldId id="259" r:id="rId18"/>
    <p:sldId id="276" r:id="rId19"/>
    <p:sldId id="275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83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4EFBC2-920F-4349-A1E7-8C7854623A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A7D038-A5C9-4303-A36A-06A3D7456E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51F8E-1D5F-46CD-935A-8B8A92A3B304}" type="datetime1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6A043E-B427-4EEE-BCD7-DDA60F5376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71F7C1-79AA-4BCC-9609-E66333059E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A83A8-97C0-4675-A15F-B6E064CEA9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4698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9DC4D-6356-43AD-AB3E-D62FB365D6A2}" type="datetime1">
              <a:rPr lang="en-US" smtClean="0"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B557-2251-422B-91CA-A9C6430ED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215009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B38F4-C912-4D6E-BCCC-8A537FCC6AA1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0B0EC-E681-447B-B8AC-F9A9C30D23A2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089BE-C986-4157-A047-922F535FBC63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ABDF4-86C7-40A6-A09C-3439B13496EC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65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185CE-0F4D-47B9-A3B3-DF62C97360D6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39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5EAD3-61B3-4F48-9B76-9FF763175691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40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4759D-1BC0-43F0-A16A-D2C8CAD1A8EE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35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1139-E3D9-4AA3-B8AA-23326AB66218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54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693C5-B4E5-42D0-837A-6A435DECEF8E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9918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98EBB-5A09-448A-A8CD-D4AA7B16BA36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96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715FB-5A07-42D4-BAD6-D4151B10F437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152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E1E2-F3FB-4223-9316-2C264EFF2389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60248-738B-443F-8415-D71C2897ADBC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24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742BF-2AF2-4971-B679-6821FA8B0696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29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A984E-B6CE-4CA8-AC8D-3F21809A6F85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AFC86-10C8-4A35-BB32-B4F13A039A29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53816-B020-4524-953C-B1DBEEFB36B8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E3CDB-A612-47F1-9E2F-E4266E4639E2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38E44-9F2A-419E-87D5-E56150299D37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45C0-B3EF-43C2-9466-9FC2F984F958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56FD7-EED1-439D-88DC-923B822F8B78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DD2E1-9985-47ED-B847-DA5CDC10A657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9C029-91E9-448F-BFAE-C9B0A0EF758F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9C029-91E9-448F-BFAE-C9B0A0EF758F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amin001974@gmail.com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67F9-9624-4F7B-B3CF-461C2C968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16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325562"/>
          </a:xfrm>
          <a:effectLst>
            <a:innerShdw blurRad="114300">
              <a:prstClr val="black"/>
            </a:innerShdw>
          </a:effectLst>
        </p:spPr>
        <p:txBody>
          <a:bodyPr>
            <a:noAutofit/>
          </a:bodyPr>
          <a:lstStyle/>
          <a:p>
            <a:r>
              <a:rPr lang="bn-BD" sz="9600" dirty="0">
                <a:latin typeface="SutonnyOMJ" panose="01010600010101010101" pitchFamily="2" charset="0"/>
                <a:cs typeface="SutonnyOMJ" panose="01010600010101010101" pitchFamily="2" charset="0"/>
              </a:rPr>
              <a:t>স্বাগতম</a:t>
            </a:r>
            <a:endParaRPr lang="en-US" sz="96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8A874-90A4-4F6E-BF80-BA89ACE1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ED9A-5955-4B98-9E82-19F5FC91DADD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767CA-7350-47A0-BF45-E177DFC80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96BEB-4A5E-408B-9E7B-5F6A57E56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9E2A82-AC0C-4FC2-9ECF-DF5A4FF23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1519237"/>
            <a:ext cx="7391400" cy="38195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20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Lab 47\My Documents\My Pictures\New Folder\cvsd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28800"/>
            <a:ext cx="6019800" cy="3886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0" y="1887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7200" dirty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7200" dirty="0" err="1">
                <a:latin typeface="SutonnyOMJ" panose="01010600010101010101" pitchFamily="2" charset="0"/>
                <a:cs typeface="SutonnyOMJ" panose="01010600010101010101" pitchFamily="2" charset="0"/>
              </a:rPr>
              <a:t>টাইপ</a:t>
            </a:r>
            <a:r>
              <a:rPr lang="en-US" sz="72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bn-BD" sz="7200" dirty="0">
                <a:latin typeface="SutonnyOMJ" panose="01010600010101010101" pitchFamily="2" charset="0"/>
                <a:cs typeface="SutonnyOMJ" panose="01010600010101010101" pitchFamily="2" charset="0"/>
              </a:rPr>
              <a:t>অর্ধপরিবাহী</a:t>
            </a:r>
            <a:endParaRPr lang="en-US" sz="72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38600" y="2209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</a:t>
            </a:r>
          </a:p>
        </p:txBody>
      </p:sp>
      <p:sp>
        <p:nvSpPr>
          <p:cNvPr id="5" name="Oval 4"/>
          <p:cNvSpPr/>
          <p:nvPr/>
        </p:nvSpPr>
        <p:spPr>
          <a:xfrm>
            <a:off x="5486400" y="2133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010400" y="2209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086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62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038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638800" y="4495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114800" y="4495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86600" y="4419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191000" y="2438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62600" y="2362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39000" y="2438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39000" y="3505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0" y="34290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91000" y="3505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672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912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628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3" name="Oval 22"/>
          <p:cNvSpPr/>
          <p:nvPr/>
        </p:nvSpPr>
        <p:spPr>
          <a:xfrm>
            <a:off x="6705600" y="3276600"/>
            <a:ext cx="2286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6934200" y="2590800"/>
            <a:ext cx="20574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991600" y="2057401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Free electron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325605-62B1-477A-A24E-2B0BBB17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2ACB-93AD-4A6C-AF2F-C2B0F6C5641F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D7C9566C-D4B9-4EF1-A091-2C35B5F2D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5BC24926-A8A9-4147-8951-6E4ED87C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Lab 47\My Documents\My Pictures\New Folder\cvsd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28800"/>
            <a:ext cx="6019800" cy="3886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00200" y="123616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NikoshBAN" pitchFamily="2" charset="0"/>
                <a:cs typeface="NikoshBAN" pitchFamily="2" charset="0"/>
              </a:rPr>
              <a:t>P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6600" dirty="0" err="1">
                <a:latin typeface="SutonnyOMJ" panose="01010600010101010101" pitchFamily="2" charset="0"/>
                <a:cs typeface="SutonnyOMJ" panose="01010600010101010101" pitchFamily="2" charset="0"/>
              </a:rPr>
              <a:t>টাইপ</a:t>
            </a:r>
            <a:r>
              <a:rPr lang="bn-BD" sz="6600" dirty="0">
                <a:latin typeface="SutonnyOMJ" panose="01010600010101010101" pitchFamily="2" charset="0"/>
                <a:cs typeface="SutonnyOMJ" panose="01010600010101010101" pitchFamily="2" charset="0"/>
              </a:rPr>
              <a:t>   অর্ধপরিবাহী</a:t>
            </a:r>
            <a:endParaRPr lang="en-US" sz="66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38600" y="2209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</a:t>
            </a:r>
          </a:p>
        </p:txBody>
      </p:sp>
      <p:sp>
        <p:nvSpPr>
          <p:cNvPr id="5" name="Oval 4"/>
          <p:cNvSpPr/>
          <p:nvPr/>
        </p:nvSpPr>
        <p:spPr>
          <a:xfrm>
            <a:off x="5486400" y="2133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010400" y="2209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086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62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038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638800" y="4495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114800" y="4495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86600" y="4419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191000" y="2438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62600" y="2362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39000" y="2438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39000" y="3505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7400" y="34290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91000" y="3505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672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912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628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3" name="Oval 22"/>
          <p:cNvSpPr/>
          <p:nvPr/>
        </p:nvSpPr>
        <p:spPr>
          <a:xfrm>
            <a:off x="6705600" y="3276600"/>
            <a:ext cx="2286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6934200" y="2590800"/>
            <a:ext cx="20574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991600" y="2057401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2AB52C-F287-4504-82FA-B3E41298B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EDE9-2CB6-47A9-B98F-2FE7A8A7BF43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B1B8540-BD89-4AF5-BEA1-AF4191D02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8041BD4B-9333-4A72-B443-6E9B9A34C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7600" y="2590800"/>
            <a:ext cx="5334000" cy="2133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>
            <a:stCxn id="2" idx="0"/>
            <a:endCxn id="2" idx="2"/>
          </p:cNvCxnSpPr>
          <p:nvPr/>
        </p:nvCxnSpPr>
        <p:spPr>
          <a:xfrm rot="16200000" flipH="1">
            <a:off x="5257800" y="3657600"/>
            <a:ext cx="2133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419600" y="1524001"/>
            <a:ext cx="137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10400" y="1600201"/>
            <a:ext cx="137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N</a:t>
            </a:r>
          </a:p>
        </p:txBody>
      </p:sp>
      <p:sp>
        <p:nvSpPr>
          <p:cNvPr id="7" name="Plus 6"/>
          <p:cNvSpPr/>
          <p:nvPr/>
        </p:nvSpPr>
        <p:spPr>
          <a:xfrm>
            <a:off x="3886200" y="27432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lus 8"/>
          <p:cNvSpPr/>
          <p:nvPr/>
        </p:nvSpPr>
        <p:spPr>
          <a:xfrm>
            <a:off x="4572000" y="27432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lus 9"/>
          <p:cNvSpPr/>
          <p:nvPr/>
        </p:nvSpPr>
        <p:spPr>
          <a:xfrm>
            <a:off x="5257800" y="27432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lus 10"/>
          <p:cNvSpPr/>
          <p:nvPr/>
        </p:nvSpPr>
        <p:spPr>
          <a:xfrm>
            <a:off x="3886200" y="34290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lus 11"/>
          <p:cNvSpPr/>
          <p:nvPr/>
        </p:nvSpPr>
        <p:spPr>
          <a:xfrm>
            <a:off x="5257800" y="34290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lus 12"/>
          <p:cNvSpPr/>
          <p:nvPr/>
        </p:nvSpPr>
        <p:spPr>
          <a:xfrm>
            <a:off x="3886200" y="40386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lus 13"/>
          <p:cNvSpPr/>
          <p:nvPr/>
        </p:nvSpPr>
        <p:spPr>
          <a:xfrm>
            <a:off x="5257800" y="40386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lus 14"/>
          <p:cNvSpPr/>
          <p:nvPr/>
        </p:nvSpPr>
        <p:spPr>
          <a:xfrm>
            <a:off x="4572000" y="33528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lus 15"/>
          <p:cNvSpPr/>
          <p:nvPr/>
        </p:nvSpPr>
        <p:spPr>
          <a:xfrm>
            <a:off x="4572000" y="39624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inus 16"/>
          <p:cNvSpPr/>
          <p:nvPr/>
        </p:nvSpPr>
        <p:spPr>
          <a:xfrm>
            <a:off x="6629400" y="28956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inus 17"/>
          <p:cNvSpPr/>
          <p:nvPr/>
        </p:nvSpPr>
        <p:spPr>
          <a:xfrm>
            <a:off x="7467600" y="28956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inus 18"/>
          <p:cNvSpPr/>
          <p:nvPr/>
        </p:nvSpPr>
        <p:spPr>
          <a:xfrm>
            <a:off x="8305800" y="28956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inus 20"/>
          <p:cNvSpPr/>
          <p:nvPr/>
        </p:nvSpPr>
        <p:spPr>
          <a:xfrm>
            <a:off x="67056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inus 21"/>
          <p:cNvSpPr/>
          <p:nvPr/>
        </p:nvSpPr>
        <p:spPr>
          <a:xfrm>
            <a:off x="75438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Minus 22"/>
          <p:cNvSpPr/>
          <p:nvPr/>
        </p:nvSpPr>
        <p:spPr>
          <a:xfrm>
            <a:off x="66294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Minus 23"/>
          <p:cNvSpPr/>
          <p:nvPr/>
        </p:nvSpPr>
        <p:spPr>
          <a:xfrm>
            <a:off x="75438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inus 24"/>
          <p:cNvSpPr/>
          <p:nvPr/>
        </p:nvSpPr>
        <p:spPr>
          <a:xfrm>
            <a:off x="6629400" y="4114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Minus 25"/>
          <p:cNvSpPr/>
          <p:nvPr/>
        </p:nvSpPr>
        <p:spPr>
          <a:xfrm>
            <a:off x="7467600" y="4114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inus 26"/>
          <p:cNvSpPr/>
          <p:nvPr/>
        </p:nvSpPr>
        <p:spPr>
          <a:xfrm>
            <a:off x="83058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inus 27"/>
          <p:cNvSpPr/>
          <p:nvPr/>
        </p:nvSpPr>
        <p:spPr>
          <a:xfrm>
            <a:off x="6172200" y="5638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6096000" y="3124200"/>
            <a:ext cx="381000" cy="1588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6172200" y="3429000"/>
            <a:ext cx="381000" cy="1588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6248400" y="4114800"/>
            <a:ext cx="381000" cy="1588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6172200" y="4495800"/>
            <a:ext cx="381000" cy="1588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Left Arrow 38"/>
          <p:cNvSpPr/>
          <p:nvPr/>
        </p:nvSpPr>
        <p:spPr>
          <a:xfrm>
            <a:off x="6019800" y="3630168"/>
            <a:ext cx="533400" cy="256032"/>
          </a:xfrm>
          <a:prstGeom prst="leftArrow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Elbow Connector 40"/>
          <p:cNvCxnSpPr>
            <a:stCxn id="2" idx="1"/>
          </p:cNvCxnSpPr>
          <p:nvPr/>
        </p:nvCxnSpPr>
        <p:spPr>
          <a:xfrm rot="10800000" flipH="1" flipV="1">
            <a:off x="3657600" y="3657600"/>
            <a:ext cx="2133600" cy="1828800"/>
          </a:xfrm>
          <a:prstGeom prst="bentConnector3">
            <a:avLst>
              <a:gd name="adj1" fmla="val -10714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Elbow Connector 42"/>
          <p:cNvCxnSpPr>
            <a:stCxn id="2" idx="3"/>
          </p:cNvCxnSpPr>
          <p:nvPr/>
        </p:nvCxnSpPr>
        <p:spPr>
          <a:xfrm flipH="1">
            <a:off x="5943600" y="3657600"/>
            <a:ext cx="3048000" cy="1828800"/>
          </a:xfrm>
          <a:prstGeom prst="bentConnector3">
            <a:avLst>
              <a:gd name="adj1" fmla="val -75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5180806" y="5409406"/>
            <a:ext cx="914400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5677694" y="5447506"/>
            <a:ext cx="532606" cy="7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Plus 35"/>
          <p:cNvSpPr/>
          <p:nvPr/>
        </p:nvSpPr>
        <p:spPr>
          <a:xfrm>
            <a:off x="5029200" y="55626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inus 36"/>
          <p:cNvSpPr/>
          <p:nvPr/>
        </p:nvSpPr>
        <p:spPr>
          <a:xfrm>
            <a:off x="8229600" y="4114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1524000" y="0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PN-</a:t>
            </a:r>
            <a:r>
              <a:rPr lang="bn-BD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জংশন ডায়োড 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B30D74-9B43-49E9-BCC8-AAF5468B0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BA398-2733-47CE-AEB3-B383F891F051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E67C0A-C432-4567-A24C-3E3F1DD68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0F2EA82B-E76F-45A8-AAEA-060634D66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31214E-7 L 0.16666 -0.005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16185E-6 L 0.16666 -0.0055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89017E-7 L 0.16666 -0.005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6.35838E-7 L -0.14167 -6.35838E-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0.0111 L -0.15833 0.022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0.0111 L -0.14167 0.011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7" grpId="0" animBg="1"/>
      <p:bldP spid="23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7600" y="2590800"/>
            <a:ext cx="5334000" cy="2133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>
            <a:stCxn id="2" idx="0"/>
            <a:endCxn id="2" idx="2"/>
          </p:cNvCxnSpPr>
          <p:nvPr/>
        </p:nvCxnSpPr>
        <p:spPr>
          <a:xfrm rot="16200000" flipH="1">
            <a:off x="5257800" y="3657600"/>
            <a:ext cx="2133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419600" y="1524001"/>
            <a:ext cx="137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10400" y="1600201"/>
            <a:ext cx="137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N</a:t>
            </a:r>
          </a:p>
        </p:txBody>
      </p:sp>
      <p:sp>
        <p:nvSpPr>
          <p:cNvPr id="7" name="Plus 6"/>
          <p:cNvSpPr/>
          <p:nvPr/>
        </p:nvSpPr>
        <p:spPr>
          <a:xfrm>
            <a:off x="3886200" y="27432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lus 8"/>
          <p:cNvSpPr/>
          <p:nvPr/>
        </p:nvSpPr>
        <p:spPr>
          <a:xfrm>
            <a:off x="4572000" y="27432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lus 9"/>
          <p:cNvSpPr/>
          <p:nvPr/>
        </p:nvSpPr>
        <p:spPr>
          <a:xfrm>
            <a:off x="5257800" y="27432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lus 10"/>
          <p:cNvSpPr/>
          <p:nvPr/>
        </p:nvSpPr>
        <p:spPr>
          <a:xfrm>
            <a:off x="3886200" y="34290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lus 11"/>
          <p:cNvSpPr/>
          <p:nvPr/>
        </p:nvSpPr>
        <p:spPr>
          <a:xfrm>
            <a:off x="5257800" y="34290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lus 12"/>
          <p:cNvSpPr/>
          <p:nvPr/>
        </p:nvSpPr>
        <p:spPr>
          <a:xfrm>
            <a:off x="3886200" y="40386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lus 13"/>
          <p:cNvSpPr/>
          <p:nvPr/>
        </p:nvSpPr>
        <p:spPr>
          <a:xfrm>
            <a:off x="5257800" y="40386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lus 14"/>
          <p:cNvSpPr/>
          <p:nvPr/>
        </p:nvSpPr>
        <p:spPr>
          <a:xfrm>
            <a:off x="4572000" y="33528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lus 15"/>
          <p:cNvSpPr/>
          <p:nvPr/>
        </p:nvSpPr>
        <p:spPr>
          <a:xfrm>
            <a:off x="4572000" y="39624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inus 16"/>
          <p:cNvSpPr/>
          <p:nvPr/>
        </p:nvSpPr>
        <p:spPr>
          <a:xfrm>
            <a:off x="6629400" y="28956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inus 17"/>
          <p:cNvSpPr/>
          <p:nvPr/>
        </p:nvSpPr>
        <p:spPr>
          <a:xfrm>
            <a:off x="7467600" y="28956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inus 18"/>
          <p:cNvSpPr/>
          <p:nvPr/>
        </p:nvSpPr>
        <p:spPr>
          <a:xfrm>
            <a:off x="8305800" y="28956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inus 20"/>
          <p:cNvSpPr/>
          <p:nvPr/>
        </p:nvSpPr>
        <p:spPr>
          <a:xfrm>
            <a:off x="67056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inus 21"/>
          <p:cNvSpPr/>
          <p:nvPr/>
        </p:nvSpPr>
        <p:spPr>
          <a:xfrm>
            <a:off x="75438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Minus 22"/>
          <p:cNvSpPr/>
          <p:nvPr/>
        </p:nvSpPr>
        <p:spPr>
          <a:xfrm>
            <a:off x="66294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Minus 23"/>
          <p:cNvSpPr/>
          <p:nvPr/>
        </p:nvSpPr>
        <p:spPr>
          <a:xfrm>
            <a:off x="75438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inus 24"/>
          <p:cNvSpPr/>
          <p:nvPr/>
        </p:nvSpPr>
        <p:spPr>
          <a:xfrm>
            <a:off x="6629400" y="4114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Minus 25"/>
          <p:cNvSpPr/>
          <p:nvPr/>
        </p:nvSpPr>
        <p:spPr>
          <a:xfrm>
            <a:off x="7467600" y="4114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inus 26"/>
          <p:cNvSpPr/>
          <p:nvPr/>
        </p:nvSpPr>
        <p:spPr>
          <a:xfrm>
            <a:off x="83058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inus 27"/>
          <p:cNvSpPr/>
          <p:nvPr/>
        </p:nvSpPr>
        <p:spPr>
          <a:xfrm>
            <a:off x="8229600" y="4114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Elbow Connector 40"/>
          <p:cNvCxnSpPr>
            <a:stCxn id="2" idx="1"/>
          </p:cNvCxnSpPr>
          <p:nvPr/>
        </p:nvCxnSpPr>
        <p:spPr>
          <a:xfrm rot="10800000" flipH="1" flipV="1">
            <a:off x="3657600" y="3657600"/>
            <a:ext cx="2133600" cy="1828800"/>
          </a:xfrm>
          <a:prstGeom prst="bentConnector3">
            <a:avLst>
              <a:gd name="adj1" fmla="val -10714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Elbow Connector 42"/>
          <p:cNvCxnSpPr>
            <a:stCxn id="2" idx="3"/>
          </p:cNvCxnSpPr>
          <p:nvPr/>
        </p:nvCxnSpPr>
        <p:spPr>
          <a:xfrm flipH="1">
            <a:off x="5943600" y="3657600"/>
            <a:ext cx="3048000" cy="1828800"/>
          </a:xfrm>
          <a:prstGeom prst="bentConnector3">
            <a:avLst>
              <a:gd name="adj1" fmla="val -75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5105400" y="5486400"/>
            <a:ext cx="914400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5753894" y="5524500"/>
            <a:ext cx="532606" cy="7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Plus 54"/>
          <p:cNvSpPr/>
          <p:nvPr/>
        </p:nvSpPr>
        <p:spPr>
          <a:xfrm>
            <a:off x="4800600" y="55626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Minus 55"/>
          <p:cNvSpPr/>
          <p:nvPr/>
        </p:nvSpPr>
        <p:spPr>
          <a:xfrm>
            <a:off x="6324600" y="55626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1524000" y="1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SutonnyOMJ" panose="01010600010101010101" pitchFamily="2" charset="0"/>
                <a:cs typeface="SutonnyOMJ" panose="01010600010101010101" pitchFamily="2" charset="0"/>
              </a:rPr>
              <a:t>ফরোয়ার্ড  বায়াস </a:t>
            </a:r>
            <a:endParaRPr lang="en-US" sz="60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58" name="Minus 57"/>
          <p:cNvSpPr/>
          <p:nvPr/>
        </p:nvSpPr>
        <p:spPr>
          <a:xfrm>
            <a:off x="9601200" y="53340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Minus 58"/>
          <p:cNvSpPr/>
          <p:nvPr/>
        </p:nvSpPr>
        <p:spPr>
          <a:xfrm>
            <a:off x="9372600" y="2971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Plus 59"/>
          <p:cNvSpPr/>
          <p:nvPr/>
        </p:nvSpPr>
        <p:spPr>
          <a:xfrm>
            <a:off x="2590800" y="51054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Plus 60"/>
          <p:cNvSpPr/>
          <p:nvPr/>
        </p:nvSpPr>
        <p:spPr>
          <a:xfrm>
            <a:off x="2819400" y="29718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AA7A60-1616-49BC-A55F-489823BE6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C702C-4201-41FD-89D0-51C74B3F2698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BEB189-7FDC-4ED6-9A05-87EB60C75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89F110A7-98CC-495A-84B3-4245E944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5.78035E-8 L 0.35 5.78035E-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95  E" pathEditMode="relative" ptsTypes="">
                                      <p:cBhvr>
                                        <p:cTn id="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1665 L -0.23334 -0.0166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04995 L 0.00833 -0.2608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/>
      <p:bldP spid="58" grpId="0" animBg="1"/>
      <p:bldP spid="59" grpId="0" animBg="1"/>
      <p:bldP spid="60" grpId="0" animBg="1"/>
      <p:bldP spid="6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7600" y="2590800"/>
            <a:ext cx="5334000" cy="2133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>
            <a:stCxn id="2" idx="0"/>
            <a:endCxn id="2" idx="2"/>
          </p:cNvCxnSpPr>
          <p:nvPr/>
        </p:nvCxnSpPr>
        <p:spPr>
          <a:xfrm rot="16200000" flipH="1">
            <a:off x="5257800" y="3657600"/>
            <a:ext cx="2133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419600" y="1524001"/>
            <a:ext cx="137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10400" y="1600201"/>
            <a:ext cx="137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N</a:t>
            </a:r>
          </a:p>
        </p:txBody>
      </p:sp>
      <p:sp>
        <p:nvSpPr>
          <p:cNvPr id="7" name="Plus 6"/>
          <p:cNvSpPr/>
          <p:nvPr/>
        </p:nvSpPr>
        <p:spPr>
          <a:xfrm>
            <a:off x="3886200" y="27432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lus 8"/>
          <p:cNvSpPr/>
          <p:nvPr/>
        </p:nvSpPr>
        <p:spPr>
          <a:xfrm>
            <a:off x="4572000" y="27432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lus 9"/>
          <p:cNvSpPr/>
          <p:nvPr/>
        </p:nvSpPr>
        <p:spPr>
          <a:xfrm>
            <a:off x="5257800" y="27432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lus 10"/>
          <p:cNvSpPr/>
          <p:nvPr/>
        </p:nvSpPr>
        <p:spPr>
          <a:xfrm>
            <a:off x="3886200" y="34290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lus 11"/>
          <p:cNvSpPr/>
          <p:nvPr/>
        </p:nvSpPr>
        <p:spPr>
          <a:xfrm>
            <a:off x="5257800" y="34290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lus 12"/>
          <p:cNvSpPr/>
          <p:nvPr/>
        </p:nvSpPr>
        <p:spPr>
          <a:xfrm>
            <a:off x="3886200" y="40386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lus 13"/>
          <p:cNvSpPr/>
          <p:nvPr/>
        </p:nvSpPr>
        <p:spPr>
          <a:xfrm>
            <a:off x="5257800" y="40386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lus 14"/>
          <p:cNvSpPr/>
          <p:nvPr/>
        </p:nvSpPr>
        <p:spPr>
          <a:xfrm>
            <a:off x="4572000" y="33528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lus 15"/>
          <p:cNvSpPr/>
          <p:nvPr/>
        </p:nvSpPr>
        <p:spPr>
          <a:xfrm>
            <a:off x="4572000" y="39624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inus 16"/>
          <p:cNvSpPr/>
          <p:nvPr/>
        </p:nvSpPr>
        <p:spPr>
          <a:xfrm>
            <a:off x="6629400" y="28956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inus 17"/>
          <p:cNvSpPr/>
          <p:nvPr/>
        </p:nvSpPr>
        <p:spPr>
          <a:xfrm>
            <a:off x="7467600" y="28956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Minus 18"/>
          <p:cNvSpPr/>
          <p:nvPr/>
        </p:nvSpPr>
        <p:spPr>
          <a:xfrm>
            <a:off x="8305800" y="28956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inus 21"/>
          <p:cNvSpPr/>
          <p:nvPr/>
        </p:nvSpPr>
        <p:spPr>
          <a:xfrm>
            <a:off x="75438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Minus 22"/>
          <p:cNvSpPr/>
          <p:nvPr/>
        </p:nvSpPr>
        <p:spPr>
          <a:xfrm>
            <a:off x="66294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Minus 23"/>
          <p:cNvSpPr/>
          <p:nvPr/>
        </p:nvSpPr>
        <p:spPr>
          <a:xfrm>
            <a:off x="75438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inus 24"/>
          <p:cNvSpPr/>
          <p:nvPr/>
        </p:nvSpPr>
        <p:spPr>
          <a:xfrm>
            <a:off x="6629400" y="4114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Minus 25"/>
          <p:cNvSpPr/>
          <p:nvPr/>
        </p:nvSpPr>
        <p:spPr>
          <a:xfrm>
            <a:off x="7467600" y="4114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inus 26"/>
          <p:cNvSpPr/>
          <p:nvPr/>
        </p:nvSpPr>
        <p:spPr>
          <a:xfrm>
            <a:off x="8305800" y="35052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inus 27"/>
          <p:cNvSpPr/>
          <p:nvPr/>
        </p:nvSpPr>
        <p:spPr>
          <a:xfrm>
            <a:off x="4953000" y="5638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Elbow Connector 40"/>
          <p:cNvCxnSpPr>
            <a:stCxn id="2" idx="1"/>
          </p:cNvCxnSpPr>
          <p:nvPr/>
        </p:nvCxnSpPr>
        <p:spPr>
          <a:xfrm rot="10800000" flipH="1" flipV="1">
            <a:off x="3657600" y="3657600"/>
            <a:ext cx="2133600" cy="1828800"/>
          </a:xfrm>
          <a:prstGeom prst="bentConnector3">
            <a:avLst>
              <a:gd name="adj1" fmla="val -10714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Elbow Connector 42"/>
          <p:cNvCxnSpPr>
            <a:stCxn id="2" idx="3"/>
          </p:cNvCxnSpPr>
          <p:nvPr/>
        </p:nvCxnSpPr>
        <p:spPr>
          <a:xfrm flipH="1">
            <a:off x="5943600" y="3657600"/>
            <a:ext cx="3048000" cy="1828800"/>
          </a:xfrm>
          <a:prstGeom prst="bentConnector3">
            <a:avLst>
              <a:gd name="adj1" fmla="val -75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5639594" y="5485606"/>
            <a:ext cx="914400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5525294" y="5523706"/>
            <a:ext cx="532606" cy="7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Plus 35"/>
          <p:cNvSpPr/>
          <p:nvPr/>
        </p:nvSpPr>
        <p:spPr>
          <a:xfrm>
            <a:off x="6172200" y="5562600"/>
            <a:ext cx="609600" cy="685800"/>
          </a:xfrm>
          <a:prstGeom prst="mathPl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inus 36"/>
          <p:cNvSpPr/>
          <p:nvPr/>
        </p:nvSpPr>
        <p:spPr>
          <a:xfrm>
            <a:off x="8229600" y="4114800"/>
            <a:ext cx="609600" cy="3048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524000" y="7620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>
                <a:latin typeface="SutonnyOMJ" panose="01010600010101010101" pitchFamily="2" charset="0"/>
                <a:cs typeface="SutonnyOMJ" panose="01010600010101010101" pitchFamily="2" charset="0"/>
              </a:rPr>
              <a:t>রিভার্স বায়াস </a:t>
            </a:r>
            <a:endParaRPr lang="en-US" sz="66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179B5C-3DEB-4638-AD3A-A7F2123BB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4E69-5754-4658-B254-2A0C7F9DD158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02AB24-5D64-41FB-8598-EBA7575E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D27FDE7A-6834-4153-8EFF-9D7599C6D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31214E-7 L -0.21667 0.005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0" y="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16185E-6 L -0.21667 0.0055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0" y="3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89017E-7 L -0.20834 -0.005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7" grpId="0" animBg="1"/>
      <p:bldP spid="23" grpId="0" animBg="1"/>
      <p:bldP spid="25" grpId="0" animBg="1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1"/>
          <p:cNvSpPr/>
          <p:nvPr/>
        </p:nvSpPr>
        <p:spPr>
          <a:xfrm>
            <a:off x="1524000" y="3126"/>
            <a:ext cx="9144000" cy="2279749"/>
          </a:xfrm>
          <a:prstGeom prst="leftRightArrow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atin typeface="SutonnyOMJ" panose="01010600010101010101" pitchFamily="2" charset="0"/>
                <a:cs typeface="SutonnyOMJ" panose="01010600010101010101" pitchFamily="2" charset="0"/>
              </a:rPr>
              <a:t>    </a:t>
            </a:r>
            <a:r>
              <a:rPr lang="bn-BD" sz="6600" dirty="0">
                <a:latin typeface="SutonnyOMJ" panose="01010600010101010101" pitchFamily="2" charset="0"/>
                <a:cs typeface="SutonnyOMJ" panose="01010600010101010101" pitchFamily="2" charset="0"/>
              </a:rPr>
              <a:t>দলীয় কাজঃ</a:t>
            </a:r>
            <a:r>
              <a:rPr lang="en-US" sz="6600" dirty="0">
                <a:latin typeface="SutonnyOMJ" panose="01010600010101010101" pitchFamily="2" charset="0"/>
                <a:cs typeface="SutonnyOMJ" panose="01010600010101010101" pitchFamily="2" charset="0"/>
              </a:rPr>
              <a:t>    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১০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মিনিট</a:t>
            </a:r>
            <a:endParaRPr lang="en-US" sz="66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8458200" y="2561857"/>
            <a:ext cx="2667000" cy="2667000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715375" y="2667000"/>
            <a:ext cx="2667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SutonnyOMJ" panose="01010600010101010101" pitchFamily="2" charset="0"/>
                <a:cs typeface="SutonnyOMJ" panose="01010600010101010101" pitchFamily="2" charset="0"/>
              </a:rPr>
              <a:t>অর্ধপরিবাহী গুলোর </a:t>
            </a:r>
          </a:p>
          <a:p>
            <a:r>
              <a:rPr lang="bn-BD" sz="4400" dirty="0">
                <a:latin typeface="SutonnyOMJ" panose="01010600010101010101" pitchFamily="2" charset="0"/>
                <a:cs typeface="SutonnyOMJ" panose="01010600010101010101" pitchFamily="2" charset="0"/>
              </a:rPr>
              <a:t>ধর্ম লিখ।</a:t>
            </a:r>
          </a:p>
          <a:p>
            <a:endParaRPr lang="en-US" sz="440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2667000" y="2667000"/>
            <a:ext cx="2514600" cy="2667000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05100" y="2889275"/>
            <a:ext cx="2286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SutonnyOMJ" panose="01010600010101010101" pitchFamily="2" charset="0"/>
                <a:cs typeface="SutonnyOMJ" panose="01010600010101010101" pitchFamily="2" charset="0"/>
              </a:rPr>
              <a:t>চিত্র একে বায়াসিং দেখাও। </a:t>
            </a:r>
            <a:endParaRPr lang="en-US" sz="48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23660B-5D80-4A22-A720-A65F89984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83B6-758F-465E-901D-76C58F560A84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584348-3F17-4FEA-B580-43ED2D3CB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533BE2B-6684-48AC-9FD7-77A9EC8CB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6" grpId="0"/>
      <p:bldP spid="7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52800" y="1828801"/>
            <a:ext cx="7086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>
                <a:latin typeface="SutonnyOMJ" panose="01010600010101010101" pitchFamily="2" charset="0"/>
                <a:cs typeface="SutonnyOMJ" panose="01010600010101010101" pitchFamily="2" charset="0"/>
              </a:rPr>
              <a:t>আর কোন প্রশ্ন ?</a:t>
            </a:r>
            <a:endParaRPr lang="en-US" sz="80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9E935F-BC1A-44C5-8973-CCA13A98A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36977-68DF-4060-880B-E7247E4702A9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FD8AF7-B303-4524-B34F-709973769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A71410-BADE-43BA-BF3A-7CA8BDC3C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repeatCount="300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783967" y="228612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62375" y="3365859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SutonnyOMJ" panose="01010600010101010101" pitchFamily="2" charset="0"/>
                <a:cs typeface="SutonnyOMJ" panose="01010600010101010101" pitchFamily="2" charset="0"/>
              </a:rPr>
              <a:t>ডায়োড কিভাবে গঠিত হয়?</a:t>
            </a:r>
            <a:endParaRPr lang="en-US" sz="48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755392" y="35755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86174" y="4343400"/>
            <a:ext cx="78200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SutonnyOMJ" panose="01010600010101010101" pitchFamily="2" charset="0"/>
                <a:cs typeface="SutonnyOMJ" panose="01010600010101010101" pitchFamily="2" charset="0"/>
              </a:rPr>
              <a:t>রিভার্স বায়াসে ঘাটতি স্তর বেশী হয় কেন?  </a:t>
            </a:r>
            <a:endParaRPr lang="en-US" sz="44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3BE6617-0DE7-4B91-855B-4878EC80A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3CA2-8EB9-49E5-AB92-31B140BB0032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8363B30-FCA9-4CE0-BE97-71E32FDDE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23856C0-CF9D-44F0-9A57-10A58A203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4" name="Right Arrow 5">
            <a:extLst>
              <a:ext uri="{FF2B5EF4-FFF2-40B4-BE49-F238E27FC236}">
                <a16:creationId xmlns:a16="http://schemas.microsoft.com/office/drawing/2014/main" id="{BDC383E0-B0F7-401A-9AEB-47D5E459AED3}"/>
              </a:ext>
            </a:extLst>
          </p:cNvPr>
          <p:cNvSpPr/>
          <p:nvPr/>
        </p:nvSpPr>
        <p:spPr>
          <a:xfrm>
            <a:off x="2699575" y="438428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63D2F2-9867-4EE4-98C8-0D0DA27B700C}"/>
              </a:ext>
            </a:extLst>
          </p:cNvPr>
          <p:cNvSpPr/>
          <p:nvPr/>
        </p:nvSpPr>
        <p:spPr>
          <a:xfrm>
            <a:off x="3790950" y="2192205"/>
            <a:ext cx="6648450" cy="672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অর্ধ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পরিবাহীর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একটি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ধর্ম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বল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14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3600450" y="0"/>
            <a:ext cx="7086600" cy="1905000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72000" y="276762"/>
            <a:ext cx="4343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>
                <a:latin typeface="SutonnyOMJ" panose="01010600010101010101" pitchFamily="2" charset="0"/>
                <a:cs typeface="SutonnyOMJ" panose="01010600010101010101" pitchFamily="2" charset="0"/>
              </a:rPr>
              <a:t>বাড়ির কাজঃ</a:t>
            </a:r>
            <a:endParaRPr lang="en-US" sz="80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2436802"/>
            <a:ext cx="105155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7200" dirty="0">
                <a:latin typeface="SutonnyOMJ" panose="01010600010101010101" pitchFamily="2" charset="0"/>
                <a:cs typeface="SutonnyOMJ" panose="01010600010101010101" pitchFamily="2" charset="0"/>
              </a:rPr>
              <a:t>-</a:t>
            </a:r>
            <a:r>
              <a:rPr lang="en-US" sz="7200" dirty="0" err="1">
                <a:latin typeface="SutonnyOMJ" panose="01010600010101010101" pitchFamily="2" charset="0"/>
                <a:cs typeface="SutonnyOMJ" panose="01010600010101010101" pitchFamily="2" charset="0"/>
              </a:rPr>
              <a:t>টাইপ</a:t>
            </a:r>
            <a:r>
              <a:rPr lang="en-US" sz="72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bn-BD" sz="7200" dirty="0">
                <a:latin typeface="SutonnyOMJ" panose="01010600010101010101" pitchFamily="2" charset="0"/>
                <a:cs typeface="SutonnyOMJ" panose="01010600010101010101" pitchFamily="2" charset="0"/>
              </a:rPr>
              <a:t>ও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7200" dirty="0">
                <a:latin typeface="SutonnyOMJ" panose="01010600010101010101" pitchFamily="2" charset="0"/>
                <a:cs typeface="SutonnyOMJ" panose="01010600010101010101" pitchFamily="2" charset="0"/>
              </a:rPr>
              <a:t>-</a:t>
            </a:r>
            <a:r>
              <a:rPr lang="en-US" sz="7200" dirty="0" err="1">
                <a:latin typeface="SutonnyOMJ" panose="01010600010101010101" pitchFamily="2" charset="0"/>
                <a:cs typeface="SutonnyOMJ" panose="01010600010101010101" pitchFamily="2" charset="0"/>
              </a:rPr>
              <a:t>টাইপ</a:t>
            </a:r>
            <a:r>
              <a:rPr lang="en-US" sz="7200" dirty="0">
                <a:latin typeface="SutonnyOMJ" panose="01010600010101010101" pitchFamily="2" charset="0"/>
                <a:cs typeface="SutonnyOMJ" panose="01010600010101010101" pitchFamily="2" charset="0"/>
              </a:rPr>
              <a:t>  </a:t>
            </a:r>
            <a:r>
              <a:rPr lang="bn-BD" sz="7200" dirty="0">
                <a:latin typeface="SutonnyOMJ" panose="01010600010101010101" pitchFamily="2" charset="0"/>
                <a:cs typeface="SutonnyOMJ" panose="01010600010101010101" pitchFamily="2" charset="0"/>
              </a:rPr>
              <a:t>অর্ধপরিবাহীর তুলনামূলক</a:t>
            </a:r>
            <a:r>
              <a:rPr lang="en-US" sz="72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bn-BD" sz="7200" dirty="0">
                <a:latin typeface="SutonnyOMJ" panose="01010600010101010101" pitchFamily="2" charset="0"/>
                <a:cs typeface="SutonnyOMJ" panose="01010600010101010101" pitchFamily="2" charset="0"/>
              </a:rPr>
              <a:t>আলোচনা । </a:t>
            </a:r>
            <a:endParaRPr lang="en-US" sz="72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CDE6DC-E778-4FAE-8D47-97D4B0278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3CD8-51DA-45CB-BDDC-074CADB881DF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716930-8593-4749-9434-820B82F19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237B594-43B7-4D28-905C-80D619460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2590800"/>
            <a:ext cx="7315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THANKS  TO ALL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521703-EE32-4581-8431-A1012D7E2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F339-1B84-4987-8737-E8982FAC18BB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52B7FE-7EE1-439A-8E21-4D1BCAF93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4E082-C05C-47D3-9E09-0AECFB432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688975" y="1219200"/>
            <a:ext cx="3810001" cy="373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ম</a:t>
            </a:r>
            <a:r>
              <a:rPr lang="as-IN" sz="4400" dirty="0">
                <a:latin typeface="SutonnyOMJ" panose="01010600010101010101" pitchFamily="2" charset="0"/>
                <a:cs typeface="SutonnyOMJ" panose="01010600010101010101" pitchFamily="2" charset="0"/>
              </a:rPr>
              <a:t>ো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ঃ </a:t>
            </a:r>
            <a:r>
              <a:rPr lang="as-IN" sz="4400" dirty="0">
                <a:latin typeface="SutonnyOMJ" panose="01010600010101010101" pitchFamily="2" charset="0"/>
                <a:cs typeface="SutonnyOMJ" panose="01010600010101010101" pitchFamily="2" charset="0"/>
              </a:rPr>
              <a:t>আ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ম</a:t>
            </a:r>
            <a:r>
              <a:rPr lang="as-IN" sz="4400" dirty="0">
                <a:latin typeface="SutonnyOMJ" panose="01010600010101010101" pitchFamily="2" charset="0"/>
                <a:cs typeface="SutonnyOMJ" panose="01010600010101010101" pitchFamily="2" charset="0"/>
              </a:rPr>
              <a:t>ি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ন</a:t>
            </a:r>
            <a:r>
              <a:rPr lang="as-IN" sz="4400" dirty="0">
                <a:latin typeface="SutonnyOMJ" panose="01010600010101010101" pitchFamily="2" charset="0"/>
                <a:cs typeface="SutonnyOMJ" panose="01010600010101010101" pitchFamily="2" charset="0"/>
              </a:rPr>
              <a:t>ু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ল </a:t>
            </a:r>
            <a:r>
              <a:rPr lang="as-IN" sz="4400" dirty="0">
                <a:latin typeface="SutonnyOMJ" panose="01010600010101010101" pitchFamily="2" charset="0"/>
                <a:cs typeface="SutonnyOMJ" panose="01010600010101010101" pitchFamily="2" charset="0"/>
              </a:rPr>
              <a:t>ই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স</a:t>
            </a:r>
            <a:r>
              <a:rPr lang="as-IN" sz="4400" dirty="0">
                <a:latin typeface="SutonnyOMJ" panose="01010600010101010101" pitchFamily="2" charset="0"/>
                <a:cs typeface="SutonnyOMJ" panose="01010600010101010101" pitchFamily="2" charset="0"/>
              </a:rPr>
              <a:t>ল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া</a:t>
            </a:r>
            <a:r>
              <a:rPr lang="as-IN" sz="4400" dirty="0">
                <a:latin typeface="SutonnyOMJ" panose="01010600010101010101" pitchFamily="2" charset="0"/>
                <a:cs typeface="SutonnyOMJ" panose="01010600010101010101" pitchFamily="2" charset="0"/>
              </a:rPr>
              <a:t>ম</a:t>
            </a:r>
            <a:endParaRPr lang="en-US" sz="4400" dirty="0"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pPr marL="0" indent="0" algn="ctr">
              <a:buNone/>
            </a:pPr>
            <a:r>
              <a:rPr lang="en-US" dirty="0" err="1">
                <a:latin typeface="SutonnyOMJ" panose="01010600010101010101" pitchFamily="2" charset="0"/>
                <a:cs typeface="SutonnyOMJ" panose="01010600010101010101" pitchFamily="2" charset="0"/>
              </a:rPr>
              <a:t>সিন</a:t>
            </a:r>
            <a:r>
              <a:rPr lang="as-IN" dirty="0">
                <a:latin typeface="SutonnyOMJ" panose="01010600010101010101" pitchFamily="2" charset="0"/>
                <a:cs typeface="SutonnyOMJ" panose="01010600010101010101" pitchFamily="2" charset="0"/>
              </a:rPr>
              <a:t>ি</a:t>
            </a:r>
            <a:r>
              <a:rPr lang="en-US" dirty="0" err="1">
                <a:latin typeface="SutonnyOMJ" panose="01010600010101010101" pitchFamily="2" charset="0"/>
                <a:cs typeface="SutonnyOMJ" panose="01010600010101010101" pitchFamily="2" charset="0"/>
              </a:rPr>
              <a:t>য়র</a:t>
            </a:r>
            <a: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as-IN" dirty="0">
                <a:latin typeface="SutonnyOMJ" panose="01010600010101010101" pitchFamily="2" charset="0"/>
                <a:cs typeface="SutonnyOMJ" panose="01010600010101010101" pitchFamily="2" charset="0"/>
              </a:rPr>
              <a:t>শ</a:t>
            </a:r>
            <a: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  <a:t>ি</a:t>
            </a:r>
            <a:r>
              <a:rPr lang="as-IN" dirty="0">
                <a:latin typeface="SutonnyOMJ" panose="01010600010101010101" pitchFamily="2" charset="0"/>
                <a:cs typeface="SutonnyOMJ" panose="01010600010101010101" pitchFamily="2" charset="0"/>
              </a:rPr>
              <a:t>ক</a:t>
            </a:r>
            <a: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  <a:t>্</a:t>
            </a:r>
            <a:r>
              <a:rPr lang="as-IN" dirty="0">
                <a:latin typeface="SutonnyOMJ" panose="01010600010101010101" pitchFamily="2" charset="0"/>
                <a:cs typeface="SutonnyOMJ" panose="01010600010101010101" pitchFamily="2" charset="0"/>
              </a:rPr>
              <a:t>ষ</a:t>
            </a:r>
            <a:r>
              <a:rPr lang="en-US" dirty="0">
                <a:latin typeface="SutonnyOMJ" panose="01010600010101010101" pitchFamily="2" charset="0"/>
                <a:cs typeface="SutonnyOMJ" panose="01010600010101010101" pitchFamily="2" charset="0"/>
              </a:rPr>
              <a:t>ক</a:t>
            </a:r>
          </a:p>
          <a:p>
            <a:pPr marL="0" indent="0">
              <a:buNone/>
            </a:pP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চাঁদপুর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আহমাদিয়া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ফাযিল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28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মাদরাসা</a:t>
            </a:r>
            <a:r>
              <a:rPr lang="en-US" sz="2800" dirty="0">
                <a:latin typeface="SutonnyOMJ" panose="01010600010101010101" pitchFamily="2" charset="0"/>
                <a:cs typeface="SutonnyOMJ" panose="01010600010101010101" pitchFamily="2" charset="0"/>
              </a:rPr>
              <a:t>।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F809133-3B33-4ED8-BAEB-9D2A755736E6}"/>
              </a:ext>
            </a:extLst>
          </p:cNvPr>
          <p:cNvSpPr txBox="1">
            <a:spLocks/>
          </p:cNvSpPr>
          <p:nvPr/>
        </p:nvSpPr>
        <p:spPr>
          <a:xfrm>
            <a:off x="6705600" y="1066800"/>
            <a:ext cx="3695700" cy="426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 err="1">
                <a:latin typeface="SutonnyOMJ" panose="01010600010101010101" pitchFamily="2" charset="0"/>
                <a:cs typeface="SutonnyOMJ" panose="01010600010101010101" pitchFamily="2" charset="0"/>
              </a:rPr>
              <a:t>দাখিল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400" dirty="0" err="1">
                <a:latin typeface="SutonnyOMJ" panose="01010600010101010101" pitchFamily="2" charset="0"/>
                <a:cs typeface="SutonnyOMJ" panose="01010600010101010101" pitchFamily="2" charset="0"/>
              </a:rPr>
              <a:t>নবম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400" dirty="0" err="1">
                <a:latin typeface="SutonnyOMJ" panose="01010600010101010101" pitchFamily="2" charset="0"/>
                <a:cs typeface="SutonnyOMJ" panose="01010600010101010101" pitchFamily="2" charset="0"/>
              </a:rPr>
              <a:t>দশম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400" dirty="0" err="1">
                <a:latin typeface="SutonnyOMJ" panose="01010600010101010101" pitchFamily="2" charset="0"/>
                <a:cs typeface="SutonnyOMJ" panose="01010600010101010101" pitchFamily="2" charset="0"/>
              </a:rPr>
              <a:t>শ্রেণি</a:t>
            </a:r>
            <a:endParaRPr lang="en-US" sz="4400" dirty="0"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pPr marL="0" indent="0">
              <a:buNone/>
            </a:pPr>
            <a:r>
              <a:rPr lang="en-US" sz="4400" dirty="0" err="1">
                <a:latin typeface="SutonnyOMJ" panose="01010600010101010101" pitchFamily="2" charset="0"/>
                <a:cs typeface="SutonnyOMJ" panose="01010600010101010101" pitchFamily="2" charset="0"/>
              </a:rPr>
              <a:t>বিষয়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: </a:t>
            </a:r>
            <a:r>
              <a:rPr lang="en-US" sz="4400" dirty="0" err="1">
                <a:latin typeface="SutonnyOMJ" panose="01010600010101010101" pitchFamily="2" charset="0"/>
                <a:cs typeface="SutonnyOMJ" panose="01010600010101010101" pitchFamily="2" charset="0"/>
              </a:rPr>
              <a:t>পদার্থ</a:t>
            </a:r>
            <a:endParaRPr lang="en-US" sz="4400" dirty="0"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pPr marL="0" indent="0">
              <a:buNone/>
            </a:pPr>
            <a:r>
              <a:rPr lang="en-US" sz="4400" dirty="0" err="1">
                <a:latin typeface="SutonnyOMJ" panose="01010600010101010101" pitchFamily="2" charset="0"/>
                <a:cs typeface="SutonnyOMJ" panose="01010600010101010101" pitchFamily="2" charset="0"/>
              </a:rPr>
              <a:t>অধ্যায়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: </a:t>
            </a:r>
            <a:r>
              <a:rPr lang="en-US" sz="4400" dirty="0" err="1">
                <a:latin typeface="SutonnyOMJ" panose="01010600010101010101" pitchFamily="2" charset="0"/>
                <a:cs typeface="SutonnyOMJ" panose="01010600010101010101" pitchFamily="2" charset="0"/>
              </a:rPr>
              <a:t>ত্রয়োদশ</a:t>
            </a:r>
            <a:endParaRPr lang="en-US" sz="4400" dirty="0"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pPr marL="0" indent="0">
              <a:buNone/>
            </a:pPr>
            <a:r>
              <a:rPr lang="en-US" sz="4400" dirty="0" err="1">
                <a:latin typeface="SutonnyOMJ" panose="01010600010101010101" pitchFamily="2" charset="0"/>
                <a:cs typeface="SutonnyOMJ" panose="01010600010101010101" pitchFamily="2" charset="0"/>
              </a:rPr>
              <a:t>সময়</a:t>
            </a:r>
            <a:r>
              <a:rPr lang="en-US" sz="4400" dirty="0">
                <a:latin typeface="SutonnyOMJ" panose="01010600010101010101" pitchFamily="2" charset="0"/>
                <a:cs typeface="SutonnyOMJ" panose="01010600010101010101" pitchFamily="2" charset="0"/>
              </a:rPr>
              <a:t>: ৪৫ </a:t>
            </a:r>
            <a:r>
              <a:rPr lang="en-US" sz="44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মিনিট</a:t>
            </a:r>
            <a:endParaRPr lang="en-US" sz="44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A1ACC-364B-4107-8D90-02B18902E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B6DE-9F6E-4B20-990E-2DFBA389FE8A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7B4F49-7090-448E-9C0E-5549EFA9D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4EAB5B-F546-4B65-A312-104C06EB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0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Lab 47\My Documents\My Pictures\New Folder\CAV166U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0"/>
            <a:ext cx="2971800" cy="2667000"/>
          </a:xfrm>
          <a:prstGeom prst="rect">
            <a:avLst/>
          </a:prstGeom>
          <a:noFill/>
        </p:spPr>
      </p:pic>
      <p:pic>
        <p:nvPicPr>
          <p:cNvPr id="2051" name="Picture 3" descr="C:\Documents and Settings\Lab 47\My Documents\My Pictures\New Folder\ergwr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7982" y="4792664"/>
            <a:ext cx="2743200" cy="1600200"/>
          </a:xfrm>
          <a:prstGeom prst="rect">
            <a:avLst/>
          </a:prstGeom>
          <a:noFill/>
        </p:spPr>
      </p:pic>
      <p:pic>
        <p:nvPicPr>
          <p:cNvPr id="2052" name="Picture 4" descr="C:\Documents and Settings\Lab 47\My Documents\My Pictures\New Folder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9962" y="4754564"/>
            <a:ext cx="2667000" cy="1676400"/>
          </a:xfrm>
          <a:prstGeom prst="rect">
            <a:avLst/>
          </a:prstGeom>
          <a:noFill/>
        </p:spPr>
      </p:pic>
      <p:pic>
        <p:nvPicPr>
          <p:cNvPr id="2054" name="Picture 6" descr="C:\Documents and Settings\Lab 47\My Documents\My Pictures\New Folder\sdfgsdf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09850" y="3155951"/>
            <a:ext cx="2247900" cy="1524000"/>
          </a:xfrm>
          <a:prstGeom prst="rect">
            <a:avLst/>
          </a:prstGeom>
          <a:noFill/>
        </p:spPr>
      </p:pic>
      <p:pic>
        <p:nvPicPr>
          <p:cNvPr id="2055" name="Picture 7" descr="C:\Documents and Settings\Lab 47\My Documents\My Pictures\New Folder\sdgfs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76800" y="457200"/>
            <a:ext cx="2209800" cy="1447800"/>
          </a:xfrm>
          <a:prstGeom prst="rect">
            <a:avLst/>
          </a:prstGeom>
          <a:noFill/>
        </p:spPr>
      </p:pic>
      <p:pic>
        <p:nvPicPr>
          <p:cNvPr id="2056" name="Picture 8" descr="C:\Documents and Settings\Lab 47\My Documents\My Pictures\New Folder\CAGTYV6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14600" y="76200"/>
            <a:ext cx="1524000" cy="1905000"/>
          </a:xfrm>
          <a:prstGeom prst="rect">
            <a:avLst/>
          </a:prstGeom>
          <a:noFill/>
        </p:spPr>
      </p:pic>
      <p:pic>
        <p:nvPicPr>
          <p:cNvPr id="2057" name="Picture 9" descr="C:\Documents and Settings\Lab 47\My Documents\My Pictures\New Folder\CASTYZWX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34000" y="2438400"/>
            <a:ext cx="2286000" cy="2514600"/>
          </a:xfrm>
          <a:prstGeom prst="rect">
            <a:avLst/>
          </a:prstGeom>
          <a:noFill/>
        </p:spPr>
      </p:pic>
      <p:pic>
        <p:nvPicPr>
          <p:cNvPr id="2058" name="Picture 10" descr="C:\Documents and Settings\Lab 47\My Documents\My Pictures\New Folder (2)\CA03H7ME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077326" y="2819400"/>
            <a:ext cx="1590675" cy="2057400"/>
          </a:xfrm>
          <a:prstGeom prst="rect">
            <a:avLst/>
          </a:prstGeom>
          <a:noFill/>
        </p:spPr>
      </p:pic>
      <p:pic>
        <p:nvPicPr>
          <p:cNvPr id="2059" name="Picture 11" descr="C:\Documents and Settings\Lab 47\My Documents\My Pictures\New Folder (2)\CA4NYL6T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5716807">
            <a:off x="63990" y="2676288"/>
            <a:ext cx="2114399" cy="1291282"/>
          </a:xfrm>
          <a:prstGeom prst="rect">
            <a:avLst/>
          </a:prstGeom>
          <a:noFill/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7F39F3-A046-4076-95C2-0C37D4531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25AED-810F-4010-B95D-0A9195A2DE78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1391CD-F2F8-4CA9-A723-9916F3DD6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00590-596B-4695-83F7-B077DCBEE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>
    <p:wedge/>
    <p:sndAc>
      <p:stSnd>
        <p:snd r:embed="rId2" name="voltage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1981200"/>
            <a:ext cx="662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BD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72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anose="01010600010101010101" pitchFamily="2" charset="0"/>
              </a:rPr>
              <a:t>ইলেকট্রনিক্স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9B14EB-B28D-4779-A4D5-A9B20DAA5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96D76-1EC3-4E8E-83CD-B1689DD53540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5CDF14-5C08-4019-866A-5E63945D9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D2DAF2-AE78-4DCF-8AC6-BDB95D8F7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>
    <p:split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76400" y="1371601"/>
            <a:ext cx="8763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SutonnyOMJ" panose="01010600010101010101" pitchFamily="2" charset="0"/>
                <a:cs typeface="SutonnyOMJ" panose="01010600010101010101" pitchFamily="2" charset="0"/>
              </a:rPr>
              <a:t>এই </a:t>
            </a:r>
            <a:r>
              <a:rPr lang="en-US" sz="4000" dirty="0" err="1">
                <a:latin typeface="SutonnyOMJ" panose="01010600010101010101" pitchFamily="2" charset="0"/>
                <a:cs typeface="SutonnyOMJ" panose="01010600010101010101" pitchFamily="2" charset="0"/>
              </a:rPr>
              <a:t>পাঠ</a:t>
            </a:r>
            <a:r>
              <a:rPr lang="en-US" sz="40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latin typeface="SutonnyOMJ" panose="01010600010101010101" pitchFamily="2" charset="0"/>
                <a:cs typeface="SutonnyOMJ" panose="01010600010101010101" pitchFamily="2" charset="0"/>
              </a:rPr>
              <a:t>শেষে</a:t>
            </a:r>
            <a:r>
              <a:rPr lang="en-US" sz="40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en-US" sz="4000" dirty="0" err="1">
                <a:latin typeface="SutonnyOMJ" panose="01010600010101010101" pitchFamily="2" charset="0"/>
                <a:cs typeface="SutonnyOMJ" panose="01010600010101010101" pitchFamily="2" charset="0"/>
              </a:rPr>
              <a:t>শিক্ষার্থীরা</a:t>
            </a:r>
            <a:r>
              <a:rPr lang="en-US" sz="4000" dirty="0">
                <a:latin typeface="SutonnyOMJ" panose="01010600010101010101" pitchFamily="2" charset="0"/>
                <a:cs typeface="SutonnyOMJ" panose="01010600010101010101" pitchFamily="2" charset="0"/>
              </a:rPr>
              <a:t>…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4000" dirty="0">
                <a:latin typeface="SutonnyOMJ" panose="01010600010101010101" pitchFamily="2" charset="0"/>
                <a:cs typeface="SutonnyOMJ" panose="01010600010101010101" pitchFamily="2" charset="0"/>
              </a:rPr>
              <a:t>অর্ধপরিবাহী ও তার প্রকারভেদ করতে পারবে</a:t>
            </a:r>
            <a:r>
              <a:rPr lang="en-US" sz="4000" dirty="0">
                <a:latin typeface="SutonnyOMJ" panose="01010600010101010101" pitchFamily="2" charset="0"/>
                <a:cs typeface="SutonnyOMJ" panose="01010600010101010101" pitchFamily="2" charset="0"/>
              </a:rPr>
              <a:t>;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000" dirty="0">
                <a:latin typeface="SutonnyOMJ" panose="01010600010101010101" pitchFamily="2" charset="0"/>
                <a:cs typeface="SutonnyOMJ" panose="01010600010101010101" pitchFamily="2" charset="0"/>
              </a:rPr>
              <a:t>-</a:t>
            </a:r>
            <a:r>
              <a:rPr lang="en-US" sz="4000" dirty="0" err="1">
                <a:latin typeface="SutonnyOMJ" panose="01010600010101010101" pitchFamily="2" charset="0"/>
                <a:cs typeface="SutonnyOMJ" panose="01010600010101010101" pitchFamily="2" charset="0"/>
              </a:rPr>
              <a:t>টাইপ</a:t>
            </a:r>
            <a:r>
              <a:rPr lang="en-US" sz="4000" dirty="0">
                <a:latin typeface="SutonnyOMJ" panose="01010600010101010101" pitchFamily="2" charset="0"/>
                <a:cs typeface="SutonnyOMJ" panose="01010600010101010101" pitchFamily="2" charset="0"/>
              </a:rPr>
              <a:t> </a:t>
            </a:r>
            <a:r>
              <a:rPr lang="bn-BD" sz="4000" dirty="0">
                <a:latin typeface="SutonnyOMJ" panose="01010600010101010101" pitchFamily="2" charset="0"/>
                <a:cs typeface="SutonnyOMJ" panose="01010600010101010101" pitchFamily="2" charset="0"/>
              </a:rPr>
              <a:t>ও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4000" dirty="0">
                <a:latin typeface="SutonnyOMJ" panose="01010600010101010101" pitchFamily="2" charset="0"/>
                <a:cs typeface="SutonnyOMJ" panose="01010600010101010101" pitchFamily="2" charset="0"/>
              </a:rPr>
              <a:t>-</a:t>
            </a:r>
            <a:r>
              <a:rPr lang="en-US" sz="4000" dirty="0" err="1">
                <a:latin typeface="SutonnyOMJ" panose="01010600010101010101" pitchFamily="2" charset="0"/>
                <a:cs typeface="SutonnyOMJ" panose="01010600010101010101" pitchFamily="2" charset="0"/>
              </a:rPr>
              <a:t>টাইপ</a:t>
            </a:r>
            <a:r>
              <a:rPr lang="en-US" sz="4000" dirty="0">
                <a:latin typeface="SutonnyOMJ" panose="01010600010101010101" pitchFamily="2" charset="0"/>
                <a:cs typeface="SutonnyOMJ" panose="01010600010101010101" pitchFamily="2" charset="0"/>
              </a:rPr>
              <a:t>  </a:t>
            </a:r>
            <a:r>
              <a:rPr lang="bn-BD" sz="4000" dirty="0">
                <a:latin typeface="SutonnyOMJ" panose="01010600010101010101" pitchFamily="2" charset="0"/>
                <a:cs typeface="SutonnyOMJ" panose="01010600010101010101" pitchFamily="2" charset="0"/>
              </a:rPr>
              <a:t>অর্ধপরিবাহী</a:t>
            </a:r>
            <a:r>
              <a:rPr lang="en-US" sz="4000" dirty="0">
                <a:latin typeface="SutonnyOMJ" panose="01010600010101010101" pitchFamily="2" charset="0"/>
                <a:cs typeface="SutonnyOMJ" panose="01010600010101010101" pitchFamily="2" charset="0"/>
              </a:rPr>
              <a:t>  </a:t>
            </a:r>
            <a:r>
              <a:rPr lang="bn-BD" sz="4000" dirty="0">
                <a:latin typeface="SutonnyOMJ" panose="01010600010101010101" pitchFamily="2" charset="0"/>
                <a:cs typeface="SutonnyOMJ" panose="01010600010101010101" pitchFamily="2" charset="0"/>
              </a:rPr>
              <a:t>বলতে  পারবে</a:t>
            </a:r>
            <a:r>
              <a:rPr lang="en-US" sz="4000" dirty="0">
                <a:latin typeface="SutonnyOMJ" panose="01010600010101010101" pitchFamily="2" charset="0"/>
                <a:cs typeface="SutonnyOMJ" panose="01010600010101010101" pitchFamily="2" charset="0"/>
              </a:rPr>
              <a:t>;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4000" dirty="0">
                <a:latin typeface="SutonnyOMJ" panose="01010600010101010101" pitchFamily="2" charset="0"/>
                <a:cs typeface="SutonnyOMJ" panose="01010600010101010101" pitchFamily="2" charset="0"/>
              </a:rPr>
              <a:t>জংশন ডায়োড ব্যাখ্যা করতে পারবে</a:t>
            </a:r>
            <a:r>
              <a:rPr lang="en-US" sz="4000">
                <a:latin typeface="SutonnyOMJ" panose="01010600010101010101" pitchFamily="2" charset="0"/>
                <a:cs typeface="SutonnyOMJ" panose="01010600010101010101" pitchFamily="2" charset="0"/>
              </a:rPr>
              <a:t>;</a:t>
            </a:r>
            <a:endParaRPr lang="en-US" sz="4000" dirty="0"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4000" dirty="0">
                <a:latin typeface="SutonnyOMJ" panose="01010600010101010101" pitchFamily="2" charset="0"/>
                <a:cs typeface="SutonnyOMJ" panose="01010600010101010101" pitchFamily="2" charset="0"/>
              </a:rPr>
              <a:t>ফরোয়ার্ড ও রিভার্স বায়াস  ব্যাখ্যা করতে  পারবে।</a:t>
            </a:r>
            <a:endParaRPr lang="en-US" sz="40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91121B-6F89-4633-A3EE-C104DEFCB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5B846-CCBF-4D64-AF3E-9A7DDBAAE4FE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F88471-D920-4CE5-8818-AE0567603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632D6A6-C75E-49B0-B6DC-491567A8D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Lab 47\My Documents\My Pictures\New Folder (2)\CAVAFAF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1295400"/>
            <a:ext cx="5029200" cy="4724400"/>
          </a:xfrm>
          <a:prstGeom prst="rect">
            <a:avLst/>
          </a:prstGeom>
          <a:noFill/>
        </p:spPr>
      </p:pic>
      <p:pic>
        <p:nvPicPr>
          <p:cNvPr id="6147" name="Picture 3" descr="C:\Documents and Settings\Lab 47\My Documents\My Pictures\New Folder (2)\CA2B89U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1" y="609600"/>
            <a:ext cx="2428875" cy="2514600"/>
          </a:xfrm>
          <a:prstGeom prst="rect">
            <a:avLst/>
          </a:prstGeom>
          <a:noFill/>
        </p:spPr>
      </p:pic>
      <p:pic>
        <p:nvPicPr>
          <p:cNvPr id="6148" name="Picture 4" descr="C:\Documents and Settings\Lab 47\My Documents\My Pictures\New Folder (2)\CA5Z3D7H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85951" y="4119265"/>
            <a:ext cx="2676525" cy="1752600"/>
          </a:xfrm>
          <a:prstGeom prst="rect">
            <a:avLst/>
          </a:prstGeom>
          <a:noFill/>
        </p:spPr>
      </p:pic>
      <p:pic>
        <p:nvPicPr>
          <p:cNvPr id="6149" name="Picture 5" descr="C:\Documents and Settings\Lab 47\My Documents\My Pictures\New Folder (2)\CAOQ4TC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34400" y="3700165"/>
            <a:ext cx="2057400" cy="1981200"/>
          </a:xfrm>
          <a:prstGeom prst="rect">
            <a:avLst/>
          </a:prstGeom>
          <a:noFill/>
        </p:spPr>
      </p:pic>
      <p:pic>
        <p:nvPicPr>
          <p:cNvPr id="6150" name="Picture 6" descr="C:\Documents and Settings\Lab 47\My Documents\My Pictures\New Folder (2)\CAQFRG9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43800" y="609600"/>
            <a:ext cx="2667000" cy="20574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667000" y="3048000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4600" y="5878174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0" y="2438400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10625" y="5662732"/>
            <a:ext cx="167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28CC64-EC96-46EF-8CE6-8BE3B878E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504B-6C1A-4B27-91B5-E18A3330E77B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A22B5-6D34-411D-B704-CC5FDA906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8FFB07-127C-42D5-A82F-8F34CAA59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Lab 47\My Documents\My Pictures\New Folder\cvsd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28800"/>
            <a:ext cx="6019800" cy="3886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0" y="2408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>
                <a:latin typeface="SutonnyOMJ" panose="01010600010101010101" pitchFamily="2" charset="0"/>
                <a:cs typeface="SutonnyOMJ" panose="01010600010101010101" pitchFamily="2" charset="0"/>
              </a:rPr>
              <a:t>অর্ধপরিবাহী</a:t>
            </a:r>
            <a:endParaRPr lang="en-US" sz="80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38600" y="2209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</a:t>
            </a:r>
          </a:p>
        </p:txBody>
      </p:sp>
      <p:sp>
        <p:nvSpPr>
          <p:cNvPr id="5" name="Oval 4"/>
          <p:cNvSpPr/>
          <p:nvPr/>
        </p:nvSpPr>
        <p:spPr>
          <a:xfrm>
            <a:off x="5486400" y="2133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010400" y="2209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086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62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038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638800" y="4495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114800" y="4495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86600" y="4419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191000" y="2438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62600" y="2362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39000" y="2438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39000" y="3505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38800" y="34290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91000" y="3505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672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912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628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E9BDB6-31B9-4458-9794-76B248ED0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B13D-BC8B-4CEE-BDB5-024CFAF1E47E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8E1FFAC-AD4F-4D1B-833A-03E275D08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E4BDE3C3-F5FE-4A41-95A8-A37D65BE1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Lab 47\My Documents\My Pictures\New Folder\cvsd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28800"/>
            <a:ext cx="6019800" cy="3886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0" y="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>
                <a:latin typeface="SutonnyOMJ" panose="01010600010101010101" pitchFamily="2" charset="0"/>
                <a:cs typeface="SutonnyOMJ" panose="01010600010101010101" pitchFamily="2" charset="0"/>
              </a:rPr>
              <a:t>শুদ্ধ অর্ধপরিবাহী</a:t>
            </a:r>
            <a:endParaRPr lang="en-US" sz="80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38600" y="2209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</a:t>
            </a:r>
          </a:p>
        </p:txBody>
      </p:sp>
      <p:sp>
        <p:nvSpPr>
          <p:cNvPr id="5" name="Oval 4"/>
          <p:cNvSpPr/>
          <p:nvPr/>
        </p:nvSpPr>
        <p:spPr>
          <a:xfrm>
            <a:off x="5486400" y="2133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010400" y="2209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086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62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038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638800" y="4495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114800" y="4495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86600" y="4419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191000" y="2438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62600" y="2362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39000" y="2438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39000" y="3505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0" y="34290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91000" y="3505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672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912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628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8BFECD-508C-4689-B2D7-094034FDC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617B-A5E5-425F-8094-E1A0EECB9200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0A9B0C8-273F-4E71-9645-30C684AB6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64328862-C41B-4615-B8B5-EFAF939D2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Lab 47\My Documents\My Pictures\New Folder\cvsd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28800"/>
            <a:ext cx="6019800" cy="3886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0" y="1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SutonnyOMJ" panose="01010600010101010101" pitchFamily="2" charset="0"/>
                <a:cs typeface="SutonnyOMJ" panose="01010600010101010101" pitchFamily="2" charset="0"/>
              </a:rPr>
              <a:t>অশুদ্ধ অর্ধপরিবাহী</a:t>
            </a:r>
            <a:endParaRPr lang="en-US" sz="60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38600" y="2209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</a:t>
            </a:r>
          </a:p>
        </p:txBody>
      </p:sp>
      <p:sp>
        <p:nvSpPr>
          <p:cNvPr id="5" name="Oval 4"/>
          <p:cNvSpPr/>
          <p:nvPr/>
        </p:nvSpPr>
        <p:spPr>
          <a:xfrm>
            <a:off x="5486400" y="2133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010400" y="2209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086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62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038600" y="3276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638800" y="4495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114800" y="44958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86600" y="4419600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191000" y="2438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62600" y="2362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39000" y="2438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39000" y="3505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0" y="34290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91000" y="3505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672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912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62800" y="4648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</a:t>
            </a:r>
          </a:p>
        </p:txBody>
      </p:sp>
      <p:sp>
        <p:nvSpPr>
          <p:cNvPr id="23" name="Oval 22"/>
          <p:cNvSpPr/>
          <p:nvPr/>
        </p:nvSpPr>
        <p:spPr>
          <a:xfrm>
            <a:off x="6705600" y="3276600"/>
            <a:ext cx="2286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6934200" y="2590800"/>
            <a:ext cx="20574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991600" y="2057401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Free electron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BDE141-A057-41C3-A749-75E733172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5F5F9-2A41-43A0-8960-E1E2FD6693D9}" type="datetime2">
              <a:rPr lang="en-US" smtClean="0"/>
              <a:t>Sunday, August 9, 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027713F-EC43-419E-A10B-CFEBF573E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amin001974@gmail.com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12D40C25-D005-47D1-AD47-345DED68E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67F9-9624-4F7B-B3CF-461C2C96835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344</Words>
  <Application>Microsoft Office PowerPoint</Application>
  <PresentationFormat>Widescreen</PresentationFormat>
  <Paragraphs>154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NikoshBAN</vt:lpstr>
      <vt:lpstr>SutonnyOMJ</vt:lpstr>
      <vt:lpstr>Times New Roman</vt:lpstr>
      <vt:lpstr>Wingdings</vt:lpstr>
      <vt:lpstr>Office Theme</vt:lpstr>
      <vt:lpstr>1_Office Theme</vt:lpstr>
      <vt:lpstr>স্বাগতম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Dhaka-TTC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Lab47</dc:creator>
  <cp:lastModifiedBy>MD. AMINUL ISLAM</cp:lastModifiedBy>
  <cp:revision>60</cp:revision>
  <dcterms:created xsi:type="dcterms:W3CDTF">2011-11-16T05:03:05Z</dcterms:created>
  <dcterms:modified xsi:type="dcterms:W3CDTF">2026-08-09T14:50:54Z</dcterms:modified>
</cp:coreProperties>
</file>