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75" r:id="rId3"/>
    <p:sldId id="259" r:id="rId4"/>
    <p:sldId id="261" r:id="rId5"/>
    <p:sldId id="269" r:id="rId6"/>
    <p:sldId id="270" r:id="rId7"/>
    <p:sldId id="274" r:id="rId8"/>
    <p:sldId id="273" r:id="rId9"/>
    <p:sldId id="264" r:id="rId10"/>
    <p:sldId id="263" r:id="rId11"/>
    <p:sldId id="265" r:id="rId12"/>
    <p:sldId id="266" r:id="rId13"/>
    <p:sldId id="267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1634C-2906-4C87-A1D7-5810B7436FE1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B5AAA-F99A-417D-B90B-AEA728FE06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3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427E-532E-41E2-8670-84A75DA2531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69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393-67F8-48C7-8601-AA72419BD0F4}" type="datetime1">
              <a:rPr lang="en-US" smtClean="0"/>
              <a:t>8/9/2026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FEDF-F3FB-4573-9773-CBA9160AFB51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58AF-EA0E-4BEB-8E56-DDA1D6F2A7E3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FAAB80-AFCD-447E-A585-1861345789BC}" type="datetime1">
              <a:rPr lang="en-US" smtClean="0"/>
              <a:t>8/9/2026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35D8-9564-41D2-8CB9-E64767752954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BDCA-BEF1-4981-9654-9B8634CC7784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83FD-70FE-4483-8366-872C8D3BB836}" type="datetime1">
              <a:rPr lang="en-US" smtClean="0"/>
              <a:t>8/9/2026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8AEF5-774B-4014-8435-F17A379AC270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77FB-5D73-45AA-B435-340AD9988227}" type="datetime1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A69C78B-51BC-40E1-BBA3-35779046BC1B}" type="datetime1">
              <a:rPr lang="en-US" smtClean="0"/>
              <a:t>8/9/2026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653D1-F740-4CF5-BF47-178C4CB8BFF3}" type="datetime1">
              <a:rPr lang="en-US" smtClean="0"/>
              <a:t>8/9/2026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34EA45D-B4EB-4B69-AEDE-C8B7BBEE6A9D}" type="datetime1">
              <a:rPr lang="en-US" smtClean="0"/>
              <a:t>8/9/2026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MD AMINUL ISLAM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EFB57F8-227B-40CE-861B-157882A3A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381000"/>
            <a:ext cx="7620000" cy="5791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u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85762"/>
            <a:ext cx="7605712" cy="46434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95600" y="5029200"/>
            <a:ext cx="64770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dirty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শুভেচ্ছা  </a:t>
            </a:r>
            <a:r>
              <a:rPr lang="bn-IN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5A1E11-6D27-43A1-B039-E27F98866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148FA-1362-4682-BEFE-BAE917AEA949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D3472A-5FA3-4B46-9FB1-E4233ACBF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DDC4A-40CB-4B54-8E80-4552232FD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37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828801" y="4953001"/>
                <a:ext cx="8677275" cy="1133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8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ABC </a:t>
                </a:r>
                <a:r>
                  <a:rPr lang="bn-BD" sz="28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সমকোণী ত্রিভূজে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</a:rPr>
                      <m:t>sin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</a:rPr>
                      <m:t>A</m:t>
                    </m:r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4</m:t>
                        </m:r>
                      </m:num>
                      <m:den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5</m:t>
                        </m:r>
                      </m:den>
                    </m:f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800" dirty="0">
                    <a:solidFill>
                      <a:prstClr val="black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হল,</a:t>
                </a:r>
                <a14:m>
                  <m:oMath xmlns:m="http://schemas.openxmlformats.org/officeDocument/2006/math">
                    <m:r>
                      <a:rPr lang="bn-BD" sz="28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8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cos</m:t>
                    </m:r>
                    <m:r>
                      <m:rPr>
                        <m:sty m:val="p"/>
                      </m:rPr>
                      <a:rPr lang="en-US" sz="28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A</m:t>
                    </m:r>
                    <m:r>
                      <a:rPr lang="bn-BD" sz="28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bn-BD" sz="28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এবং</m:t>
                    </m:r>
                    <m:r>
                      <a:rPr lang="en-US" sz="28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tanA</m:t>
                    </m:r>
                  </m:oMath>
                </a14:m>
                <a:r>
                  <a:rPr lang="bn-BD" sz="2800" dirty="0">
                    <a:solidFill>
                      <a:prstClr val="black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এ মান</a:t>
                </a:r>
                <a:endParaRPr lang="en-US" sz="2800" dirty="0">
                  <a:solidFill>
                    <a:prstClr val="black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pPr lvl="0"/>
                <a:r>
                  <a:rPr lang="bn-BD" sz="2800" dirty="0">
                    <a:solidFill>
                      <a:prstClr val="black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নির্ণয় কর ? </a:t>
                </a:r>
                <a:endParaRPr lang="en-US" sz="2800" dirty="0">
                  <a:solidFill>
                    <a:prstClr val="black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1" y="4953001"/>
                <a:ext cx="8677275" cy="1133387"/>
              </a:xfrm>
              <a:prstGeom prst="rect">
                <a:avLst/>
              </a:prstGeom>
              <a:blipFill>
                <a:blip r:embed="rId3"/>
                <a:stretch>
                  <a:fillRect l="-1405" b="-145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/>
          <p:cNvSpPr/>
          <p:nvPr/>
        </p:nvSpPr>
        <p:spPr>
          <a:xfrm>
            <a:off x="4114800" y="263235"/>
            <a:ext cx="3810000" cy="769441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4400" dirty="0">
                <a:solidFill>
                  <a:prstClr val="black"/>
                </a:solidFill>
                <a:latin typeface="SutonnyOMJ" pitchFamily="2" charset="0"/>
                <a:cs typeface="SutonnyOMJ" pitchFamily="2" charset="0"/>
              </a:rPr>
              <a:t>একক কাজ</a:t>
            </a:r>
            <a:endParaRPr lang="en-US" sz="4400" dirty="0">
              <a:solidFill>
                <a:prstClr val="black"/>
              </a:solidFill>
              <a:latin typeface="SutonnyOMJ" pitchFamily="2" charset="0"/>
              <a:cs typeface="SutonnyOMJ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681163" y="1284812"/>
                <a:ext cx="8372475" cy="980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cs typeface="NikoshBAN" pitchFamily="2" charset="0"/>
                      </a:rPr>
                      <m:t>𝑠𝑖𝑛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𝜃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=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𝑐𝑜𝑠𝑒𝑐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𝜃</m:t>
                        </m:r>
                      </m:den>
                    </m:f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হলে,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/>
                      </a:rPr>
                      <m:t>cos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θ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= ?</m:t>
                    </m:r>
                    <m:r>
                      <a:rPr lang="bn-BD" sz="2800">
                        <a:latin typeface="Cambria Math"/>
                        <a:ea typeface="Cambria Math"/>
                      </a:rPr>
                      <m:t>  </m:t>
                    </m:r>
                    <m:r>
                      <a:rPr lang="bn-BD" sz="2800"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bn-BD" sz="2800">
                        <a:latin typeface="Cambria Math"/>
                        <a:ea typeface="Cambria Math"/>
                      </a:rPr>
                      <m:t>এবং</m:t>
                    </m:r>
                    <m:r>
                      <a:rPr lang="bn-BD" sz="2800">
                        <a:latin typeface="Cambria Math"/>
                        <a:ea typeface="Cambria Math"/>
                      </a:rPr>
                      <m:t> 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</a:rPr>
                      <m:t>tan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θ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= ?</m:t>
                    </m:r>
                  </m:oMath>
                </a14:m>
                <a:endParaRPr lang="en-US" sz="2800" dirty="0"/>
              </a:p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163" y="1284812"/>
                <a:ext cx="8372475" cy="9800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078182" y="2133601"/>
                <a:ext cx="8224836" cy="204184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  <a:cs typeface="NikoshBAN" pitchFamily="2" charset="0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  <a:ea typeface="Cambria Math"/>
                          <a:cs typeface="NikoshBAN" pitchFamily="2" charset="0"/>
                        </a:rPr>
                        <m:t>θ</m:t>
                      </m:r>
                      <m:r>
                        <a:rPr lang="en-US" sz="3600">
                          <a:latin typeface="Cambria Math"/>
                          <a:ea typeface="Cambria Math"/>
                          <a:cs typeface="NikoshBAN" pitchFamily="2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600"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secθ</m:t>
                          </m:r>
                        </m:den>
                      </m:f>
                      <m:r>
                        <a:rPr lang="en-US" sz="3600">
                          <a:latin typeface="Cambria Math"/>
                          <a:ea typeface="Cambria Math"/>
                          <a:cs typeface="NikoshBAN" pitchFamily="2" charset="0"/>
                        </a:rPr>
                        <m:t>   </m:t>
                      </m:r>
                    </m:oMath>
                  </m:oMathPara>
                </a14:m>
                <a:endParaRPr/>
              </a:p>
              <a:p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এবং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/>
                        <a:cs typeface="NikoshBAN" pitchFamily="2" charset="0"/>
                      </a:rPr>
                      <m:t>tan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=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  <a:ea typeface="Cambria Math"/>
                            <a:cs typeface="NikoshBAN" pitchFamily="2" charset="0"/>
                          </a:rPr>
                          <m:t>cotθ</m:t>
                        </m:r>
                      </m:den>
                    </m:f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বা,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8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  <a:cs typeface="NikoshBAN" pitchFamily="2" charset="0"/>
                          </a:rPr>
                          <m:t>sin</m:t>
                        </m:r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  <a:ea typeface="Cambria Math"/>
                            <a:cs typeface="NikoshBAN" pitchFamily="2" charset="0"/>
                          </a:rPr>
                          <m:t>θ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  <a:cs typeface="NikoshBAN" pitchFamily="2" charset="0"/>
                          </a:rPr>
                          <m:t>cos</m:t>
                        </m:r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  <a:ea typeface="Cambria Math"/>
                            <a:cs typeface="NikoshBAN" pitchFamily="2" charset="0"/>
                          </a:rPr>
                          <m:t>θ</m:t>
                        </m:r>
                      </m:den>
                    </m:f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2" y="2133601"/>
                <a:ext cx="8224836" cy="2041841"/>
              </a:xfrm>
              <a:prstGeom prst="rect">
                <a:avLst/>
              </a:prstGeom>
              <a:blipFill>
                <a:blip r:embed="rId6"/>
                <a:stretch>
                  <a:fillRect l="-1328" b="-32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6DB5925-9815-4D74-BBF6-DB84E242B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FE5C-AD29-40AB-9150-193496C6BFC8}" type="datetime1">
              <a:rPr lang="en-US" smtClean="0"/>
              <a:t>8/9/2026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6C808DD-782C-4A50-B898-67CB2928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AB7F818-3F2F-4705-A225-9C6BDA323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0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159967" y="2092037"/>
                <a:ext cx="7924800" cy="3024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bn-BD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ABC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</a:rPr>
                  <a:t>সমকোণী ত্রিভূজের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C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কোণটি সমকোণ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,</a:t>
                </a:r>
                <a:r>
                  <a:rPr lang="en-US" sz="2400" dirty="0">
                    <a:latin typeface="+mj-lt"/>
                    <a:cs typeface="NikoshBAN" pitchFamily="2" charset="0"/>
                    <a:sym typeface="Symbol"/>
                  </a:rPr>
                  <a:t>AB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= </a:t>
                </a:r>
                <a:r>
                  <a:rPr lang="en-US" sz="2400" dirty="0">
                    <a:latin typeface="+mj-lt"/>
                    <a:cs typeface="NikoshBAN" pitchFamily="2" charset="0"/>
                    <a:sym typeface="Symbol"/>
                  </a:rPr>
                  <a:t>13</a:t>
                </a:r>
                <a:r>
                  <a:rPr lang="bn-BD" sz="2400" dirty="0">
                    <a:latin typeface="+mj-lt"/>
                    <a:cs typeface="NikoshBAN" pitchFamily="2" charset="0"/>
                    <a:sym typeface="Symbol"/>
                  </a:rPr>
                  <a:t> সে়ন্টিমিটারম, </a:t>
                </a:r>
                <a:endParaRPr lang="en-US" sz="2400" dirty="0">
                  <a:latin typeface="+mj-lt"/>
                  <a:cs typeface="NikoshBAN" pitchFamily="2" charset="0"/>
                  <a:sym typeface="Symbol"/>
                </a:endParaRPr>
              </a:p>
              <a:p>
                <a:r>
                  <a:rPr lang="en-US" sz="2400" dirty="0">
                    <a:latin typeface="+mj-lt"/>
                    <a:cs typeface="NikoshBAN" pitchFamily="2" charset="0"/>
                    <a:sym typeface="Symbol"/>
                  </a:rPr>
                  <a:t>   BC =12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সেন্টিমিটার এবং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ABC = 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হলে,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sin,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  <a:sym typeface="Symbol"/>
                  </a:rPr>
                  <a:t>cos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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এবং </a:t>
                </a:r>
                <a:endParaRPr lang="en-US" sz="2400" dirty="0">
                  <a:latin typeface="NikoshBAN" pitchFamily="2" charset="0"/>
                  <a:cs typeface="NikoshBAN" pitchFamily="2" charset="0"/>
                  <a:sym typeface="Symbol"/>
                </a:endParaRPr>
              </a:p>
              <a:p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  tan 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এর মান বের কর।</a:t>
                </a:r>
                <a:endParaRPr lang="en-US" sz="2400" dirty="0">
                  <a:latin typeface="NikoshBAN" pitchFamily="2" charset="0"/>
                  <a:cs typeface="NikoshBAN" pitchFamily="2" charset="0"/>
                  <a:sym typeface="Symbol"/>
                </a:endParaRPr>
              </a:p>
              <a:p>
                <a:endParaRPr lang="en-US" sz="2400" dirty="0">
                  <a:latin typeface="NikoshBAN" pitchFamily="2" charset="0"/>
                  <a:cs typeface="NikoshBAN" pitchFamily="2" charset="0"/>
                  <a:sym typeface="Symbol"/>
                </a:endParaRPr>
              </a:p>
              <a:p>
                <a:endParaRPr lang="bn-BD" sz="2400" dirty="0">
                  <a:latin typeface="NikoshBAN" pitchFamily="2" charset="0"/>
                  <a:cs typeface="NikoshBAN" pitchFamily="2" charset="0"/>
                  <a:sym typeface="Symbol"/>
                </a:endParaRPr>
              </a:p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ABC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</a:rPr>
                  <a:t>সমকোণী ত্রিভূজের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B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কোণটি সমকোণ।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NikoshBAN" pitchFamily="2" charset="0"/>
                        <a:sym typeface="Symbol"/>
                      </a:rPr>
                      <m:t>tanA</m:t>
                    </m:r>
                    <m:r>
                      <a:rPr lang="en-US" sz="2400"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cs typeface="NikoshBAN" pitchFamily="2" charset="0"/>
                            <a:sym typeface="Symbol"/>
                          </a:rPr>
                          <m:t>3</m:t>
                        </m:r>
                      </m:e>
                    </m:rad>
                  </m:oMath>
                </a14:m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 হলে,</a:t>
                </a:r>
                <a:endParaRPr lang="en-US" sz="2400" i="1" dirty="0">
                  <a:latin typeface="Cambria Math"/>
                  <a:cs typeface="NikoshBAN" pitchFamily="2" charset="0"/>
                  <a:sym typeface="Symbol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NikoshBAN" pitchFamily="2" charset="0"/>
                        <a:sym typeface="Symbol"/>
                      </a:rPr>
                      <m:t>    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cs typeface="NikoshBAN" pitchFamily="2" charset="0"/>
                            <a:sym typeface="Symbol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 err="1">
                    <a:latin typeface="NikoshBAN" pitchFamily="2" charset="0"/>
                    <a:cs typeface="NikoshBAN" pitchFamily="2" charset="0"/>
                    <a:sym typeface="Symbol"/>
                  </a:rPr>
                  <a:t>sinAcosA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= </a:t>
                </a:r>
                <a:r>
                  <a:rPr lang="en-US" sz="2400" dirty="0">
                    <a:latin typeface="+mj-lt"/>
                    <a:cs typeface="NikoshBAN" pitchFamily="2" charset="0"/>
                    <a:sym typeface="Symbol"/>
                  </a:rPr>
                  <a:t>4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এর সত্যতা যাচাই কর।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967" y="2092037"/>
                <a:ext cx="7924800" cy="3024289"/>
              </a:xfrm>
              <a:prstGeom prst="rect">
                <a:avLst/>
              </a:prstGeom>
              <a:blipFill>
                <a:blip r:embed="rId2"/>
                <a:stretch>
                  <a:fillRect l="-1154" b="-40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038600" y="228601"/>
            <a:ext cx="3833552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bn-BD" sz="44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দলীয় কাজ</a:t>
            </a:r>
            <a:endParaRPr lang="en-US" sz="4400" dirty="0">
              <a:solidFill>
                <a:srgbClr val="7030A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267201" y="1153391"/>
            <a:ext cx="364106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গ্রুপ-</a:t>
            </a:r>
            <a:r>
              <a:rPr lang="bn-IN" sz="44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ক</a:t>
            </a:r>
            <a:r>
              <a:rPr lang="bn-BD" sz="44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,</a:t>
            </a:r>
            <a:r>
              <a:rPr lang="bn-IN" sz="44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খ</a:t>
            </a:r>
            <a:r>
              <a:rPr lang="bn-BD" sz="44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,</a:t>
            </a:r>
            <a:r>
              <a:rPr lang="bn-IN" sz="44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গ </a:t>
            </a:r>
            <a:endParaRPr lang="en-US" sz="4400" dirty="0">
              <a:solidFill>
                <a:srgbClr val="7030A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14467" y="3604180"/>
            <a:ext cx="3641060" cy="685800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গ্রুপ-</a:t>
            </a:r>
            <a:r>
              <a:rPr lang="bn-IN" sz="4400" dirty="0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ঘ</a:t>
            </a:r>
            <a:r>
              <a:rPr lang="bn-BD" sz="4400" dirty="0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,</a:t>
            </a:r>
            <a:r>
              <a:rPr lang="bn-IN" sz="4400" dirty="0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 ঙ</a:t>
            </a:r>
            <a:r>
              <a:rPr lang="bn-BD" sz="4400" dirty="0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,</a:t>
            </a:r>
            <a:r>
              <a:rPr lang="bn-IN" sz="4400" dirty="0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চ </a:t>
            </a:r>
            <a:endParaRPr lang="en-US" sz="4400" dirty="0">
              <a:solidFill>
                <a:srgbClr val="00B0F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1F938E-68C6-441C-8528-E7F42D8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4F24-CE90-4770-ADC0-1A0087412A1B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BE50C7-31FF-417C-A4A0-02D78D6EA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604E0-7C8F-461F-BA85-E4D2CB9E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66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0" y="190500"/>
            <a:ext cx="23622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মূল্যায়ন</a:t>
            </a:r>
            <a:endParaRPr lang="en-US" sz="6000" dirty="0">
              <a:solidFill>
                <a:srgbClr val="7030A0"/>
              </a:solidFill>
              <a:latin typeface="SutonnyOMJ" pitchFamily="2" charset="0"/>
              <a:cs typeface="SutonnyOMJ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714500" y="1600200"/>
                <a:ext cx="8724900" cy="3811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/>
              </a:p>
              <a:p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ক।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লম্ব এবং ভূমির মধ্যে যে অনুপাত তাকে </a:t>
                </a:r>
                <a14:m>
                  <m:oMath xmlns:m="http://schemas.openxmlformats.org/officeDocument/2006/math">
                    <m:r>
                      <a:rPr lang="bn-BD" sz="28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কোনের কী বলে ?</a:t>
                </a:r>
              </a:p>
              <a:p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খ ।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bn-BD" sz="2800"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  <m:r>
                      <a:rPr lang="bn-BD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কোণের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tangent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কে সংক্ষেপে কী বলে ?</a:t>
                </a:r>
              </a:p>
              <a:p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গ।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8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𝑠𝑖𝑛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𝜃</m:t>
                        </m:r>
                      </m:den>
                    </m:f>
                    <m:r>
                      <a:rPr lang="bn-BD" sz="2800">
                        <a:latin typeface="Cambria Math"/>
                        <a:ea typeface="Cambria Math"/>
                        <a:cs typeface="NikoshBAN" pitchFamily="2" charset="0"/>
                      </a:rPr>
                      <m:t>= ?</m:t>
                    </m:r>
                  </m:oMath>
                </a14:m>
                <a:endParaRPr lang="bn-BD" sz="28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ঘ।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8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800" i="1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800" i="1">
                            <a:latin typeface="Cambria Math"/>
                            <a:cs typeface="NikoshBAN" pitchFamily="2" charset="0"/>
                          </a:rPr>
                          <m:t>অতিভূজ</m:t>
                        </m:r>
                      </m:den>
                    </m:f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কে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bn-BD" sz="2800"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কোণের কী বলে?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endParaRPr lang="bn-BD" sz="2800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00" y="1600200"/>
                <a:ext cx="8724900" cy="3811556"/>
              </a:xfrm>
              <a:prstGeom prst="rect">
                <a:avLst/>
              </a:prstGeom>
              <a:blipFill>
                <a:blip r:embed="rId2"/>
                <a:stretch>
                  <a:fillRect l="-1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9790A-A5FD-42D3-A134-D41F7B22C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9727-6DF6-4A28-84BD-071C55E87D0E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96BE5-32BC-4D04-A91C-3E71C24C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7B097-7BCD-48EB-848F-449C7414B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4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828800" y="4800601"/>
                <a:ext cx="853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জ্যামিতিক উপায়ে প্রমান কর যে,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3200" i="1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𝑠𝑖𝑛</m:t>
                        </m:r>
                      </m:e>
                      <m:sup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bn-BD" sz="3200" i="1">
                        <a:latin typeface="Cambria Math"/>
                        <a:ea typeface="Cambria Math"/>
                        <a:cs typeface="NikoshBAN" pitchFamily="2" charset="0"/>
                      </a:rPr>
                      <m:t>𝜃</m:t>
                    </m:r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𝑐𝑜𝑠</m:t>
                        </m:r>
                      </m:e>
                      <m:sup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𝜃</m:t>
                    </m:r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1</m:t>
                    </m:r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4800601"/>
                <a:ext cx="8534400" cy="584775"/>
              </a:xfrm>
              <a:prstGeom prst="rect">
                <a:avLst/>
              </a:prstGeom>
              <a:blipFill>
                <a:blip r:embed="rId2"/>
                <a:stretch>
                  <a:fillRect t="-12632" b="-34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sosceles Triangle 1"/>
          <p:cNvSpPr/>
          <p:nvPr/>
        </p:nvSpPr>
        <p:spPr>
          <a:xfrm>
            <a:off x="2819400" y="609600"/>
            <a:ext cx="7010400" cy="2514600"/>
          </a:xfrm>
          <a:prstGeom prst="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বাড়ীর কাজ</a:t>
            </a:r>
            <a:endParaRPr lang="en-US" sz="6600" dirty="0">
              <a:solidFill>
                <a:srgbClr val="7030A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BCD7F1-E844-4AA7-A41B-A3BF1DEE1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8AFE-CCEE-4A9B-9B0F-B3A3C98F8590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ED18AE-0890-4B70-827A-A57262873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CFAED8-F15E-4F66-AE9A-E7E7614B7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6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092677" y="152400"/>
            <a:ext cx="3505200" cy="39624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1" y="990600"/>
            <a:ext cx="3494171" cy="2590800"/>
          </a:xfrm>
          <a:prstGeom prst="rect">
            <a:avLst/>
          </a:prstGeom>
        </p:spPr>
      </p:pic>
      <p:sp>
        <p:nvSpPr>
          <p:cNvPr id="4" name="Cube 3"/>
          <p:cNvSpPr/>
          <p:nvPr/>
        </p:nvSpPr>
        <p:spPr>
          <a:xfrm>
            <a:off x="3521177" y="4412226"/>
            <a:ext cx="4648200" cy="1981200"/>
          </a:xfrm>
          <a:prstGeom prst="cub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ধন্যবাদ</a:t>
            </a:r>
            <a:endParaRPr lang="en-US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8C87F-1E8D-4BB4-AFE3-CE821A4C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3932-103F-417B-B848-449E49F2A0B9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92CB5-9244-49C3-8B05-820AA648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DD02C-BBCA-4EE2-A5FB-227582EA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p Ribbon 8"/>
          <p:cNvSpPr/>
          <p:nvPr/>
        </p:nvSpPr>
        <p:spPr>
          <a:xfrm>
            <a:off x="1613535" y="717232"/>
            <a:ext cx="8610600" cy="1345972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3102" y="1039713"/>
            <a:ext cx="8256270" cy="1005840"/>
          </a:xfrm>
        </p:spPr>
        <p:txBody>
          <a:bodyPr>
            <a:normAutofit fontScale="90000"/>
          </a:bodyPr>
          <a:lstStyle/>
          <a:p>
            <a:r>
              <a:rPr lang="en-US" dirty="0"/>
              <a:t>		</a:t>
            </a:r>
            <a:r>
              <a:rPr lang="en-US" sz="8000" dirty="0" err="1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শিক্ষক</a:t>
            </a:r>
            <a:r>
              <a:rPr lang="en-US" sz="8000" dirty="0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8000" dirty="0" err="1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পরিচিতি</a:t>
            </a:r>
            <a:r>
              <a:rPr lang="en-US" sz="8000" dirty="0">
                <a:solidFill>
                  <a:srgbClr val="00B050"/>
                </a:solidFill>
                <a:latin typeface="SutonnyOMJ" pitchFamily="2" charset="0"/>
                <a:cs typeface="SutonnyOMJ" pitchFamily="2" charset="0"/>
              </a:rPr>
              <a:t> </a:t>
            </a:r>
            <a:endParaRPr lang="en-US" sz="7300" dirty="0">
              <a:solidFill>
                <a:srgbClr val="00B05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2514600"/>
            <a:ext cx="7162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	</a:t>
            </a:r>
            <a:r>
              <a:rPr lang="en-US" sz="4800" dirty="0" err="1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মোঃ</a:t>
            </a:r>
            <a:r>
              <a:rPr lang="en-US" sz="4800" dirty="0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আমিনুল</a:t>
            </a:r>
            <a:r>
              <a:rPr lang="en-US" sz="4800" dirty="0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SutonnyOMJ" pitchFamily="2" charset="0"/>
                <a:cs typeface="SutonnyOMJ" pitchFamily="2" charset="0"/>
              </a:rPr>
              <a:t>ইসলাম</a:t>
            </a:r>
            <a:endParaRPr lang="en-US" sz="3200" dirty="0">
              <a:solidFill>
                <a:srgbClr val="00B0F0"/>
              </a:solidFill>
              <a:latin typeface="SutonnyOMJ" pitchFamily="2" charset="0"/>
              <a:cs typeface="SutonnyOMJ" pitchFamily="2" charset="0"/>
            </a:endParaRPr>
          </a:p>
          <a:p>
            <a:r>
              <a:rPr lang="en-US" sz="32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	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বি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এসসি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 (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গণিত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)</a:t>
            </a:r>
          </a:p>
          <a:p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	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সহকারী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শিক্ষক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, </a:t>
            </a:r>
          </a:p>
          <a:p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চাঁদপুর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আহমাদিয়া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ফাযিল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মাদ্রাসা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।</a:t>
            </a:r>
          </a:p>
          <a:p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	 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নতুন</a:t>
            </a:r>
            <a:r>
              <a:rPr lang="bn-BD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বাজার</a:t>
            </a:r>
            <a:r>
              <a:rPr lang="en-US" sz="32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 ,</a:t>
            </a:r>
            <a:r>
              <a:rPr lang="en-US" sz="3200" dirty="0" err="1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চাঁদপুর</a:t>
            </a:r>
            <a:endParaRPr lang="en-US" sz="3200" dirty="0">
              <a:solidFill>
                <a:srgbClr val="FFFF0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3079B-51C3-43F8-B6D9-FFD011821A6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F60D5F-9DBC-45E3-98A5-56100E040AB4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0D4B4-EA4C-4E1D-9C43-3804B2B5DC5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B4B86-E6B5-44AA-8DF1-6D3B72F31AB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8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304800"/>
            <a:ext cx="8458200" cy="6019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bn-BD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6600" dirty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শ্রেণিঃ নবম</a:t>
            </a:r>
          </a:p>
          <a:p>
            <a:r>
              <a:rPr lang="bn-BD" sz="6600" dirty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বিষয়ঃ  সাধারণ গণিত</a:t>
            </a:r>
            <a:br>
              <a:rPr lang="bn-BD" sz="6600" dirty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</a:br>
            <a:r>
              <a:rPr lang="bn-BD" sz="6600" dirty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সময়ঃ 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bn-BD" sz="6600" dirty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মিনিট</a:t>
            </a:r>
            <a:endParaRPr lang="en-US" sz="66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EF4BBF-11A1-4EF5-8E03-1F43F53F6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066B-45F8-4C50-883F-CF681A177A34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93430F-6877-4F52-98A7-11CA3B2E1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25A400-35B3-44A2-B632-1B39E4F7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6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 flipH="1">
            <a:off x="6781800" y="457200"/>
            <a:ext cx="1219200" cy="1219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781800" y="1690687"/>
            <a:ext cx="2057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001000" y="457200"/>
            <a:ext cx="838200" cy="1219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Isosceles Triangle 21"/>
          <p:cNvSpPr/>
          <p:nvPr/>
        </p:nvSpPr>
        <p:spPr>
          <a:xfrm>
            <a:off x="1676400" y="2200275"/>
            <a:ext cx="876300" cy="1600200"/>
          </a:xfrm>
          <a:prstGeom prst="triangl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/>
          <p:cNvSpPr/>
          <p:nvPr/>
        </p:nvSpPr>
        <p:spPr>
          <a:xfrm>
            <a:off x="2950368" y="2276475"/>
            <a:ext cx="1600200" cy="1524000"/>
          </a:xfrm>
          <a:prstGeom prst="rtTriangl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/>
          <p:cNvSpPr/>
          <p:nvPr/>
        </p:nvSpPr>
        <p:spPr>
          <a:xfrm>
            <a:off x="4829172" y="2137850"/>
            <a:ext cx="2286000" cy="1676400"/>
          </a:xfrm>
          <a:prstGeom prst="triangle">
            <a:avLst/>
          </a:prstGeom>
          <a:solidFill>
            <a:srgbClr val="00B0F0"/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216077" y="195590"/>
            <a:ext cx="3422723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ছবি</a:t>
            </a:r>
            <a:r>
              <a:rPr lang="bn-IN" sz="4400" dirty="0"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 গুলোর সাথে পরিচিত হই </a:t>
            </a:r>
            <a:endParaRPr lang="en-US" sz="4400" dirty="0">
              <a:solidFill>
                <a:srgbClr val="7030A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5535" y="4753710"/>
            <a:ext cx="4745831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44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এই গুলো কিসের ছবি</a:t>
            </a:r>
            <a:r>
              <a:rPr lang="en-US" sz="44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bn-BD" sz="36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? </a:t>
            </a:r>
            <a:endParaRPr lang="en-US" sz="3600" dirty="0">
              <a:solidFill>
                <a:srgbClr val="FFFF00"/>
              </a:solidFill>
              <a:latin typeface="SutonnyOMJ" pitchFamily="2" charset="0"/>
              <a:cs typeface="SutonnyOMJ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052125"/>
            <a:ext cx="2343150" cy="174835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D9B96-A7B5-49DC-B5A9-EC41733DD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3DE56-1DCE-492A-BF60-B08108DA4B8E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E2B218-A7D8-486D-B825-6F9BC4AA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0BC60E-0AFA-4766-90DA-C504005EB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3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2286000"/>
            <a:ext cx="85344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spc="-300" dirty="0">
                <a:latin typeface="SutonnyOMJ" pitchFamily="2" charset="0"/>
                <a:cs typeface="SutonnyOMJ" pitchFamily="2" charset="0"/>
              </a:rPr>
              <a:t>     </a:t>
            </a:r>
            <a:r>
              <a:rPr lang="bn-IN" sz="6000" spc="-300" dirty="0">
                <a:latin typeface="SutonnyOMJ" pitchFamily="2" charset="0"/>
                <a:cs typeface="SutonnyOMJ" pitchFamily="2" charset="0"/>
              </a:rPr>
              <a:t>ত্রিকোনমিতিক অনুপাত </a:t>
            </a:r>
            <a:endParaRPr lang="en-US" sz="595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0ED37E-0ED6-4781-8E14-1AD88FAC1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250A1-CD9F-43CA-89B9-B52DF6A69955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01EED-147D-46C4-92BA-E0E665CCF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909A2-06D1-415A-A65A-28592518A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6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14800" y="49530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143000" y="2438401"/>
                <a:ext cx="906780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0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১।</a:t>
                </a:r>
                <a:r>
                  <a:rPr lang="bn-BD" sz="40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লম্ব এবং ভূমির মধ্যে যে অনুপাত তাকে </a:t>
                </a:r>
                <a14:m>
                  <m:oMath xmlns:m="http://schemas.openxmlformats.org/officeDocument/2006/math">
                    <m:r>
                      <a:rPr lang="bn-BD" sz="40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bn-BD" sz="40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কোনের কী </a:t>
                </a:r>
                <a:r>
                  <a:rPr lang="bn-BD" sz="4000" b="1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তা বলতে পারবে।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438401"/>
                <a:ext cx="9067800" cy="1323439"/>
              </a:xfrm>
              <a:prstGeom prst="rect">
                <a:avLst/>
              </a:prstGeom>
              <a:blipFill>
                <a:blip r:embed="rId2"/>
                <a:stretch>
                  <a:fillRect l="-2421" t="-7373" b="-193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059426" y="3725633"/>
                <a:ext cx="9067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bn-IN" sz="360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২</m:t>
                    </m:r>
                    <m:r>
                      <a:rPr lang="bn-IN" sz="360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।</m:t>
                    </m:r>
                    <m:r>
                      <m:rPr>
                        <m:sty m:val="p"/>
                      </m:rPr>
                      <a:rPr lang="bn-BD" sz="360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  <m:r>
                      <a:rPr lang="bn-BD" sz="360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কোণের </a:t>
                </a:r>
                <a:r>
                  <a:rPr lang="en-US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tangent </a:t>
                </a:r>
                <a:r>
                  <a:rPr lang="bn-BD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কে সংক্ষেপে কী </a:t>
                </a:r>
                <a:r>
                  <a:rPr lang="bn-BD" sz="3600" b="1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বলতে পারবে।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426" y="3725633"/>
                <a:ext cx="9067800" cy="646331"/>
              </a:xfrm>
              <a:prstGeom prst="rect">
                <a:avLst/>
              </a:prstGeom>
              <a:blipFill>
                <a:blip r:embed="rId3"/>
                <a:stretch>
                  <a:fillRect t="-12264" b="-367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lowchart: Card 1"/>
          <p:cNvSpPr/>
          <p:nvPr/>
        </p:nvSpPr>
        <p:spPr>
          <a:xfrm>
            <a:off x="1752600" y="152400"/>
            <a:ext cx="8610600" cy="2057400"/>
          </a:xfrm>
          <a:prstGeom prst="flowChartPunchedCar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শিখনফল</a:t>
            </a:r>
            <a:endParaRPr lang="en-US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B0314-5BBC-48C4-B3D1-174B20A2A4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53260C1-731F-4426-9A7E-4E32BD55744B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33BB29-F076-4FC1-AFCE-729E22F1E83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FEEE1D-4C73-4FD6-AA4D-F0DA0B858B0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5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7201217" y="4135438"/>
            <a:ext cx="27432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9919336" y="1266187"/>
            <a:ext cx="76835" cy="29337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239636" y="1219200"/>
            <a:ext cx="2666365" cy="29337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0033635" y="2495550"/>
            <a:ext cx="634366" cy="419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লম্ব</a:t>
            </a:r>
            <a:r>
              <a:rPr lang="bn-IN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endParaRPr lang="en-US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39000" y="2561004"/>
            <a:ext cx="1092200" cy="28135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utonnyOMJ" pitchFamily="2" charset="0"/>
                <a:cs typeface="SutonnyOMJ" pitchFamily="2" charset="0"/>
              </a:rPr>
              <a:t>অতিভূজ</a:t>
            </a:r>
            <a:r>
              <a:rPr lang="bn-IN" sz="2400" dirty="0">
                <a:ln w="952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7030A0"/>
                </a:solidFill>
                <a:latin typeface="SutonnyOMJ" pitchFamily="2" charset="0"/>
                <a:cs typeface="SutonnyOMJ" pitchFamily="2" charset="0"/>
              </a:rPr>
              <a:t> </a:t>
            </a:r>
            <a:endParaRPr lang="en-US" sz="2400" dirty="0">
              <a:ln w="9525"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7030A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670800" y="4212587"/>
            <a:ext cx="762000" cy="3429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ভূমি</a:t>
            </a:r>
            <a:r>
              <a:rPr lang="bn-IN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7" name="Arc 26"/>
          <p:cNvSpPr/>
          <p:nvPr/>
        </p:nvSpPr>
        <p:spPr>
          <a:xfrm>
            <a:off x="5410201" y="4152901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>
            <a:off x="7493000" y="3696650"/>
            <a:ext cx="215900" cy="8382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 Diagonal Corner Rectangle 28"/>
          <p:cNvSpPr/>
          <p:nvPr/>
        </p:nvSpPr>
        <p:spPr>
          <a:xfrm>
            <a:off x="5189796" y="469900"/>
            <a:ext cx="5478205" cy="45720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n-IN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latin typeface="SutonnyOMJ" pitchFamily="2" charset="0"/>
                <a:cs typeface="SutonnyOMJ" pitchFamily="2" charset="0"/>
              </a:rPr>
              <a:t>ত্রিকোণমিতিক অনুপাতগুলো</a:t>
            </a:r>
            <a:r>
              <a:rPr lang="bn-IN" sz="6000" b="1" dirty="0">
                <a:latin typeface="SutonnyOMJ" pitchFamily="2" charset="0"/>
                <a:cs typeface="SutonnyOMJ" pitchFamily="2" charset="0"/>
              </a:rPr>
              <a:t>  </a:t>
            </a:r>
            <a:endParaRPr lang="en-US" b="1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677400" y="927100"/>
            <a:ext cx="228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0147935" y="3943350"/>
            <a:ext cx="152400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972617" y="3890963"/>
            <a:ext cx="228600" cy="314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Q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828801" y="1524000"/>
            <a:ext cx="5029200" cy="5029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sinA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IN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লম্ব 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PR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অতিভূজ</a:t>
            </a:r>
            <a:r>
              <a:rPr lang="en-US" sz="2800" dirty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           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PQ</a:t>
            </a:r>
          </a:p>
          <a:p>
            <a:pPr algn="ctr"/>
            <a:r>
              <a:rPr lang="en-US" sz="2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cosA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IN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ভূমি 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PR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অতিভূজ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PQ</a:t>
            </a:r>
          </a:p>
          <a:p>
            <a:pPr algn="ctr"/>
            <a:r>
              <a:rPr lang="en-US" sz="2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tanA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IN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লম্ব 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PR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ভূমি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   PQ</a:t>
            </a:r>
          </a:p>
          <a:p>
            <a:pPr algn="ctr"/>
            <a:r>
              <a:rPr lang="en-US" sz="2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cotA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IN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ভূমি 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PR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    PQ</a:t>
            </a:r>
          </a:p>
          <a:p>
            <a:pPr algn="ctr"/>
            <a:r>
              <a:rPr lang="en-US" sz="2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secA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অতিভূজ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PR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ভূমি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   PQ</a:t>
            </a:r>
          </a:p>
          <a:p>
            <a:pPr algn="ctr"/>
            <a:r>
              <a:rPr lang="en-US" sz="2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cosecA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অতিভূজ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2400" u="sng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PR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IN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2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   PQ </a:t>
            </a:r>
            <a:endParaRPr lang="bn-IN" sz="2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810500" y="3725229"/>
            <a:ext cx="260350" cy="3228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0" y="304800"/>
            <a:ext cx="23622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SutonnyOMJ" pitchFamily="2" charset="0"/>
                <a:cs typeface="SutonnyOMJ" pitchFamily="2" charset="0"/>
              </a:rPr>
              <a:t>উপস্থাপন 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82878-14F7-43B4-8974-51E2C644D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A3BD-673F-4D8E-9E10-73AC0A417CAE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904BE-ACE3-4B89-8749-40BABE1AD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1237B-248E-4AD5-BA66-CFF2D28AA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3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sinA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=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  </a:t>
            </a:r>
            <a:r>
              <a:rPr lang="bn-IN" u="sng" dirty="0">
                <a:latin typeface="NikoshBAN" pitchFamily="2" charset="0"/>
                <a:cs typeface="NikoshBAN" pitchFamily="2" charset="0"/>
              </a:rPr>
              <a:t> লম্ব 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=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PR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অতিভূজ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PQ</a:t>
            </a:r>
          </a:p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cosA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=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  </a:t>
            </a:r>
            <a:r>
              <a:rPr lang="bn-IN" u="sng" dirty="0">
                <a:latin typeface="NikoshBAN" pitchFamily="2" charset="0"/>
                <a:cs typeface="NikoshBAN" pitchFamily="2" charset="0"/>
              </a:rPr>
              <a:t> ভূমি 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=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PR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অতিভূজ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PQ</a:t>
            </a:r>
          </a:p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tanA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=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  </a:t>
            </a:r>
            <a:r>
              <a:rPr lang="bn-IN" u="sng" dirty="0">
                <a:latin typeface="NikoshBAN" pitchFamily="2" charset="0"/>
                <a:cs typeface="NikoshBAN" pitchFamily="2" charset="0"/>
              </a:rPr>
              <a:t> লম্ব 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=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PR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ভূমি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    PQ</a:t>
            </a:r>
          </a:p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cotA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=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</a:t>
            </a:r>
            <a:r>
              <a:rPr lang="bn-IN" u="sng" dirty="0">
                <a:latin typeface="NikoshBAN" pitchFamily="2" charset="0"/>
                <a:cs typeface="NikoshBAN" pitchFamily="2" charset="0"/>
              </a:rPr>
              <a:t>ভূমি 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=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PR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     PQ</a:t>
            </a:r>
          </a:p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secA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=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u="sng" dirty="0">
                <a:latin typeface="NikoshBAN" pitchFamily="2" charset="0"/>
                <a:cs typeface="NikoshBAN" pitchFamily="2" charset="0"/>
              </a:rPr>
              <a:t>অতিভূজ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=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PR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dirty="0">
                <a:latin typeface="NikoshBAN" pitchFamily="2" charset="0"/>
                <a:cs typeface="NikoshBAN" pitchFamily="2" charset="0"/>
              </a:rPr>
              <a:t>        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ভূমি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    PQ</a:t>
            </a:r>
          </a:p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cosecA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=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u="sng" dirty="0">
                <a:latin typeface="NikoshBAN" pitchFamily="2" charset="0"/>
                <a:cs typeface="NikoshBAN" pitchFamily="2" charset="0"/>
              </a:rPr>
              <a:t>অতিভূজ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=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</a:t>
            </a:r>
            <a:r>
              <a:rPr lang="en-US" u="sng" dirty="0">
                <a:latin typeface="NikoshBAN" pitchFamily="2" charset="0"/>
                <a:cs typeface="NikoshBAN" pitchFamily="2" charset="0"/>
              </a:rPr>
              <a:t>PR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                PQ </a:t>
            </a:r>
            <a:endParaRPr lang="bn-IN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4400" dirty="0">
                <a:latin typeface="SutonnyOMJ" pitchFamily="2" charset="0"/>
                <a:cs typeface="SutonnyOMJ" pitchFamily="2" charset="0"/>
              </a:rPr>
              <a:t>নিজে করি 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24400" y="457200"/>
            <a:ext cx="31242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Bracket 17"/>
          <p:cNvSpPr/>
          <p:nvPr/>
        </p:nvSpPr>
        <p:spPr>
          <a:xfrm>
            <a:off x="8001000" y="3124200"/>
            <a:ext cx="304800" cy="6858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Bracket 19"/>
          <p:cNvSpPr/>
          <p:nvPr/>
        </p:nvSpPr>
        <p:spPr>
          <a:xfrm>
            <a:off x="8039100" y="2324100"/>
            <a:ext cx="533400" cy="2286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bn-IN" dirty="0"/>
              <a:t> </a:t>
            </a:r>
            <a:endParaRPr lang="en-US" dirty="0"/>
          </a:p>
        </p:txBody>
      </p:sp>
      <p:sp>
        <p:nvSpPr>
          <p:cNvPr id="21" name="Right Bracket 20"/>
          <p:cNvSpPr/>
          <p:nvPr/>
        </p:nvSpPr>
        <p:spPr>
          <a:xfrm>
            <a:off x="8115300" y="1752600"/>
            <a:ext cx="952500" cy="37338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91B120-E0C3-4725-81E4-1171E1F3DAA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A312E47-97F7-4E54-8275-704E4B5B6F0C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AB343-BFFE-4843-AD08-59C0D5D73F5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A85F2-E475-45FA-97EC-F812F604FA5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7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752600" y="1132821"/>
                <a:ext cx="5715000" cy="5639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দেওয়া আছে,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solidFill>
                          <a:prstClr val="black"/>
                        </a:solidFill>
                        <a:latin typeface="Cambria Math"/>
                      </a:rPr>
                      <m:t>sinA</m:t>
                    </m:r>
                    <m:r>
                      <a:rPr lang="en-US" sz="320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320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bn-BD" sz="32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endParaRPr lang="bn-BD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সুতরাং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ABC </a:t>
                </a:r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সমকোণী ত্রিভূজে, </a:t>
                </a:r>
              </a:p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বিপরীত বাহূ 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BC =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4 </a:t>
                </a:r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এবং অতিভুজ 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AC =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5</a:t>
                </a: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পিথাগোরাসের উপপাদ্য অনুযায়ী,</a:t>
                </a:r>
              </a:p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 সন্নিহিত বাহূ, 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AB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NikoshBAN" pitchFamily="2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𝐴𝐶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NikoshBAN" pitchFamily="2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𝐵𝐶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	     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NikoshBAN" pitchFamily="2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5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NikoshBAN" pitchFamily="2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4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	     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25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−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16</m:t>
                        </m:r>
                      </m:e>
                    </m:rad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	     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9</m:t>
                        </m:r>
                      </m:e>
                    </m:rad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</a:rPr>
                      <m:t>3</m:t>
                    </m:r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𝑐𝑜𝑠𝐴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সন্নিহিত</m:t>
                        </m:r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 </m:t>
                        </m:r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বাহু</m:t>
                        </m:r>
                      </m:num>
                      <m:den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অতিভূজ</m:t>
                        </m:r>
                      </m:den>
                    </m:f>
                    <m:r>
                      <a:rPr lang="bn-BD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bn-BD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𝐴𝐵</m:t>
                        </m:r>
                      </m:num>
                      <m:den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𝐴𝐶</m:t>
                        </m:r>
                      </m:den>
                    </m:f>
                    <m:r>
                      <a:rPr lang="en-US" sz="240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5</m:t>
                        </m:r>
                      </m:den>
                    </m:f>
                  </m:oMath>
                </a14:m>
                <a:endParaRPr lang="bn-BD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 এবং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tan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𝐴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লম্ব</m:t>
                        </m:r>
                      </m:num>
                      <m:den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ভূমি</m:t>
                        </m:r>
                      </m:den>
                    </m:f>
                    <m:r>
                      <a:rPr lang="bn-BD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bn-BD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𝐵𝐶</m:t>
                        </m:r>
                      </m:num>
                      <m:den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𝐴𝐵</m:t>
                        </m:r>
                      </m:den>
                    </m:f>
                    <m:r>
                      <a:rPr lang="en-US" sz="240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4</m:t>
                        </m:r>
                      </m:num>
                      <m:den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1132821"/>
                <a:ext cx="5715000" cy="5639429"/>
              </a:xfrm>
              <a:prstGeom prst="rect">
                <a:avLst/>
              </a:prstGeom>
              <a:blipFill>
                <a:blip r:embed="rId2"/>
                <a:stretch>
                  <a:fillRect l="-17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/>
          <p:cNvSpPr/>
          <p:nvPr/>
        </p:nvSpPr>
        <p:spPr>
          <a:xfrm>
            <a:off x="4191000" y="228600"/>
            <a:ext cx="4191000" cy="762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সমাধান কর </a:t>
            </a:r>
            <a:endParaRPr lang="en-US" sz="4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829800" y="1143000"/>
            <a:ext cx="0" cy="1676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8534400" y="2819400"/>
            <a:ext cx="1295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8534400" y="1143000"/>
            <a:ext cx="1295400" cy="1676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829800" y="6096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29800" y="255779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87145" y="255779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29800" y="171959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9843655" y="1754226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92836" y="171959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5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78CE0-21A1-40E9-8E54-797850ABD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E341-CE5A-4FB3-82DE-07BA5D0E9D6F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92E19-D5D7-4C83-9442-C25D50CF6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DAA3550-5CF7-4CDA-BF2B-7CAD99400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5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  <p:bldP spid="13" grpId="0"/>
      <p:bldP spid="15" grpId="0"/>
      <p:bldP spid="1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188</TotalTime>
  <Words>507</Words>
  <Application>Microsoft Office PowerPoint</Application>
  <PresentationFormat>Widescreen</PresentationFormat>
  <Paragraphs>139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Calibri</vt:lpstr>
      <vt:lpstr>Cambria Math</vt:lpstr>
      <vt:lpstr>Constantia</vt:lpstr>
      <vt:lpstr>NikoshBAN</vt:lpstr>
      <vt:lpstr>SutonnyOMJ</vt:lpstr>
      <vt:lpstr>Symbol</vt:lpstr>
      <vt:lpstr>Times New Roman</vt:lpstr>
      <vt:lpstr>Vrinda</vt:lpstr>
      <vt:lpstr>Wingdings 2</vt:lpstr>
      <vt:lpstr>Paper</vt:lpstr>
      <vt:lpstr>PowerPoint Presentation</vt:lpstr>
      <vt:lpstr>  শিক্ষক 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নিজে করি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jotish</dc:creator>
  <cp:lastModifiedBy>MD. AMINUL ISLAM</cp:lastModifiedBy>
  <cp:revision>38</cp:revision>
  <dcterms:created xsi:type="dcterms:W3CDTF">2014-07-03T17:29:56Z</dcterms:created>
  <dcterms:modified xsi:type="dcterms:W3CDTF">2026-08-09T15:20:49Z</dcterms:modified>
</cp:coreProperties>
</file>