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70" r:id="rId5"/>
    <p:sldId id="263" r:id="rId6"/>
    <p:sldId id="262" r:id="rId7"/>
    <p:sldId id="257" r:id="rId8"/>
    <p:sldId id="273" r:id="rId9"/>
    <p:sldId id="274"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20BAEEF-6400-4927-993C-0DDDC0B3DEAF}"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940770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0BAEEF-6400-4927-993C-0DDDC0B3DEAF}"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2207155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0BAEEF-6400-4927-993C-0DDDC0B3DEAF}"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2553319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0BAEEF-6400-4927-993C-0DDDC0B3DEAF}"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6819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0BAEEF-6400-4927-993C-0DDDC0B3DEAF}"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46754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0BAEEF-6400-4927-993C-0DDDC0B3DEAF}"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388078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0BAEEF-6400-4927-993C-0DDDC0B3DEAF}" type="datetimeFigureOut">
              <a:rPr lang="en-US" smtClean="0"/>
              <a:t>8/9/2026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1844395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0BAEEF-6400-4927-993C-0DDDC0B3DEAF}" type="datetimeFigureOut">
              <a:rPr lang="en-US" smtClean="0"/>
              <a:t>8/9/2026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93405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BAEEF-6400-4927-993C-0DDDC0B3DEAF}" type="datetimeFigureOut">
              <a:rPr lang="en-US" smtClean="0"/>
              <a:t>8/9/2026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3562876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0BAEEF-6400-4927-993C-0DDDC0B3DEAF}"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4050724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0BAEEF-6400-4927-993C-0DDDC0B3DEAF}"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86BCF-73D7-4566-BAB3-EDEC29460C33}" type="slidenum">
              <a:rPr lang="en-US" smtClean="0"/>
              <a:t>‹#›</a:t>
            </a:fld>
            <a:endParaRPr lang="en-US"/>
          </a:p>
        </p:txBody>
      </p:sp>
    </p:spTree>
    <p:extLst>
      <p:ext uri="{BB962C8B-B14F-4D97-AF65-F5344CB8AC3E}">
        <p14:creationId xmlns:p14="http://schemas.microsoft.com/office/powerpoint/2010/main" val="3020069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0BAEEF-6400-4927-993C-0DDDC0B3DEAF}" type="datetimeFigureOut">
              <a:rPr lang="en-US" smtClean="0"/>
              <a:t>8/9/2026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386BCF-73D7-4566-BAB3-EDEC29460C33}" type="slidenum">
              <a:rPr lang="en-US" smtClean="0"/>
              <a:t>‹#›</a:t>
            </a:fld>
            <a:endParaRPr lang="en-US"/>
          </a:p>
        </p:txBody>
      </p:sp>
    </p:spTree>
    <p:extLst>
      <p:ext uri="{BB962C8B-B14F-4D97-AF65-F5344CB8AC3E}">
        <p14:creationId xmlns:p14="http://schemas.microsoft.com/office/powerpoint/2010/main" val="3509442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76200"/>
            <a:ext cx="9144000" cy="6378644"/>
            <a:chOff x="0" y="76200"/>
            <a:chExt cx="9144000" cy="6378644"/>
          </a:xfrm>
        </p:grpSpPr>
        <p:grpSp>
          <p:nvGrpSpPr>
            <p:cNvPr id="8" name="Group 7"/>
            <p:cNvGrpSpPr/>
            <p:nvPr/>
          </p:nvGrpSpPr>
          <p:grpSpPr>
            <a:xfrm>
              <a:off x="0" y="814316"/>
              <a:ext cx="9144000" cy="5640528"/>
              <a:chOff x="0" y="814316"/>
              <a:chExt cx="9144000" cy="5640528"/>
            </a:xfrm>
          </p:grpSpPr>
          <p:pic>
            <p:nvPicPr>
              <p:cNvPr id="1028" name="Picture 4" descr="Keep Flowers Fresh | How to keep flower fresh naturally dgtl - Anandabaz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2600"/>
                <a:ext cx="9144000" cy="470224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52600" y="814316"/>
                <a:ext cx="5655715" cy="923330"/>
              </a:xfrm>
              <a:prstGeom prst="rect">
                <a:avLst/>
              </a:prstGeom>
              <a:solidFill>
                <a:srgbClr val="FF0000"/>
              </a:solidFill>
            </p:spPr>
            <p:txBody>
              <a:bodyPr wrap="none">
                <a:spAutoFit/>
              </a:bodyPr>
              <a:lstStyle/>
              <a:p>
                <a:r>
                  <a:rPr lang="ar-SA" sz="5400" dirty="0">
                    <a:latin typeface="NikoshBAN" pitchFamily="2" charset="0"/>
                  </a:rPr>
                  <a:t>مَرْحَبًا بِكُمْ فِي دَرْسِ الْيَوْمِ</a:t>
                </a:r>
                <a:endParaRPr lang="en-US" sz="5400" dirty="0">
                  <a:latin typeface="NikoshBAN" pitchFamily="2" charset="0"/>
                  <a:cs typeface="NikoshBAN" pitchFamily="2" charset="0"/>
                </a:endParaRPr>
              </a:p>
            </p:txBody>
          </p:sp>
        </p:grpSp>
        <p:sp>
          <p:nvSpPr>
            <p:cNvPr id="3" name="Rectangle 2"/>
            <p:cNvSpPr/>
            <p:nvPr/>
          </p:nvSpPr>
          <p:spPr>
            <a:xfrm>
              <a:off x="1224417" y="76200"/>
              <a:ext cx="6712080" cy="6619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b="1" dirty="0">
                  <a:latin typeface="NikoshBAN" pitchFamily="2" charset="0"/>
                </a:rPr>
                <a:t>بِسْمِ اللَّهِ الرَّحْمَنِ الرَّحِيمِ</a:t>
              </a:r>
              <a:endParaRPr lang="en-US" sz="4400" b="1" dirty="0">
                <a:latin typeface="NikoshBAN" pitchFamily="2" charset="0"/>
                <a:cs typeface="NikoshBAN" pitchFamily="2" charset="0"/>
              </a:endParaRPr>
            </a:p>
          </p:txBody>
        </p:sp>
      </p:grpSp>
    </p:spTree>
    <p:extLst>
      <p:ext uri="{BB962C8B-B14F-4D97-AF65-F5344CB8AC3E}">
        <p14:creationId xmlns:p14="http://schemas.microsoft.com/office/powerpoint/2010/main" val="198729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6522" y="0"/>
            <a:ext cx="9144000" cy="6942809"/>
            <a:chOff x="0" y="-20277"/>
            <a:chExt cx="9144000" cy="6942809"/>
          </a:xfrm>
        </p:grpSpPr>
        <p:sp>
          <p:nvSpPr>
            <p:cNvPr id="4" name="TextBox 3"/>
            <p:cNvSpPr txBox="1"/>
            <p:nvPr/>
          </p:nvSpPr>
          <p:spPr>
            <a:xfrm>
              <a:off x="8629888" y="6553200"/>
              <a:ext cx="184731" cy="369332"/>
            </a:xfrm>
            <a:prstGeom prst="rect">
              <a:avLst/>
            </a:prstGeom>
            <a:noFill/>
          </p:spPr>
          <p:txBody>
            <a:bodyPr wrap="none" rtlCol="0">
              <a:spAutoFit/>
            </a:bodyPr>
            <a:lstStyle/>
            <a:p>
              <a:endParaRPr lang="en-US" dirty="0">
                <a:latin typeface="NikoshBAN" pitchFamily="2" charset="0"/>
                <a:cs typeface="NikoshBAN" pitchFamily="2" charset="0"/>
              </a:endParaRPr>
            </a:p>
          </p:txBody>
        </p:sp>
        <p:grpSp>
          <p:nvGrpSpPr>
            <p:cNvPr id="5" name="Group 4"/>
            <p:cNvGrpSpPr/>
            <p:nvPr/>
          </p:nvGrpSpPr>
          <p:grpSpPr>
            <a:xfrm>
              <a:off x="0" y="-20277"/>
              <a:ext cx="9144000" cy="6388066"/>
              <a:chOff x="-116238" y="-20277"/>
              <a:chExt cx="8357461" cy="6388066"/>
            </a:xfrm>
          </p:grpSpPr>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8" y="610892"/>
                <a:ext cx="8357461" cy="4876134"/>
              </a:xfrm>
              <a:prstGeom prst="rect">
                <a:avLst/>
              </a:prstGeom>
            </p:spPr>
          </p:pic>
          <p:sp>
            <p:nvSpPr>
              <p:cNvPr id="7" name="Rectangle 6"/>
              <p:cNvSpPr/>
              <p:nvPr/>
            </p:nvSpPr>
            <p:spPr>
              <a:xfrm>
                <a:off x="1667108" y="5487026"/>
                <a:ext cx="4967207" cy="880763"/>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ar-SA" sz="7200" b="1" dirty="0">
                    <a:solidFill>
                      <a:schemeClr val="accent2">
                        <a:lumMod val="75000"/>
                      </a:schemeClr>
                    </a:solidFill>
                    <a:effectLst>
                      <a:outerShdw blurRad="50800" dist="38100" dir="8100000" algn="tr" rotWithShape="0">
                        <a:prstClr val="black">
                          <a:alpha val="40000"/>
                        </a:prstClr>
                      </a:outerShdw>
                    </a:effectLst>
                    <a:latin typeface="Arabic Typesetting" panose="03020402040406030203" pitchFamily="66" charset="-78"/>
                    <a:cs typeface="Arabic Typesetting" panose="03020402040406030203" pitchFamily="66" charset="-78"/>
                  </a:rPr>
                  <a:t>الى اللقاء</a:t>
                </a:r>
                <a:endParaRPr lang="en-US" sz="7200" b="1" dirty="0">
                  <a:solidFill>
                    <a:schemeClr val="accent2">
                      <a:lumMod val="75000"/>
                    </a:schemeClr>
                  </a:solidFill>
                  <a:effectLst>
                    <a:outerShdw blurRad="50800" dist="38100" dir="8100000" algn="tr" rotWithShape="0">
                      <a:prstClr val="black">
                        <a:alpha val="40000"/>
                      </a:prstClr>
                    </a:outerShdw>
                  </a:effectLst>
                  <a:latin typeface="Arabic Typesetting" panose="03020402040406030203" pitchFamily="66" charset="-78"/>
                  <a:cs typeface="Arabic Typesetting" panose="03020402040406030203" pitchFamily="66" charset="-78"/>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9387" y="-20277"/>
                <a:ext cx="2057400" cy="1543050"/>
              </a:xfrm>
              <a:prstGeom prst="rect">
                <a:avLst/>
              </a:prstGeom>
            </p:spPr>
          </p:pic>
        </p:grpSp>
      </p:grpSp>
    </p:spTree>
    <p:extLst>
      <p:ext uri="{BB962C8B-B14F-4D97-AF65-F5344CB8AC3E}">
        <p14:creationId xmlns:p14="http://schemas.microsoft.com/office/powerpoint/2010/main" val="301068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8599" y="457200"/>
            <a:ext cx="6049888" cy="4267200"/>
            <a:chOff x="228599" y="457200"/>
            <a:chExt cx="6049888" cy="4267200"/>
          </a:xfrm>
        </p:grpSpPr>
        <p:sp>
          <p:nvSpPr>
            <p:cNvPr id="12" name="Text Box 3"/>
            <p:cNvSpPr txBox="1">
              <a:spLocks noChangeArrowheads="1"/>
            </p:cNvSpPr>
            <p:nvPr/>
          </p:nvSpPr>
          <p:spPr bwMode="auto">
            <a:xfrm>
              <a:off x="228599" y="1638503"/>
              <a:ext cx="5334001" cy="3085897"/>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0" tIns="360000" rIns="360000" bIns="36000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a:r>
                <a:rPr lang="ar-SA" sz="3200" b="1" dirty="0">
                  <a:latin typeface="NikoshBAN" pitchFamily="2" charset="0"/>
                </a:rPr>
                <a:t>محمد اسماعيل حسين </a:t>
              </a:r>
              <a:br>
                <a:rPr lang="ar-SA" sz="3200" dirty="0">
                  <a:latin typeface="NikoshBAN" pitchFamily="2" charset="0"/>
                </a:rPr>
              </a:br>
              <a:r>
                <a:rPr lang="ar-SA" sz="3200" dirty="0">
                  <a:latin typeface="NikoshBAN" pitchFamily="2" charset="0"/>
                </a:rPr>
                <a:t>الاستاد المساعد</a:t>
              </a:r>
              <a:br>
                <a:rPr lang="ar-SA" sz="3200" dirty="0">
                  <a:latin typeface="NikoshBAN" pitchFamily="2" charset="0"/>
                </a:rPr>
              </a:br>
              <a:r>
                <a:rPr lang="ar-SA" sz="3200" dirty="0">
                  <a:latin typeface="NikoshBAN" pitchFamily="2" charset="0"/>
                </a:rPr>
                <a:t>المدرسة اشاعة العلوم الفاضل بماتية كشورغنج. </a:t>
              </a:r>
              <a:endParaRPr lang="en-US" sz="3200" dirty="0">
                <a:latin typeface="NikoshBAN" pitchFamily="2" charset="0"/>
              </a:endParaRPr>
            </a:p>
            <a:p>
              <a:pPr algn="r" rtl="1"/>
              <a:r>
                <a:rPr lang="ar-SA" sz="3200" dirty="0"/>
                <a:t>رَقْمُ ٱلْجَوَّالِ : 01728008428</a:t>
              </a:r>
              <a:endParaRPr lang="en-US" sz="3200" dirty="0">
                <a:latin typeface="NikoshBAN" pitchFamily="2" charset="0"/>
                <a:cs typeface="NikoshBAN" pitchFamily="2" charset="0"/>
              </a:endParaRPr>
            </a:p>
          </p:txBody>
        </p:sp>
        <p:sp>
          <p:nvSpPr>
            <p:cNvPr id="3" name="Rectangle 2"/>
            <p:cNvSpPr/>
            <p:nvPr/>
          </p:nvSpPr>
          <p:spPr>
            <a:xfrm>
              <a:off x="3200400" y="457200"/>
              <a:ext cx="3078087" cy="923330"/>
            </a:xfrm>
            <a:prstGeom prst="rect">
              <a:avLst/>
            </a:prstGeom>
            <a:solidFill>
              <a:srgbClr val="0070C0"/>
            </a:solidFill>
          </p:spPr>
          <p:txBody>
            <a:bodyPr wrap="none">
              <a:spAutoFit/>
            </a:bodyPr>
            <a:lstStyle/>
            <a:p>
              <a:r>
                <a:rPr lang="ar-SA" sz="5400" b="1" dirty="0">
                  <a:solidFill>
                    <a:schemeClr val="bg1"/>
                  </a:solidFill>
                  <a:latin typeface="NikoshBAN" pitchFamily="2" charset="0"/>
                </a:rPr>
                <a:t>تعريف المعلم</a:t>
              </a:r>
              <a:endParaRPr lang="en-US" sz="5400" b="1" dirty="0">
                <a:solidFill>
                  <a:schemeClr val="bg1"/>
                </a:solidFill>
                <a:latin typeface="NikoshBAN" pitchFamily="2" charset="0"/>
                <a:cs typeface="NikoshBAN" pitchFamily="2" charset="0"/>
              </a:endParaRPr>
            </a:p>
          </p:txBody>
        </p:sp>
      </p:grpSp>
      <p:pic>
        <p:nvPicPr>
          <p:cNvPr id="9" name="Picture 8">
            <a:extLst>
              <a:ext uri="{FF2B5EF4-FFF2-40B4-BE49-F238E27FC236}">
                <a16:creationId xmlns:a16="http://schemas.microsoft.com/office/drawing/2014/main" id="{92DA1CE2-E385-0FF9-86F7-B04F493651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7485" y="1987651"/>
            <a:ext cx="1905000" cy="2387600"/>
          </a:xfrm>
          <a:prstGeom prst="rect">
            <a:avLst/>
          </a:prstGeom>
        </p:spPr>
      </p:pic>
    </p:spTree>
    <p:extLst>
      <p:ext uri="{BB962C8B-B14F-4D97-AF65-F5344CB8AC3E}">
        <p14:creationId xmlns:p14="http://schemas.microsoft.com/office/powerpoint/2010/main" val="3953987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228600" y="871940"/>
            <a:ext cx="8001363" cy="5395330"/>
            <a:chOff x="175260" y="865116"/>
            <a:chExt cx="6134378" cy="5395330"/>
          </a:xfrm>
        </p:grpSpPr>
        <p:graphicFrame>
          <p:nvGraphicFramePr>
            <p:cNvPr id="4" name="Object 3"/>
            <p:cNvGraphicFramePr>
              <a:graphicFrameLocks noChangeAspect="1"/>
            </p:cNvGraphicFramePr>
            <p:nvPr>
              <p:extLst>
                <p:ext uri="{D42A27DB-BD31-4B8C-83A1-F6EECF244321}">
                  <p14:modId xmlns:p14="http://schemas.microsoft.com/office/powerpoint/2010/main" val="981529026"/>
                </p:ext>
              </p:extLst>
            </p:nvPr>
          </p:nvGraphicFramePr>
          <p:xfrm>
            <a:off x="4112185" y="2506639"/>
            <a:ext cx="2197453" cy="3497178"/>
          </p:xfrm>
          <a:graphic>
            <a:graphicData uri="http://schemas.openxmlformats.org/presentationml/2006/ole">
              <mc:AlternateContent xmlns:mc="http://schemas.openxmlformats.org/markup-compatibility/2006">
                <mc:Choice xmlns:v="urn:schemas-microsoft-com:vml" Requires="v">
                  <p:oleObj name="Acrobat Document" r:id="rId2" imgW="4886129" imgH="6505454" progId="AcroExch.Document.7">
                    <p:embed/>
                  </p:oleObj>
                </mc:Choice>
                <mc:Fallback>
                  <p:oleObj name="Acrobat Document" r:id="rId2" imgW="4886129" imgH="6505454" progId="AcroExch.Document.7">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2185" y="2506639"/>
                          <a:ext cx="2197453" cy="3497178"/>
                        </a:xfrm>
                        <a:prstGeom prst="rect">
                          <a:avLst/>
                        </a:prstGeom>
                        <a:noFill/>
                        <a:ln>
                          <a:noFill/>
                        </a:ln>
                      </p:spPr>
                    </p:pic>
                  </p:oleObj>
                </mc:Fallback>
              </mc:AlternateContent>
            </a:graphicData>
          </a:graphic>
        </p:graphicFrame>
        <p:sp>
          <p:nvSpPr>
            <p:cNvPr id="6" name="Rectangle 5"/>
            <p:cNvSpPr/>
            <p:nvPr/>
          </p:nvSpPr>
          <p:spPr>
            <a:xfrm>
              <a:off x="2512060" y="865116"/>
              <a:ext cx="2133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600" dirty="0">
                  <a:latin typeface="NikoshBAN" pitchFamily="2" charset="0"/>
                  <a:cs typeface="NikoshBAN" pitchFamily="2" charset="0"/>
                </a:rPr>
                <a:t>পাঠ পরিচিতি</a:t>
              </a:r>
              <a:endParaRPr lang="en-US" sz="3600" dirty="0">
                <a:latin typeface="NikoshBAN" pitchFamily="2" charset="0"/>
                <a:cs typeface="NikoshBAN" pitchFamily="2" charset="0"/>
              </a:endParaRPr>
            </a:p>
          </p:txBody>
        </p:sp>
        <p:sp>
          <p:nvSpPr>
            <p:cNvPr id="5" name="Rectangle 4"/>
            <p:cNvSpPr/>
            <p:nvPr/>
          </p:nvSpPr>
          <p:spPr>
            <a:xfrm>
              <a:off x="175260" y="2474794"/>
              <a:ext cx="3721257" cy="3785652"/>
            </a:xfrm>
            <a:prstGeom prst="rect">
              <a:avLst/>
            </a:prstGeom>
          </p:spPr>
          <p:txBody>
            <a:bodyPr wrap="square">
              <a:spAutoFit/>
            </a:bodyPr>
            <a:lstStyle/>
            <a:p>
              <a:pPr algn="r" rtl="1">
                <a:lnSpc>
                  <a:spcPct val="150000"/>
                </a:lnSpc>
              </a:pPr>
              <a:r>
                <a:rPr lang="ar-SA" sz="3200" dirty="0">
                  <a:latin typeface="NikoshBAN" pitchFamily="2" charset="0"/>
                </a:rPr>
                <a:t>اللُّغَةُ الْعَرَبِيَّةُ الْاِتِّصَالِيَّةُ</a:t>
              </a:r>
              <a:endParaRPr lang="en-US" sz="3200" dirty="0">
                <a:latin typeface="NikoshBAN" pitchFamily="2" charset="0"/>
                <a:cs typeface="NikoshBAN" pitchFamily="2" charset="0"/>
              </a:endParaRPr>
            </a:p>
            <a:p>
              <a:pPr algn="r" rtl="1">
                <a:lnSpc>
                  <a:spcPct val="150000"/>
                </a:lnSpc>
              </a:pPr>
              <a:r>
                <a:rPr lang="en-US" sz="3200" dirty="0">
                  <a:latin typeface="NikoshBAN" pitchFamily="2" charset="0"/>
                  <a:cs typeface="NikoshBAN" pitchFamily="2" charset="0"/>
                </a:rPr>
                <a:t> </a:t>
              </a:r>
              <a:r>
                <a:rPr lang="ar-SA" sz="2800" dirty="0">
                  <a:latin typeface="NikoshBAN" pitchFamily="2" charset="0"/>
                </a:rPr>
                <a:t>لِلصَّفِّ التَّاسِعِ وَالْعَاشِرِ مِنَ الدَّاخِلِ</a:t>
              </a:r>
              <a:endParaRPr lang="bn-BD" sz="2800" dirty="0">
                <a:latin typeface="NikoshBAN" pitchFamily="2" charset="0"/>
              </a:endParaRPr>
            </a:p>
            <a:p>
              <a:pPr algn="r" rtl="1">
                <a:lnSpc>
                  <a:spcPct val="150000"/>
                </a:lnSpc>
              </a:pPr>
              <a:r>
                <a:rPr lang="ar-SA" sz="3200" b="1" dirty="0"/>
                <a:t>الْوَحْدَةُ الْثامن </a:t>
              </a:r>
              <a:endParaRPr lang="bn-BD" sz="3200" b="1" dirty="0">
                <a:latin typeface="NikoshBAN" pitchFamily="2" charset="0"/>
              </a:endParaRPr>
            </a:p>
            <a:p>
              <a:pPr algn="r" rtl="1">
                <a:lnSpc>
                  <a:spcPct val="150000"/>
                </a:lnSpc>
              </a:pPr>
              <a:r>
                <a:rPr lang="ar-SA" sz="3200" b="1" dirty="0">
                  <a:latin typeface="NikoshBAN" pitchFamily="2" charset="0"/>
                </a:rPr>
                <a:t>الدَّرْسُ الثَّانِي</a:t>
              </a:r>
              <a:endParaRPr lang="en-US" sz="3200" b="1" dirty="0">
                <a:latin typeface="NikoshBAN" pitchFamily="2" charset="0"/>
                <a:cs typeface="NikoshBAN" pitchFamily="2" charset="0"/>
              </a:endParaRPr>
            </a:p>
            <a:p>
              <a:pPr algn="r" rtl="1">
                <a:lnSpc>
                  <a:spcPct val="150000"/>
                </a:lnSpc>
              </a:pPr>
              <a:r>
                <a:rPr lang="en-US" sz="3200" b="1" dirty="0">
                  <a:latin typeface="NikoshBAN" pitchFamily="2" charset="0"/>
                  <a:cs typeface="NikoshBAN" pitchFamily="2" charset="0"/>
                </a:rPr>
                <a:t> </a:t>
              </a:r>
              <a:r>
                <a:rPr lang="ar-SA" sz="3200" b="1" dirty="0">
                  <a:latin typeface="NikoshBAN" pitchFamily="2" charset="0"/>
                </a:rPr>
                <a:t>الامم المتحدة </a:t>
              </a:r>
              <a:endParaRPr lang="en-US" sz="3200" b="1" dirty="0">
                <a:latin typeface="NikoshBAN" pitchFamily="2" charset="0"/>
                <a:cs typeface="NikoshBAN" pitchFamily="2" charset="0"/>
              </a:endParaRPr>
            </a:p>
          </p:txBody>
        </p:sp>
      </p:grpSp>
    </p:spTree>
    <p:extLst>
      <p:ext uri="{BB962C8B-B14F-4D97-AF65-F5344CB8AC3E}">
        <p14:creationId xmlns:p14="http://schemas.microsoft.com/office/powerpoint/2010/main" val="184052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مكافحة الإرهاب ـ أهداف وركائز استراتيجية الأمم المتحدة والاتحاد الأوروبي -  المركز الأوروبي لدراسات مكافحة الإرهاب والاستخبارات">
            <a:extLst>
              <a:ext uri="{FF2B5EF4-FFF2-40B4-BE49-F238E27FC236}">
                <a16:creationId xmlns:a16="http://schemas.microsoft.com/office/drawing/2014/main" id="{DB6804C1-F0D4-4AB1-F031-0C61E3243B73}"/>
              </a:ext>
            </a:extLst>
          </p:cNvPr>
          <p:cNvPicPr>
            <a:picLocks noChangeAspect="1"/>
          </p:cNvPicPr>
          <p:nvPr/>
        </p:nvPicPr>
        <p:blipFill>
          <a:blip r:embed="rId2"/>
          <a:stretch>
            <a:fillRect/>
          </a:stretch>
        </p:blipFill>
        <p:spPr>
          <a:xfrm>
            <a:off x="576392" y="1600200"/>
            <a:ext cx="4064000" cy="3048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 name="Picture 3" descr="الأمم المتحدة.. منظمة دولية للقضايا العالمية | موسوعة | الجزيرة نت">
            <a:extLst>
              <a:ext uri="{FF2B5EF4-FFF2-40B4-BE49-F238E27FC236}">
                <a16:creationId xmlns:a16="http://schemas.microsoft.com/office/drawing/2014/main" id="{A8FB86CD-87CA-6391-9EEB-8314C76093A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4800600" y="1981200"/>
            <a:ext cx="3767008" cy="2514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94800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72793" y="663768"/>
            <a:ext cx="2398413" cy="584775"/>
          </a:xfrm>
          <a:prstGeom prst="rect">
            <a:avLst/>
          </a:prstGeom>
        </p:spPr>
        <p:txBody>
          <a:bodyPr wrap="none">
            <a:spAutoFit/>
          </a:bodyPr>
          <a:lstStyle/>
          <a:p>
            <a:r>
              <a:rPr lang="ar-SA" sz="3200" dirty="0">
                <a:latin typeface="NikoshBAN" pitchFamily="2" charset="0"/>
              </a:rPr>
              <a:t>دَرْسُ الْيَوْمِ</a:t>
            </a:r>
            <a:r>
              <a:rPr lang="bn-BD" sz="3200" dirty="0">
                <a:latin typeface="NikoshBAN" pitchFamily="2" charset="0"/>
              </a:rPr>
              <a:t>......</a:t>
            </a:r>
            <a:endParaRPr lang="en-US" sz="3200" dirty="0">
              <a:latin typeface="NikoshBAN" pitchFamily="2" charset="0"/>
              <a:cs typeface="NikoshBAN" pitchFamily="2" charset="0"/>
            </a:endParaRPr>
          </a:p>
        </p:txBody>
      </p:sp>
      <p:pic>
        <p:nvPicPr>
          <p:cNvPr id="4" name="Picture 3" descr="الأمم المتحدة - YouTube">
            <a:extLst>
              <a:ext uri="{FF2B5EF4-FFF2-40B4-BE49-F238E27FC236}">
                <a16:creationId xmlns:a16="http://schemas.microsoft.com/office/drawing/2014/main" id="{8ABF98DD-9114-4552-7814-8D7759FD38D5}"/>
              </a:ext>
            </a:extLst>
          </p:cNvPr>
          <p:cNvPicPr>
            <a:picLocks noChangeAspect="1"/>
          </p:cNvPicPr>
          <p:nvPr/>
        </p:nvPicPr>
        <p:blipFill>
          <a:blip r:embed="rId2"/>
          <a:stretch>
            <a:fillRect/>
          </a:stretch>
        </p:blipFill>
        <p:spPr>
          <a:xfrm>
            <a:off x="2413665" y="1351782"/>
            <a:ext cx="4257675" cy="4257675"/>
          </a:xfrm>
          <a:prstGeom prst="rect">
            <a:avLst/>
          </a:prstGeom>
        </p:spPr>
      </p:pic>
    </p:spTree>
    <p:extLst>
      <p:ext uri="{BB962C8B-B14F-4D97-AF65-F5344CB8AC3E}">
        <p14:creationId xmlns:p14="http://schemas.microsoft.com/office/powerpoint/2010/main" val="330320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600200" y="1066800"/>
            <a:ext cx="6228880" cy="3832228"/>
            <a:chOff x="1848320" y="415527"/>
            <a:chExt cx="6228880" cy="3832228"/>
          </a:xfrm>
        </p:grpSpPr>
        <p:sp>
          <p:nvSpPr>
            <p:cNvPr id="4" name="Rectangle 3"/>
            <p:cNvSpPr/>
            <p:nvPr/>
          </p:nvSpPr>
          <p:spPr>
            <a:xfrm>
              <a:off x="2629841" y="415527"/>
              <a:ext cx="5447359" cy="1305165"/>
            </a:xfrm>
            <a:prstGeom prst="rect">
              <a:avLst/>
            </a:prstGeom>
          </p:spPr>
          <p:txBody>
            <a:bodyPr wrap="square">
              <a:spAutoFit/>
            </a:bodyPr>
            <a:lstStyle/>
            <a:p>
              <a:pPr algn="r" rtl="1">
                <a:lnSpc>
                  <a:spcPct val="150000"/>
                </a:lnSpc>
              </a:pPr>
              <a:r>
                <a:rPr lang="ar-SA" sz="2800" b="1" dirty="0"/>
                <a:t>أَهْدَافُ الدَّرْسِ:</a:t>
              </a:r>
              <a:r>
                <a:rPr lang="ar-SA" sz="2800" dirty="0"/>
                <a:t> </a:t>
              </a:r>
              <a:endParaRPr lang="bn-BD" sz="2800" dirty="0"/>
            </a:p>
            <a:p>
              <a:pPr algn="r" rtl="1">
                <a:lnSpc>
                  <a:spcPct val="150000"/>
                </a:lnSpc>
              </a:pPr>
              <a:r>
                <a:rPr lang="ar-SA" sz="2800" dirty="0"/>
                <a:t>بَعْدَ إِكْمَالِ هَذَا الدَّرْسِ يَقْدِرُ الطَّالِبُ عَلَى مَا يَلِي</a:t>
              </a:r>
              <a:r>
                <a:rPr lang="ar-SA" dirty="0"/>
                <a:t>:</a:t>
              </a:r>
              <a:endParaRPr lang="en-US" dirty="0"/>
            </a:p>
          </p:txBody>
        </p:sp>
        <p:sp>
          <p:nvSpPr>
            <p:cNvPr id="2" name="Rectangle 1">
              <a:extLst>
                <a:ext uri="{FF2B5EF4-FFF2-40B4-BE49-F238E27FC236}">
                  <a16:creationId xmlns:a16="http://schemas.microsoft.com/office/drawing/2014/main" id="{99E70A9E-C23F-F11E-10B9-5F9971B3CFFB}"/>
                </a:ext>
              </a:extLst>
            </p:cNvPr>
            <p:cNvSpPr/>
            <p:nvPr/>
          </p:nvSpPr>
          <p:spPr>
            <a:xfrm>
              <a:off x="4476454" y="2133600"/>
              <a:ext cx="704039" cy="523220"/>
            </a:xfrm>
            <a:prstGeom prst="rect">
              <a:avLst/>
            </a:prstGeom>
          </p:spPr>
          <p:txBody>
            <a:bodyPr wrap="square">
              <a:spAutoFit/>
            </a:bodyPr>
            <a:lstStyle/>
            <a:p>
              <a:pPr marL="514350" indent="-514350">
                <a:buFont typeface="Wingdings" pitchFamily="2" charset="2"/>
                <a:buChar char="Ø"/>
              </a:pPr>
              <a:endParaRPr lang="en-US" sz="2800" b="1" dirty="0"/>
            </a:p>
          </p:txBody>
        </p:sp>
        <p:sp>
          <p:nvSpPr>
            <p:cNvPr id="5" name="Rectangle 4">
              <a:extLst>
                <a:ext uri="{FF2B5EF4-FFF2-40B4-BE49-F238E27FC236}">
                  <a16:creationId xmlns:a16="http://schemas.microsoft.com/office/drawing/2014/main" id="{A9A27E2F-EC67-A3DC-F5D3-7CFE6DB76E6F}"/>
                </a:ext>
              </a:extLst>
            </p:cNvPr>
            <p:cNvSpPr/>
            <p:nvPr/>
          </p:nvSpPr>
          <p:spPr>
            <a:xfrm>
              <a:off x="1848320" y="2286000"/>
              <a:ext cx="5447359" cy="1961755"/>
            </a:xfrm>
            <a:prstGeom prst="rect">
              <a:avLst/>
            </a:prstGeom>
          </p:spPr>
          <p:txBody>
            <a:bodyPr wrap="square">
              <a:spAutoFit/>
            </a:bodyPr>
            <a:lstStyle/>
            <a:p>
              <a:pPr marL="457200" indent="-457200" algn="r" rtl="1">
                <a:lnSpc>
                  <a:spcPct val="150000"/>
                </a:lnSpc>
                <a:buFont typeface="Arial" panose="020B0604020202020204" pitchFamily="34" charset="0"/>
                <a:buChar char="•"/>
              </a:pPr>
              <a:r>
                <a:rPr lang="en-US" sz="2800" dirty="0" err="1"/>
                <a:t>أن</a:t>
              </a:r>
              <a:r>
                <a:rPr lang="en-US" sz="2800" dirty="0"/>
                <a:t> </a:t>
              </a:r>
              <a:r>
                <a:rPr lang="ar-SA" sz="2800" dirty="0"/>
                <a:t>ي</a:t>
              </a:r>
              <a:r>
                <a:rPr lang="en-US" sz="2800" dirty="0" err="1"/>
                <a:t>عرف</a:t>
              </a:r>
              <a:r>
                <a:rPr lang="en-US" sz="2800" dirty="0"/>
                <a:t> </a:t>
              </a:r>
              <a:r>
                <a:rPr lang="en-US" sz="2800" dirty="0" err="1"/>
                <a:t>تاريخ</a:t>
              </a:r>
              <a:r>
                <a:rPr lang="en-US" sz="2800" dirty="0"/>
                <a:t> </a:t>
              </a:r>
              <a:r>
                <a:rPr lang="en-US" sz="2800" dirty="0" err="1"/>
                <a:t>الأمم</a:t>
              </a:r>
              <a:r>
                <a:rPr lang="en-US" sz="2800" dirty="0"/>
                <a:t> </a:t>
              </a:r>
              <a:r>
                <a:rPr lang="en-US" sz="2800" dirty="0" err="1"/>
                <a:t>المتحدة</a:t>
              </a:r>
              <a:r>
                <a:rPr lang="ar-SA" sz="2800" dirty="0"/>
                <a:t>. </a:t>
              </a:r>
            </a:p>
            <a:p>
              <a:pPr marL="285750" indent="-285750" algn="r" rtl="1">
                <a:lnSpc>
                  <a:spcPct val="150000"/>
                </a:lnSpc>
                <a:buFont typeface="Arial" panose="020B0604020202020204" pitchFamily="34" charset="0"/>
                <a:buChar char="•"/>
              </a:pPr>
              <a:r>
                <a:rPr lang="en-US" sz="2800" dirty="0" err="1"/>
                <a:t>أن</a:t>
              </a:r>
              <a:r>
                <a:rPr lang="en-US" sz="2800" dirty="0"/>
                <a:t> </a:t>
              </a:r>
              <a:r>
                <a:rPr lang="ar-SA" sz="2800" dirty="0"/>
                <a:t>ي</a:t>
              </a:r>
              <a:r>
                <a:rPr lang="en-US" sz="2800" dirty="0" err="1"/>
                <a:t>قدم</a:t>
              </a:r>
              <a:r>
                <a:rPr lang="en-US" sz="2800" dirty="0"/>
                <a:t> </a:t>
              </a:r>
              <a:r>
                <a:rPr lang="en-US" sz="2800" dirty="0" err="1"/>
                <a:t>نبذة</a:t>
              </a:r>
              <a:r>
                <a:rPr lang="en-US" sz="2800" dirty="0"/>
                <a:t> </a:t>
              </a:r>
              <a:r>
                <a:rPr lang="en-US" sz="2800" dirty="0" err="1"/>
                <a:t>عن</a:t>
              </a:r>
              <a:r>
                <a:rPr lang="en-US" sz="2800" dirty="0"/>
                <a:t> </a:t>
              </a:r>
              <a:r>
                <a:rPr lang="en-US" sz="2800" dirty="0" err="1"/>
                <a:t>الأمم</a:t>
              </a:r>
              <a:r>
                <a:rPr lang="en-US" sz="2800" dirty="0"/>
                <a:t> </a:t>
              </a:r>
              <a:r>
                <a:rPr lang="en-US" sz="2800" dirty="0" err="1"/>
                <a:t>المتحدة</a:t>
              </a:r>
              <a:r>
                <a:rPr lang="en-US" sz="2800" dirty="0"/>
                <a:t> </a:t>
              </a:r>
              <a:r>
                <a:rPr lang="en-US" sz="2800" dirty="0" err="1"/>
                <a:t>باللغة</a:t>
              </a:r>
              <a:r>
                <a:rPr lang="en-US" sz="2800" dirty="0"/>
                <a:t> </a:t>
              </a:r>
              <a:r>
                <a:rPr lang="en-US" sz="2800" dirty="0" err="1"/>
                <a:t>العربية</a:t>
              </a:r>
              <a:r>
                <a:rPr lang="ar-SA" sz="2800" dirty="0"/>
                <a:t>. </a:t>
              </a:r>
            </a:p>
            <a:p>
              <a:pPr marL="285750" indent="-285750" algn="r" rtl="1">
                <a:lnSpc>
                  <a:spcPct val="150000"/>
                </a:lnSpc>
                <a:buFont typeface="Arial" panose="020B0604020202020204" pitchFamily="34" charset="0"/>
                <a:buChar char="•"/>
              </a:pPr>
              <a:r>
                <a:rPr lang="en-US" sz="2800" dirty="0" err="1"/>
                <a:t>أن</a:t>
              </a:r>
              <a:r>
                <a:rPr lang="en-US" sz="2800" dirty="0"/>
                <a:t> </a:t>
              </a:r>
              <a:r>
                <a:rPr lang="ar-SA" sz="2800" dirty="0"/>
                <a:t>يعلم </a:t>
              </a:r>
              <a:r>
                <a:rPr lang="en-US" sz="2800" dirty="0" err="1"/>
                <a:t>على</a:t>
              </a:r>
              <a:r>
                <a:rPr lang="en-US" sz="2800" dirty="0"/>
                <a:t> </a:t>
              </a:r>
              <a:r>
                <a:rPr lang="en-US" sz="2800" dirty="0" err="1"/>
                <a:t>مجالات</a:t>
              </a:r>
              <a:r>
                <a:rPr lang="en-US" sz="2800" dirty="0"/>
                <a:t> </a:t>
              </a:r>
              <a:r>
                <a:rPr lang="en-US" sz="2800" dirty="0" err="1"/>
                <a:t>عمل</a:t>
              </a:r>
              <a:r>
                <a:rPr lang="en-US" sz="2800" dirty="0"/>
                <a:t> </a:t>
              </a:r>
              <a:r>
                <a:rPr lang="en-US" sz="2800" dirty="0" err="1"/>
                <a:t>الأمم</a:t>
              </a:r>
              <a:r>
                <a:rPr lang="en-US" sz="2800" dirty="0"/>
                <a:t> </a:t>
              </a:r>
              <a:r>
                <a:rPr lang="en-US" sz="2800" dirty="0" err="1"/>
                <a:t>المتحدة</a:t>
              </a:r>
              <a:r>
                <a:rPr lang="ar-SA" sz="2800" dirty="0"/>
                <a:t>. </a:t>
              </a:r>
              <a:endParaRPr lang="en-US" sz="2800" dirty="0"/>
            </a:p>
          </p:txBody>
        </p:sp>
      </p:grpSp>
    </p:spTree>
    <p:extLst>
      <p:ext uri="{BB962C8B-B14F-4D97-AF65-F5344CB8AC3E}">
        <p14:creationId xmlns:p14="http://schemas.microsoft.com/office/powerpoint/2010/main" val="2398208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23733" y="2057400"/>
            <a:ext cx="8096533" cy="2677656"/>
          </a:xfrm>
          <a:prstGeom prst="rect">
            <a:avLst/>
          </a:prstGeom>
        </p:spPr>
        <p:txBody>
          <a:bodyPr wrap="square">
            <a:spAutoFit/>
          </a:bodyPr>
          <a:lstStyle/>
          <a:p>
            <a:pPr algn="just" rtl="1"/>
            <a:r>
              <a:rPr lang="ar-SA" sz="2800" b="1" dirty="0"/>
              <a:t>الْمَقَاصِدُ الأَرْبَعَةُ الرَّئِيسِيَّةُ لِلأُمَمِ الْمُتَّحِدَةِ وَهِيَ حِفْظُ السَّلاَمِ فِي جَمِيعِ أَنْحَاءِ الْعَالَمِ؛ تَطْوِيرُ (ترَقِّى) عَلاَقَاتٍ وُدِّيَّةٍ بَيْنَ الأُمَمِ؛ مُسَاعَدَةُ الأُمَمِ عَلَى الْعَمَلِ مَعًا لِتَحْسِينِ حَيَاةِ الْفُقَرَاءِ، وَالتَّغَلُّبُ عَلَى الْجُوعِ، وَالْمَرَضِ، وَالأُمِّيَّةِ، وَلِتَشْجِيعِ (ترغيب) إِحْتِرَامِ حُقُوقِ الأَخَرِينَ وَحُرِّيَّاتِهِمْ؛ أَنْ تَكُونَ مَرْكَزًا لِتَنْسِيقِ (ترتيب) الإِجْرَاءَاتِ (اعمال) الَّتِي تَتَّخِذُهَا الأُمَمُ مِنْ أَجْلِ تَحْقِيقِ (تحصيل) هَذِهِ الْمَقَاصِدِ</a:t>
            </a:r>
            <a:r>
              <a:rPr lang="en-US" sz="2800" b="1" dirty="0"/>
              <a:t>.</a:t>
            </a:r>
            <a:endParaRPr lang="en-US" sz="2800" dirty="0"/>
          </a:p>
        </p:txBody>
      </p:sp>
      <p:pic>
        <p:nvPicPr>
          <p:cNvPr id="3" name="Picture 2" descr="قراءة النص - د. على عبد المنعم حسين - سماوي">
            <a:extLst>
              <a:ext uri="{FF2B5EF4-FFF2-40B4-BE49-F238E27FC236}">
                <a16:creationId xmlns:a16="http://schemas.microsoft.com/office/drawing/2014/main" id="{672417E9-0E45-56CA-F5B9-ABFE17C29EA6}"/>
              </a:ext>
            </a:extLst>
          </p:cNvPr>
          <p:cNvPicPr>
            <a:picLocks noChangeAspect="1"/>
          </p:cNvPicPr>
          <p:nvPr/>
        </p:nvPicPr>
        <p:blipFill>
          <a:blip r:embed="rId2"/>
          <a:srcRect t="4027" b="79678"/>
          <a:stretch>
            <a:fillRect/>
          </a:stretch>
        </p:blipFill>
        <p:spPr>
          <a:xfrm>
            <a:off x="2809875" y="838200"/>
            <a:ext cx="3524250" cy="838200"/>
          </a:xfrm>
          <a:prstGeom prst="rect">
            <a:avLst/>
          </a:prstGeom>
        </p:spPr>
      </p:pic>
    </p:spTree>
    <p:extLst>
      <p:ext uri="{BB962C8B-B14F-4D97-AF65-F5344CB8AC3E}">
        <p14:creationId xmlns:p14="http://schemas.microsoft.com/office/powerpoint/2010/main" val="131378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590800"/>
            <a:ext cx="6843803" cy="1446550"/>
          </a:xfrm>
          <a:prstGeom prst="rect">
            <a:avLst/>
          </a:prstGeom>
        </p:spPr>
        <p:txBody>
          <a:bodyPr wrap="square">
            <a:spAutoFit/>
          </a:bodyPr>
          <a:lstStyle/>
          <a:p>
            <a:pPr algn="r" rtl="1"/>
            <a:r>
              <a:rPr lang="en-US" sz="4400" dirty="0" err="1"/>
              <a:t>اُكْتُبْ</a:t>
            </a:r>
            <a:r>
              <a:rPr lang="en-US" sz="4400" dirty="0"/>
              <a:t> </a:t>
            </a:r>
            <a:r>
              <a:rPr lang="en-US" sz="4400" dirty="0" err="1"/>
              <a:t>خَمْسَ</a:t>
            </a:r>
            <a:r>
              <a:rPr lang="en-US" sz="4400" dirty="0"/>
              <a:t> </a:t>
            </a:r>
            <a:r>
              <a:rPr lang="en-US" sz="4400" dirty="0" err="1"/>
              <a:t>كَلِمَاتٍ</a:t>
            </a:r>
            <a:r>
              <a:rPr lang="en-US" sz="4400" dirty="0"/>
              <a:t> </a:t>
            </a:r>
            <a:r>
              <a:rPr lang="en-US" sz="4400" dirty="0" err="1"/>
              <a:t>صَعْبَةٍ</a:t>
            </a:r>
            <a:r>
              <a:rPr lang="en-US" sz="4400" dirty="0"/>
              <a:t> </a:t>
            </a:r>
            <a:r>
              <a:rPr lang="en-US" sz="4400" dirty="0" err="1"/>
              <a:t>مِنْ</a:t>
            </a:r>
            <a:r>
              <a:rPr lang="en-US" sz="4400" dirty="0"/>
              <a:t> </a:t>
            </a:r>
            <a:r>
              <a:rPr lang="en-US" sz="4400" dirty="0" err="1"/>
              <a:t>دَرْسِ</a:t>
            </a:r>
            <a:r>
              <a:rPr lang="en-US" sz="4400" dirty="0"/>
              <a:t> </a:t>
            </a:r>
            <a:r>
              <a:rPr lang="en-US" sz="4400" dirty="0" err="1"/>
              <a:t>الْيَوْمِ</a:t>
            </a:r>
            <a:r>
              <a:rPr lang="en-US" sz="4400" dirty="0"/>
              <a:t>، </a:t>
            </a:r>
            <a:r>
              <a:rPr lang="en-US" sz="4400" dirty="0" err="1"/>
              <a:t>وَابْحَثْ</a:t>
            </a:r>
            <a:r>
              <a:rPr lang="en-US" sz="4400" dirty="0"/>
              <a:t> </a:t>
            </a:r>
            <a:r>
              <a:rPr lang="en-US" sz="4400" dirty="0" err="1"/>
              <a:t>عَنْ</a:t>
            </a:r>
            <a:r>
              <a:rPr lang="en-US" sz="4400" dirty="0"/>
              <a:t> </a:t>
            </a:r>
            <a:r>
              <a:rPr lang="en-US" sz="4400" dirty="0" err="1"/>
              <a:t>مَعَانِيهَا</a:t>
            </a:r>
            <a:r>
              <a:rPr lang="en-US" sz="4400" dirty="0"/>
              <a:t> </a:t>
            </a:r>
            <a:r>
              <a:rPr lang="en-US" sz="4400" dirty="0" err="1"/>
              <a:t>فِي</a:t>
            </a:r>
            <a:r>
              <a:rPr lang="en-US" sz="4400" dirty="0"/>
              <a:t> </a:t>
            </a:r>
            <a:r>
              <a:rPr lang="en-US" sz="4400" dirty="0" err="1"/>
              <a:t>الْمُعْجَمِ</a:t>
            </a:r>
            <a:r>
              <a:rPr lang="en-US" sz="4400" dirty="0"/>
              <a:t>.</a:t>
            </a:r>
            <a:endParaRPr lang="en-US" sz="4400" dirty="0">
              <a:solidFill>
                <a:srgbClr val="002060"/>
              </a:solidFill>
            </a:endParaRPr>
          </a:p>
        </p:txBody>
      </p:sp>
      <p:pic>
        <p:nvPicPr>
          <p:cNvPr id="6" name="Picture 5">
            <a:extLst>
              <a:ext uri="{FF2B5EF4-FFF2-40B4-BE49-F238E27FC236}">
                <a16:creationId xmlns:a16="http://schemas.microsoft.com/office/drawing/2014/main" id="{968DC8AA-1A93-68F4-396C-97A7DD981DE7}"/>
              </a:ext>
            </a:extLst>
          </p:cNvPr>
          <p:cNvPicPr>
            <a:picLocks noChangeAspect="1"/>
          </p:cNvPicPr>
          <p:nvPr/>
        </p:nvPicPr>
        <p:blipFill>
          <a:blip r:embed="rId2"/>
          <a:srcRect b="3879"/>
          <a:stretch>
            <a:fillRect/>
          </a:stretch>
        </p:blipFill>
        <p:spPr>
          <a:xfrm>
            <a:off x="3545079" y="1285467"/>
            <a:ext cx="2169921" cy="85684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53945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1905000"/>
            <a:ext cx="2866490" cy="707886"/>
          </a:xfrm>
          <a:prstGeom prst="rect">
            <a:avLst/>
          </a:prstGeom>
          <a:solidFill>
            <a:srgbClr val="0070C0"/>
          </a:solidFill>
        </p:spPr>
        <p:txBody>
          <a:bodyPr wrap="none">
            <a:spAutoFit/>
          </a:bodyPr>
          <a:lstStyle/>
          <a:p>
            <a:r>
              <a:rPr lang="ar-SA" sz="4000" b="1" dirty="0">
                <a:solidFill>
                  <a:schemeClr val="bg1"/>
                </a:solidFill>
              </a:rPr>
              <a:t>الْوَاجِبُ</a:t>
            </a:r>
            <a:r>
              <a:rPr lang="ar-SA" sz="4000" b="1" dirty="0"/>
              <a:t> </a:t>
            </a:r>
            <a:r>
              <a:rPr lang="ar-SA" sz="4000" b="1" dirty="0">
                <a:solidFill>
                  <a:schemeClr val="bg1"/>
                </a:solidFill>
              </a:rPr>
              <a:t>الْمَنْزِلِيُّ</a:t>
            </a:r>
            <a:r>
              <a:rPr lang="ar-SA" sz="4000" b="1" dirty="0"/>
              <a:t> </a:t>
            </a:r>
            <a:endParaRPr lang="en-US" sz="4000" dirty="0"/>
          </a:p>
        </p:txBody>
      </p:sp>
      <p:sp>
        <p:nvSpPr>
          <p:cNvPr id="3" name="Rectangle 2"/>
          <p:cNvSpPr/>
          <p:nvPr/>
        </p:nvSpPr>
        <p:spPr>
          <a:xfrm>
            <a:off x="762000" y="3124200"/>
            <a:ext cx="7140362" cy="1015663"/>
          </a:xfrm>
          <a:prstGeom prst="rect">
            <a:avLst/>
          </a:prstGeom>
        </p:spPr>
        <p:txBody>
          <a:bodyPr wrap="square">
            <a:spAutoFit/>
          </a:bodyPr>
          <a:lstStyle/>
          <a:p>
            <a:pPr marL="457200" indent="-457200" algn="r" rtl="1">
              <a:buFont typeface="Arial" panose="020B0604020202020204" pitchFamily="34" charset="0"/>
              <a:buChar char="•"/>
            </a:pPr>
            <a:r>
              <a:rPr lang="ar-SA" sz="2000" b="1" dirty="0"/>
              <a:t>اِحْفَظْ جَمِيعَ الْمُفْرَدَاتِ الْمَوْجُودَةَ فِي هَذَا الْنصِ. </a:t>
            </a:r>
          </a:p>
          <a:p>
            <a:pPr marL="457200" indent="-457200" algn="r" rtl="1">
              <a:buFont typeface="Arial" panose="020B0604020202020204" pitchFamily="34" charset="0"/>
              <a:buChar char="•"/>
            </a:pPr>
            <a:r>
              <a:rPr lang="en-US" sz="2000" b="1" dirty="0" err="1"/>
              <a:t>سَتَكْتُبُ</a:t>
            </a:r>
            <a:r>
              <a:rPr lang="en-US" sz="2000" b="1" dirty="0"/>
              <a:t> </a:t>
            </a:r>
            <a:r>
              <a:rPr lang="en-US" sz="2000" b="1" dirty="0" err="1"/>
              <a:t>إِجَابَةَ</a:t>
            </a:r>
            <a:r>
              <a:rPr lang="en-US" sz="2000" b="1" dirty="0"/>
              <a:t> </a:t>
            </a:r>
            <a:r>
              <a:rPr lang="en-US" sz="2000" b="1" dirty="0" err="1"/>
              <a:t>السُّؤَالِ</a:t>
            </a:r>
            <a:r>
              <a:rPr lang="en-US" sz="2000" b="1" dirty="0"/>
              <a:t> </a:t>
            </a:r>
            <a:r>
              <a:rPr lang="ar-SA" sz="2000" b="1" dirty="0"/>
              <a:t>(و) </a:t>
            </a:r>
            <a:r>
              <a:rPr lang="en-US" sz="2000" b="1" dirty="0" err="1"/>
              <a:t>مِنْ</a:t>
            </a:r>
            <a:r>
              <a:rPr lang="en-US" sz="2000" b="1" dirty="0"/>
              <a:t> </a:t>
            </a:r>
            <a:r>
              <a:rPr lang="en-US" sz="2000" b="1" dirty="0" err="1"/>
              <a:t>صَفْحَةِ</a:t>
            </a:r>
            <a:r>
              <a:rPr lang="en-US" sz="2000" b="1" dirty="0"/>
              <a:t> ١٥٤ </a:t>
            </a:r>
            <a:r>
              <a:rPr lang="en-US" sz="2000" b="1" dirty="0" err="1"/>
              <a:t>وَتُحْضِرُهَا</a:t>
            </a:r>
            <a:r>
              <a:rPr lang="en-US" sz="2000" b="1" dirty="0"/>
              <a:t> </a:t>
            </a:r>
            <a:r>
              <a:rPr lang="en-US" sz="2000" b="1" dirty="0" err="1"/>
              <a:t>فِي</a:t>
            </a:r>
            <a:r>
              <a:rPr lang="en-US" sz="2000" b="1" dirty="0"/>
              <a:t> </a:t>
            </a:r>
            <a:r>
              <a:rPr lang="en-US" sz="2000" b="1" dirty="0" err="1"/>
              <a:t>الْحِصَّةِ</a:t>
            </a:r>
            <a:r>
              <a:rPr lang="en-US" sz="2000" b="1" dirty="0"/>
              <a:t> </a:t>
            </a:r>
            <a:r>
              <a:rPr lang="en-US" sz="2000" b="1" dirty="0" err="1"/>
              <a:t>الْقَادِمَةِ</a:t>
            </a:r>
            <a:r>
              <a:rPr lang="en-US" sz="2000" b="1" dirty="0"/>
              <a:t>.</a:t>
            </a:r>
            <a:endParaRPr lang="ar-SA" sz="2000" b="1" dirty="0"/>
          </a:p>
          <a:p>
            <a:pPr marL="457200" indent="-457200" algn="r" rtl="1">
              <a:buFont typeface="Arial" panose="020B0604020202020204" pitchFamily="34" charset="0"/>
              <a:buChar char="•"/>
            </a:pPr>
            <a:r>
              <a:rPr lang="en-US" sz="2000" b="1" dirty="0" err="1"/>
              <a:t>اِقْرَأُوا</a:t>
            </a:r>
            <a:r>
              <a:rPr lang="en-US" sz="2000" b="1" dirty="0"/>
              <a:t> </a:t>
            </a:r>
            <a:r>
              <a:rPr lang="en-US" sz="2000" b="1" dirty="0" err="1"/>
              <a:t>الأَسْطُرَ</a:t>
            </a:r>
            <a:r>
              <a:rPr lang="en-US" sz="2000" b="1" dirty="0"/>
              <a:t> </a:t>
            </a:r>
            <a:r>
              <a:rPr lang="en-US" sz="2000" b="1" dirty="0" err="1"/>
              <a:t>الْخَمْسَةَ</a:t>
            </a:r>
            <a:r>
              <a:rPr lang="en-US" sz="2000" b="1" dirty="0"/>
              <a:t> </a:t>
            </a:r>
            <a:r>
              <a:rPr lang="en-US" sz="2000" b="1" dirty="0" err="1"/>
              <a:t>التَّالِيَةَ</a:t>
            </a:r>
            <a:r>
              <a:rPr lang="en-US" sz="2000" b="1" dirty="0"/>
              <a:t> </a:t>
            </a:r>
            <a:r>
              <a:rPr lang="en-US" sz="2000" b="1" dirty="0" err="1"/>
              <a:t>مِنْ</a:t>
            </a:r>
            <a:r>
              <a:rPr lang="en-US" sz="2000" b="1" dirty="0"/>
              <a:t> </a:t>
            </a:r>
            <a:r>
              <a:rPr lang="en-US" sz="2000" b="1" dirty="0" err="1"/>
              <a:t>هَٰذَا</a:t>
            </a:r>
            <a:r>
              <a:rPr lang="en-US" sz="2000" b="1" dirty="0"/>
              <a:t> </a:t>
            </a:r>
            <a:r>
              <a:rPr lang="en-US" sz="2000" b="1" dirty="0" err="1"/>
              <a:t>النَّصِّ</a:t>
            </a:r>
            <a:r>
              <a:rPr lang="en-US" sz="2000" b="1" dirty="0"/>
              <a:t> </a:t>
            </a:r>
            <a:r>
              <a:rPr lang="en-US" sz="2000" b="1" dirty="0" err="1"/>
              <a:t>لِلْحِصَّةِ</a:t>
            </a:r>
            <a:r>
              <a:rPr lang="en-US" sz="2000" b="1" dirty="0"/>
              <a:t> </a:t>
            </a:r>
            <a:r>
              <a:rPr lang="en-US" sz="2000" b="1" dirty="0" err="1"/>
              <a:t>الْقَادِمَةِ</a:t>
            </a:r>
            <a:r>
              <a:rPr lang="en-US" sz="2000" b="1" dirty="0"/>
              <a:t>.</a:t>
            </a:r>
          </a:p>
        </p:txBody>
      </p:sp>
    </p:spTree>
    <p:extLst>
      <p:ext uri="{BB962C8B-B14F-4D97-AF65-F5344CB8AC3E}">
        <p14:creationId xmlns:p14="http://schemas.microsoft.com/office/powerpoint/2010/main" val="2991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theme/theme1.xml><?xml version="1.0" encoding="utf-8"?>
<a:theme xmlns:a="http://schemas.openxmlformats.org/drawingml/2006/main" name="কুরআন কিতাবুল্লাহ পার্ট-৩ পিপিটি">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কুরআন কিতাবুল্লাহ পার্ট-৩ পিপিটি</Template>
  <TotalTime>152</TotalTime>
  <Words>209</Words>
  <Application>Microsoft Office PowerPoint</Application>
  <PresentationFormat>On-screen Show (4:3)</PresentationFormat>
  <Paragraphs>24</Paragraphs>
  <Slides>10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7" baseType="lpstr">
      <vt:lpstr>Arabic Typesetting</vt:lpstr>
      <vt:lpstr>Arial</vt:lpstr>
      <vt:lpstr>Calibri</vt:lpstr>
      <vt:lpstr>NikoshBAN</vt:lpstr>
      <vt:lpstr>Wingdings</vt:lpstr>
      <vt:lpstr>কুরআন কিতাবুল্লাহ পার্ট-৩ পিপিটি</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Ismail Mufizi</cp:lastModifiedBy>
  <cp:revision>26</cp:revision>
  <dcterms:created xsi:type="dcterms:W3CDTF">2026-07-20T10:56:54Z</dcterms:created>
  <dcterms:modified xsi:type="dcterms:W3CDTF">2026-08-09T17:05:11Z</dcterms:modified>
</cp:coreProperties>
</file>