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Hubot Sans Bold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Roboto Condensed" charset="0"/>
      <p:regular r:id="rId18"/>
    </p:embeddedFont>
    <p:embeddedFont>
      <p:font typeface="Roboto Condensed Bold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Wingdings 2" pitchFamily="18" charset="2"/>
      <p:regular r:id="rId24"/>
    </p:embeddedFont>
    <p:embeddedFont>
      <p:font typeface="Franklin Gothic Book" pitchFamily="34" charset="0"/>
      <p:regular r:id="rId25"/>
      <p: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-5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8/11/2026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12" Type="http://schemas.openxmlformats.org/officeDocument/2006/relationships/image" Target="../media/image-2-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10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D8D9D2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84" y="-31031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8" y="2434456"/>
            <a:ext cx="2086575" cy="442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পরাগায়ন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3925118" y="3172838"/>
            <a:ext cx="3944558" cy="4466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বিজ্ঞান — অষ্টম </a:t>
            </a:r>
            <a:r>
              <a:rPr lang="en-US" sz="2000" dirty="0" err="1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শ্রেণি</a:t>
            </a: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2000" dirty="0" smtClean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, </a:t>
            </a:r>
            <a:r>
              <a:rPr lang="en-US" sz="2000" dirty="0" err="1" smtClean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চতুর্থ</a:t>
            </a:r>
            <a:r>
              <a:rPr lang="en-US" sz="2000" dirty="0" smtClean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অধ্যায়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4717915" y="515566"/>
            <a:ext cx="298152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Hubot Sans Bold" charset="0"/>
              </a:rPr>
              <a:t>মোছাঃ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নাসরিন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নাহার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সহকারী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শিক্ষক</a:t>
            </a:r>
            <a:r>
              <a:rPr lang="en-US" dirty="0" smtClean="0">
                <a:latin typeface="Hubot Sans Bold" charset="0"/>
              </a:rPr>
              <a:t>(ICT)</a:t>
            </a: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মকিমপুর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মাধ্যমিক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বিদ্যালয়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হরিণাকুন্ড,ঝিনাইদহ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93195" y="348407"/>
            <a:ext cx="145650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 err="1" smtClean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মূল্যায়ন</a:t>
            </a:r>
            <a:endParaRPr lang="en-US" sz="2750" dirty="0"/>
          </a:p>
        </p:txBody>
      </p:sp>
      <p:sp>
        <p:nvSpPr>
          <p:cNvPr id="7" name="Text 5"/>
          <p:cNvSpPr/>
          <p:nvPr/>
        </p:nvSpPr>
        <p:spPr>
          <a:xfrm>
            <a:off x="2400634" y="1152525"/>
            <a:ext cx="43601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সংক্ষিপ্ত প্রশ্ন: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190626" y="1781175"/>
            <a:ext cx="6838950" cy="1332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পরাগায়ন কী?</a:t>
            </a:r>
            <a:endParaRPr lang="en-US" sz="24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2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পরাগরেণু কোথায় তৈরি হয়?</a:t>
            </a:r>
            <a:endParaRPr lang="en-US" sz="24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2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স্বপরাগায়ন ও পরপরাগায়ন কী?</a:t>
            </a:r>
            <a:endParaRPr lang="en-US" sz="24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2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পরাগায়নের দুটি বাহকের নাম লেখ।</a:t>
            </a:r>
            <a:endParaRPr lang="en-US" sz="24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2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কীটপতঙ্গের মাধ্যমে পরাগায়িত ফুলের দুটি বৈশিষ্ট্য লেখ।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749701" y="3770933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2317"/>
            <a:ext cx="8151763" cy="290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শিখনফল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96119" y="855092"/>
            <a:ext cx="8608963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পাঠ শেষে শিক্ষার্থীরা—</a:t>
            </a:r>
            <a:endParaRPr lang="en-US" sz="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047006"/>
            <a:ext cx="8151763" cy="5581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1878" y="1238845"/>
            <a:ext cx="139526" cy="1744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1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938733" y="1149548"/>
            <a:ext cx="7606605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সংজ্ঞা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938733" y="1331491"/>
            <a:ext cx="760660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পরাগায়নের সংজ্ঞা বলতে পারবে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1666205"/>
            <a:ext cx="8151763" cy="5581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1878" y="1858045"/>
            <a:ext cx="139526" cy="1744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2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938733" y="1768748"/>
            <a:ext cx="7606605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অঙ্গের ভূমিকা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938733" y="1950690"/>
            <a:ext cx="760660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পুংকেশর ও গর্ভকেশরের ভূমিকা ব্যাখ্যা করতে পারবে</a:t>
            </a:r>
            <a:endParaRPr lang="en-US" sz="10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285405"/>
            <a:ext cx="8151763" cy="5581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21878" y="2477244"/>
            <a:ext cx="139526" cy="1744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3</a:t>
            </a:r>
            <a:endParaRPr lang="en-US" sz="1050" dirty="0"/>
          </a:p>
        </p:txBody>
      </p:sp>
      <p:sp>
        <p:nvSpPr>
          <p:cNvPr id="14" name="Text 9"/>
          <p:cNvSpPr/>
          <p:nvPr/>
        </p:nvSpPr>
        <p:spPr>
          <a:xfrm>
            <a:off x="938733" y="2387947"/>
            <a:ext cx="7606605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প্রকারভেদ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938733" y="2569890"/>
            <a:ext cx="760660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স্বপরাগায়ন ও পরপরাগায়নের পার্থক্য বলতে পারবে</a:t>
            </a:r>
            <a:endParaRPr lang="en-US" sz="10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2904604"/>
            <a:ext cx="8151763" cy="5581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21878" y="3096444"/>
            <a:ext cx="139526" cy="1744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4</a:t>
            </a:r>
            <a:endParaRPr lang="en-US" sz="1050" dirty="0"/>
          </a:p>
        </p:txBody>
      </p:sp>
      <p:sp>
        <p:nvSpPr>
          <p:cNvPr id="18" name="Text 12"/>
          <p:cNvSpPr/>
          <p:nvPr/>
        </p:nvSpPr>
        <p:spPr>
          <a:xfrm>
            <a:off x="938733" y="3007147"/>
            <a:ext cx="7606605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বাহক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938733" y="3189089"/>
            <a:ext cx="760660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পরাগায়নের বিভিন্ন বাহকের নাম বলতে পারবে</a:t>
            </a:r>
            <a:endParaRPr lang="en-US" sz="10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6119" y="3523804"/>
            <a:ext cx="8151763" cy="55818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21878" y="3715643"/>
            <a:ext cx="139526" cy="1744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5</a:t>
            </a:r>
            <a:endParaRPr lang="en-US" sz="1050" dirty="0"/>
          </a:p>
        </p:txBody>
      </p:sp>
      <p:sp>
        <p:nvSpPr>
          <p:cNvPr id="22" name="Text 15"/>
          <p:cNvSpPr/>
          <p:nvPr/>
        </p:nvSpPr>
        <p:spPr>
          <a:xfrm>
            <a:off x="938733" y="3626346"/>
            <a:ext cx="7606605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বৈশিষ্ট্য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938733" y="3808288"/>
            <a:ext cx="760660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বায়ু ও কীটপতঙ্গের মাধ্যমে পরাগায়নের বৈশিষ্ট্য ব্যাখ্যা করতে পারবে</a:t>
            </a:r>
            <a:endParaRPr lang="en-US" sz="100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6119" y="4143003"/>
            <a:ext cx="8151763" cy="55818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21878" y="4334842"/>
            <a:ext cx="139526" cy="1744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6</a:t>
            </a:r>
            <a:endParaRPr lang="en-US" sz="1050" dirty="0"/>
          </a:p>
        </p:txBody>
      </p:sp>
      <p:sp>
        <p:nvSpPr>
          <p:cNvPr id="26" name="Text 18"/>
          <p:cNvSpPr/>
          <p:nvPr/>
        </p:nvSpPr>
        <p:spPr>
          <a:xfrm>
            <a:off x="938733" y="4245546"/>
            <a:ext cx="7606605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গুরুত্ব</a:t>
            </a:r>
            <a:endParaRPr lang="en-US" sz="900" dirty="0"/>
          </a:p>
        </p:txBody>
      </p:sp>
      <p:sp>
        <p:nvSpPr>
          <p:cNvPr id="27" name="Text 19"/>
          <p:cNvSpPr/>
          <p:nvPr/>
        </p:nvSpPr>
        <p:spPr>
          <a:xfrm>
            <a:off x="938733" y="4427488"/>
            <a:ext cx="760660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পরাগায়নের গুরুত্ব ব্যাখ্যা করতে পারবে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D8D9D2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697037"/>
            <a:ext cx="4722763" cy="457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🤔</a:t>
            </a: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পূর্বজ্ঞান যাচাই</a:t>
            </a:r>
            <a:endParaRPr lang="en-US" sz="2750" dirty="0"/>
          </a:p>
        </p:txBody>
      </p:sp>
      <p:sp>
        <p:nvSpPr>
          <p:cNvPr id="5" name="Shape 2"/>
          <p:cNvSpPr/>
          <p:nvPr/>
        </p:nvSpPr>
        <p:spPr>
          <a:xfrm>
            <a:off x="3925119" y="1366912"/>
            <a:ext cx="318939" cy="318939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3978287" y="1393478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4385816" y="1415579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ফুলের কোন অংশে পরাগরেণু তৈরি হয়?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3925119" y="1969368"/>
            <a:ext cx="318939" cy="318939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3978287" y="199593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4385816" y="2018035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ফুলে মৌমাছি কেন আসে?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3925119" y="2571824"/>
            <a:ext cx="318939" cy="318939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3978287" y="259839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3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4385816" y="2620491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একটি ফুলের পরাগরেণু অন্য ফুলে কীভাবে পৌঁছাতে পারে?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3925119" y="3174281"/>
            <a:ext cx="318939" cy="318939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3978287" y="3200846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4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4385816" y="3222947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ফুল না থাকলে কি সব উদ্ভিদে ফল ও বীজ তৈরি হবে?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3925119" y="3652689"/>
            <a:ext cx="4722763" cy="793775"/>
          </a:xfrm>
          <a:prstGeom prst="roundRect">
            <a:avLst>
              <a:gd name="adj" fmla="val 2679"/>
            </a:avLst>
          </a:prstGeom>
          <a:solidFill>
            <a:srgbClr val="E7E7E4"/>
          </a:solidFill>
          <a:ln/>
        </p:spPr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6877" y="3853458"/>
            <a:ext cx="177180" cy="141759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385816" y="3829869"/>
            <a:ext cx="412030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মৌমাছি ফুল থেকে মধু সংগ্রহ করার সময় ফুলের পরাগরেণু এক ফুল থেকে অন্য ফুলে পৌঁছে দিতে পারে।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033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ফুলের প্রজনন অঙ্গ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988" y="1868835"/>
            <a:ext cx="517758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🌼</a:t>
            </a: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পুংকেশর (STAMEN)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474988" y="2236812"/>
            <a:ext cx="563478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পরাগরেণু তৈরি করে। পরাগধানীতে পরাগরেণু জমা থাকে।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3474988" y="2605385"/>
            <a:ext cx="517758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🌼</a:t>
            </a: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গর্ভকেশর (PISTIL/CARPEL)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3474988" y="2973363"/>
            <a:ext cx="563478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গর্ভমুণ্ড, গর্ভদণ্ড ও গর্ভাশয় নিয়ে গঠিত। গর্ভমুণ্ড পরাগরেণু গ্রহণ করে।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3470300" y="3359646"/>
            <a:ext cx="5497710" cy="552748"/>
          </a:xfrm>
          <a:prstGeom prst="roundRect">
            <a:avLst>
              <a:gd name="adj" fmla="val 3847"/>
            </a:avLst>
          </a:prstGeom>
          <a:solidFill>
            <a:srgbClr val="E7E7E4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6747" y="3574703"/>
            <a:ext cx="177180" cy="14175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935685" y="3522613"/>
            <a:ext cx="503232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মনে রাখো:</a:t>
            </a:r>
            <a:r>
              <a:rPr lang="en-US" sz="14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পরাগরেণু → পুংকেশরে তৈরি হয়, গর্ভমুণ্ড → পরাগরেণু গ্রহণ করে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033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পরাগরেণু কী?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988" y="1870100"/>
            <a:ext cx="517758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পরাগরেণু (POLLEN GRAIN</a:t>
            </a: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)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474988" y="2233315"/>
            <a:ext cx="563478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পুংকেশরের পরাগধানীতে উৎপন্ন সূক্ষ্ম কণাকে পরাগরেণু বলে।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474988" y="2601888"/>
            <a:ext cx="517758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বৈশিষ্ট্য: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3474988" y="2965103"/>
            <a:ext cx="5177582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সাধারণত খুব ছোট</a:t>
            </a:r>
            <a:endParaRPr lang="en-US" sz="1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বিভিন্ন উদ্ভিদের পরাগরেণুর আকৃতি ভিন্ন হতে পারে</a:t>
            </a:r>
            <a:endParaRPr lang="en-US" sz="1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পরাগায়নে গুরুত্বপূর্ণ ভূমিকা রাখে</a:t>
            </a:r>
            <a:endParaRPr lang="en-US" sz="1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উপযুক্ত স্থানে পৌঁছালে পরবর্তী প্রজনন প্রক্রিয়ায় অংশ নেয়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D8D9D2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661541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পরাগায়ন কী?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25119" y="1317129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পুংকেশরের পরাগধানী থেকে পরাগরেণু একই ফুল বা একই প্রজাতির অন্য ফুলের গর্ভমুণ্ডে স্থানান্তরিত হওয়ার প্রক্রিয়াকে </a:t>
            </a:r>
            <a:r>
              <a:rPr lang="en-US" sz="14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পরাগায়ন</a:t>
            </a: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বলে।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119" y="1930226"/>
            <a:ext cx="708794" cy="8505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75671" y="2071985"/>
            <a:ext cx="38722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পরাগধানী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4775671" y="2378497"/>
            <a:ext cx="38722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পুংকেশরে অবস্থিত</a:t>
            </a:r>
            <a:endParaRPr lang="en-US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5119" y="2780779"/>
            <a:ext cx="708794" cy="85055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775671" y="2922538"/>
            <a:ext cx="38722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পরাগরেণু</a:t>
            </a:r>
            <a:endParaRPr lang="en-US" sz="2000" dirty="0"/>
          </a:p>
        </p:txBody>
      </p:sp>
      <p:sp>
        <p:nvSpPr>
          <p:cNvPr id="11" name="Text 6"/>
          <p:cNvSpPr/>
          <p:nvPr/>
        </p:nvSpPr>
        <p:spPr>
          <a:xfrm>
            <a:off x="4775671" y="3229049"/>
            <a:ext cx="38722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স্থানান্তরিত হয়</a:t>
            </a:r>
            <a:endParaRPr lang="en-US" sz="16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5119" y="3631332"/>
            <a:ext cx="708794" cy="85055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75671" y="3773091"/>
            <a:ext cx="38722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গর্ভমুণ্ড</a:t>
            </a:r>
            <a:endParaRPr lang="en-US" sz="2000" dirty="0"/>
          </a:p>
        </p:txBody>
      </p:sp>
      <p:sp>
        <p:nvSpPr>
          <p:cNvPr id="14" name="Text 8"/>
          <p:cNvSpPr/>
          <p:nvPr/>
        </p:nvSpPr>
        <p:spPr>
          <a:xfrm>
            <a:off x="4775671" y="4079602"/>
            <a:ext cx="38722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পরাগরেণু গ্রহণ করে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57088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পরাগায়নের প্রকারভেদ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96119" y="2297385"/>
            <a:ext cx="8151763" cy="1275234"/>
          </a:xfrm>
          <a:prstGeom prst="roundRect">
            <a:avLst>
              <a:gd name="adj" fmla="val 1668"/>
            </a:avLst>
          </a:prstGeom>
          <a:solidFill>
            <a:srgbClr val="D8D9D2"/>
          </a:solidFill>
          <a:ln/>
        </p:spPr>
      </p:sp>
      <p:sp>
        <p:nvSpPr>
          <p:cNvPr id="4" name="Shape 2"/>
          <p:cNvSpPr/>
          <p:nvPr/>
        </p:nvSpPr>
        <p:spPr>
          <a:xfrm>
            <a:off x="496119" y="2297385"/>
            <a:ext cx="4075881" cy="1275234"/>
          </a:xfrm>
          <a:custGeom>
            <a:avLst/>
            <a:gdLst/>
            <a:ahLst/>
            <a:cxnLst/>
            <a:rect l="l" t="t" r="r" b="b"/>
            <a:pathLst>
              <a:path w="4075881" h="1275234">
                <a:moveTo>
                  <a:pt x="17721" y="0"/>
                </a:moveTo>
                <a:lnTo>
                  <a:pt x="4075881" y="0"/>
                </a:lnTo>
                <a:lnTo>
                  <a:pt x="4075881" y="1275234"/>
                </a:lnTo>
                <a:lnTo>
                  <a:pt x="17721" y="1275234"/>
                </a:lnTo>
                <a:arcTo wR="17721" hR="17721" stAng="5400000" swAng="5400000"/>
                <a:lnTo>
                  <a:pt x="0" y="17721"/>
                </a:lnTo>
                <a:arcTo wR="17721" hR="17721" stAng="10800000" swAng="5400000"/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5" name="Text 3"/>
          <p:cNvSpPr/>
          <p:nvPr/>
        </p:nvSpPr>
        <p:spPr>
          <a:xfrm>
            <a:off x="637877" y="2439144"/>
            <a:ext cx="379236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🌸</a:t>
            </a:r>
            <a:r>
              <a:rPr lang="en-US" sz="20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স্বপরাগায়ন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4572000" y="2297385"/>
            <a:ext cx="4075881" cy="1275234"/>
          </a:xfrm>
          <a:custGeom>
            <a:avLst/>
            <a:gdLst/>
            <a:ahLst/>
            <a:cxnLst/>
            <a:rect l="l" t="t" r="r" b="b"/>
            <a:pathLst>
              <a:path w="4075881" h="1275234">
                <a:moveTo>
                  <a:pt x="0" y="0"/>
                </a:moveTo>
                <a:lnTo>
                  <a:pt x="4058161" y="0"/>
                </a:lnTo>
                <a:arcTo wR="17721" hR="17721" stAng="16200000" swAng="5400000"/>
                <a:lnTo>
                  <a:pt x="4075881" y="1257513"/>
                </a:lnTo>
                <a:arcTo wR="17721" hR="17721" stAng="0" swAng="5400000"/>
                <a:lnTo>
                  <a:pt x="0" y="1275234"/>
                </a:lnTo>
                <a:lnTo>
                  <a:pt x="0" y="0"/>
                </a:lnTo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2297385"/>
            <a:ext cx="19050" cy="1275234"/>
          </a:xfrm>
          <a:prstGeom prst="roundRect">
            <a:avLst>
              <a:gd name="adj" fmla="val 50000"/>
            </a:avLst>
          </a:prstGeom>
          <a:solidFill>
            <a:srgbClr val="AEB0A7"/>
          </a:solidFill>
          <a:ln/>
        </p:spPr>
      </p:sp>
      <p:sp>
        <p:nvSpPr>
          <p:cNvPr id="9" name="Text 7"/>
          <p:cNvSpPr/>
          <p:nvPr/>
        </p:nvSpPr>
        <p:spPr>
          <a:xfrm>
            <a:off x="4713759" y="2439144"/>
            <a:ext cx="379236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🌺</a:t>
            </a:r>
            <a:r>
              <a:rPr lang="en-US" sz="32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পরপরাগায়ন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4713759" y="2750418"/>
            <a:ext cx="379236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4474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পরাগায়নের বাহক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71253"/>
            <a:ext cx="1104900" cy="11049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853333"/>
            <a:ext cx="190500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🐝</a:t>
            </a: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</a:t>
            </a:r>
            <a:r>
              <a:rPr lang="en-US" sz="20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কীটপতঙ্গ</a:t>
            </a:r>
            <a:endParaRPr lang="en-US" sz="2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298" y="1571253"/>
            <a:ext cx="1104900" cy="11049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78298" y="2853333"/>
            <a:ext cx="19050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🌬</a:t>
            </a:r>
            <a:r>
              <a:rPr lang="en-US" sz="20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️</a:t>
            </a:r>
            <a:r>
              <a:rPr lang="en-US" sz="20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বায়ু</a:t>
            </a:r>
            <a:endParaRPr lang="en-US" sz="2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0553" y="1571253"/>
            <a:ext cx="1104900" cy="11049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60553" y="2853333"/>
            <a:ext cx="19050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🐦</a:t>
            </a:r>
            <a:r>
              <a:rPr lang="en-US" sz="20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পাখি</a:t>
            </a:r>
            <a:endParaRPr lang="en-US" sz="20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2807" y="1571253"/>
            <a:ext cx="1104900" cy="11049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42807" y="2853333"/>
            <a:ext cx="19050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💧</a:t>
            </a:r>
            <a:r>
              <a:rPr lang="en-US" sz="20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পানি</a:t>
            </a:r>
            <a:endParaRPr lang="en-US" sz="2000" dirty="0"/>
          </a:p>
        </p:txBody>
      </p:sp>
      <p:sp>
        <p:nvSpPr>
          <p:cNvPr id="14" name="Text 8"/>
          <p:cNvSpPr/>
          <p:nvPr/>
        </p:nvSpPr>
        <p:spPr>
          <a:xfrm>
            <a:off x="6742807" y="3164607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435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স্বপরাগায়ন বনাম পরপরাগায়ন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550863"/>
            <a:ext cx="8151763" cy="2041773"/>
          </a:xfrm>
          <a:prstGeom prst="roundRect">
            <a:avLst>
              <a:gd name="adj" fmla="val 104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0881" y="1555626"/>
            <a:ext cx="8141419" cy="40645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43533" y="1645444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বিষয়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3359423" y="1645444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স্বপরাগায়ন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072932" y="1645444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পরপরাগায়ন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500881" y="1962076"/>
            <a:ext cx="8141419" cy="40645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43533" y="2051893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পরাগরেণু যায়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359423" y="2051893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একই উদ্ভিদের গর্ভমুণ্ডে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072932" y="2051893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অন্য একই প্রজাতির উদ্ভিদের গর্ভমুণ্ডে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00881" y="2368525"/>
            <a:ext cx="8141419" cy="40645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643533" y="2458343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বাহকের প্রয়োজন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359423" y="2458343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তুলনামূলক কম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072932" y="2458343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সাধারণত বেশি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506463" y="2864792"/>
            <a:ext cx="8141419" cy="40645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43533" y="2864793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পরাগরেণুর অপচয়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3359423" y="2864793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তুলনামূলক কম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072932" y="2864793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তুলনামূলক বেশি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00881" y="3181424"/>
            <a:ext cx="8141419" cy="40645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643533" y="3271242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জিনগত বৈচিত্র্য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3359423" y="3271242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তুলনামূলক কম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6072932" y="3271242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তুলনামূলক বেশি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96119" y="3752106"/>
            <a:ext cx="8151763" cy="566961"/>
          </a:xfrm>
          <a:prstGeom prst="roundRect">
            <a:avLst>
              <a:gd name="adj" fmla="val 3751"/>
            </a:avLst>
          </a:prstGeom>
          <a:solidFill>
            <a:srgbClr val="E7E7E4"/>
          </a:solidFill>
          <a:ln/>
        </p:spPr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3952875"/>
            <a:ext cx="177180" cy="141759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956816" y="3929286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মনে রাখো:</a:t>
            </a:r>
            <a:r>
              <a:rPr lang="en-US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Self = Same | Cross = Different plant, same species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</TotalTime>
  <Words>360</Words>
  <Application>Microsoft Office PowerPoint</Application>
  <PresentationFormat>On-screen Show (16:9)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Hubot Sans Bold</vt:lpstr>
      <vt:lpstr>Perpetua</vt:lpstr>
      <vt:lpstr>Roboto Condensed</vt:lpstr>
      <vt:lpstr>Twemoji Mozilla</vt:lpstr>
      <vt:lpstr>Roboto Condensed 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SERVER-001</dc:creator>
  <cp:lastModifiedBy>HP</cp:lastModifiedBy>
  <cp:revision>7</cp:revision>
  <dcterms:created xsi:type="dcterms:W3CDTF">2026-08-11T09:05:12Z</dcterms:created>
  <dcterms:modified xsi:type="dcterms:W3CDTF">2026-08-11T14:39:23Z</dcterms:modified>
</cp:coreProperties>
</file>