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3" Type="http://schemas.openxmlformats.org/officeDocument/2006/relationships/image" Target="../media/image5.pn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3" Type="http://schemas.openxmlformats.org/officeDocument/2006/relationships/image" Target="../media/image7.png"/><Relationship Id="rId4" Type="http://schemas.openxmlformats.org/officeDocument/2006/relationships/image" Target="../media/image8.png"/><Relationship Id="rId5" Type="http://schemas.openxmlformats.org/officeDocument/2006/relationships/image" Target="../media/image9.png"/><Relationship Id="rId6" Type="http://schemas.openxmlformats.org/officeDocument/2006/relationships/image" Target="../media/image10.png"/><Relationship Id="rId7" Type="http://schemas.openxmlformats.org/officeDocument/2006/relationships/image" Target="../media/image11.png"/><Relationship Id="rId8" Type="http://schemas.openxmlformats.org/officeDocument/2006/relationships/image" Target="../media/image12.png"/><Relationship Id="rId9" Type="http://schemas.openxmlformats.org/officeDocument/2006/relationships/image" Target="../media/image13.png"/><Relationship Id="rId10" Type="http://schemas.openxmlformats.org/officeDocument/2006/relationships/image" Target="../media/image14.pn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5.png"/><Relationship Id="rId3" Type="http://schemas.openxmlformats.org/officeDocument/2006/relationships/image" Target="../media/image16.png"/><Relationship Id="rId4" Type="http://schemas.openxmlformats.org/officeDocument/2006/relationships/image" Target="../media/image17.png"/><Relationship Id="rId5" Type="http://schemas.openxmlformats.org/officeDocument/2006/relationships/image" Target="../media/image18.png"/><Relationship Id="rId6" Type="http://schemas.openxmlformats.org/officeDocument/2006/relationships/image" Target="../media/image19.png"/><Relationship Id="rId7" Type="http://schemas.openxmlformats.org/officeDocument/2006/relationships/image" Target="../media/image13.png"/><Relationship Id="rId8" Type="http://schemas.openxmlformats.org/officeDocument/2006/relationships/image" Target="../media/image20.pn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1.png"/><Relationship Id="rId3" Type="http://schemas.openxmlformats.org/officeDocument/2006/relationships/image" Target="../media/image22.png"/><Relationship Id="rId4" Type="http://schemas.openxmlformats.org/officeDocument/2006/relationships/image" Target="../media/image17.png"/><Relationship Id="rId5" Type="http://schemas.openxmlformats.org/officeDocument/2006/relationships/image" Target="../media/image23.png"/><Relationship Id="rId6" Type="http://schemas.openxmlformats.org/officeDocument/2006/relationships/image" Target="../media/image24.png"/><Relationship Id="rId7" Type="http://schemas.openxmlformats.org/officeDocument/2006/relationships/image" Target="../media/image19.png"/><Relationship Id="rId8" Type="http://schemas.openxmlformats.org/officeDocument/2006/relationships/image" Target="../media/image13.png"/><Relationship Id="rId9" Type="http://schemas.openxmlformats.org/officeDocument/2006/relationships/image" Target="../media/image20.pn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3" Type="http://schemas.openxmlformats.org/officeDocument/2006/relationships/image" Target="../media/image25.pn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6.png"/><Relationship Id="rId3" Type="http://schemas.openxmlformats.org/officeDocument/2006/relationships/image" Target="../media/image27.png"/><Relationship Id="rId4" Type="http://schemas.openxmlformats.org/officeDocument/2006/relationships/image" Target="../media/image28.png"/><Relationship Id="rId5" Type="http://schemas.openxmlformats.org/officeDocument/2006/relationships/image" Target="../media/image29.png"/><Relationship Id="rId6" Type="http://schemas.openxmlformats.org/officeDocument/2006/relationships/image" Target="../media/image30.png"/><Relationship Id="rId7" Type="http://schemas.openxmlformats.org/officeDocument/2006/relationships/image" Target="../media/image31.png"/><Relationship Id="rId8" Type="http://schemas.openxmlformats.org/officeDocument/2006/relationships/image" Target="../media/image32.png"/><Relationship Id="rId9" Type="http://schemas.openxmlformats.org/officeDocument/2006/relationships/image" Target="../media/image33.png"/><Relationship Id="rId10" Type="http://schemas.openxmlformats.org/officeDocument/2006/relationships/image" Target="../media/image34.png"/><Relationship Id="rId11" Type="http://schemas.openxmlformats.org/officeDocument/2006/relationships/image" Target="../media/image35.png"/><Relationship Id="rId12" Type="http://schemas.openxmlformats.org/officeDocument/2006/relationships/image" Target="../media/image36.png"/><Relationship Id="rId13" Type="http://schemas.openxmlformats.org/officeDocument/2006/relationships/image" Target="../media/image37.png"/><Relationship Id="rId14" Type="http://schemas.openxmlformats.org/officeDocument/2006/relationships/image" Target="../media/image38.png"/><Relationship Id="rId15" Type="http://schemas.openxmlformats.org/officeDocument/2006/relationships/image" Target="../media/image39.png"/><Relationship Id="rId16" Type="http://schemas.openxmlformats.org/officeDocument/2006/relationships/image" Target="../media/image40.png"/><Relationship Id="rId17" Type="http://schemas.openxmlformats.org/officeDocument/2006/relationships/image" Target="../media/image41.png"/><Relationship Id="rId18" Type="http://schemas.openxmlformats.org/officeDocument/2006/relationships/image" Target="../media/image42.pn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3.png"/><Relationship Id="rId3" Type="http://schemas.openxmlformats.org/officeDocument/2006/relationships/image" Target="../media/image44.png"/><Relationship Id="rId4" Type="http://schemas.openxmlformats.org/officeDocument/2006/relationships/image" Target="../media/image45.png"/><Relationship Id="rId5" Type="http://schemas.openxmlformats.org/officeDocument/2006/relationships/image" Target="../media/image46.png"/><Relationship Id="rId6" Type="http://schemas.openxmlformats.org/officeDocument/2006/relationships/image" Target="../media/image47.png"/><Relationship Id="rId7" Type="http://schemas.openxmlformats.org/officeDocument/2006/relationships/image" Target="../media/image48.png"/><Relationship Id="rId8" Type="http://schemas.openxmlformats.org/officeDocument/2006/relationships/image" Target="../media/image49.png"/><Relationship Id="rId9" Type="http://schemas.openxmlformats.org/officeDocument/2006/relationships/image" Target="../media/image50.png"/><Relationship Id="rId10" Type="http://schemas.openxmlformats.org/officeDocument/2006/relationships/image" Target="../media/image51.png"/><Relationship Id="rId11" Type="http://schemas.openxmlformats.org/officeDocument/2006/relationships/image" Target="../media/image52.png"/><Relationship Id="rId12" Type="http://schemas.openxmlformats.org/officeDocument/2006/relationships/image" Target="../media/image53.png"/><Relationship Id="rId13" Type="http://schemas.openxmlformats.org/officeDocument/2006/relationships/image" Target="../media/image54.png"/><Relationship Id="rId14" Type="http://schemas.openxmlformats.org/officeDocument/2006/relationships/image" Target="../media/image55.png"/><Relationship Id="rId15" Type="http://schemas.openxmlformats.org/officeDocument/2006/relationships/image" Target="../media/image56.png"/><Relationship Id="rId16" Type="http://schemas.openxmlformats.org/officeDocument/2006/relationships/image" Target="../media/image57.png"/><Relationship Id="rId17" Type="http://schemas.openxmlformats.org/officeDocument/2006/relationships/image" Target="../media/image58.png"/><Relationship Id="rId18" Type="http://schemas.openxmlformats.org/officeDocument/2006/relationships/image" Target="../media/image59.png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6.png"/><Relationship Id="rId3" Type="http://schemas.openxmlformats.org/officeDocument/2006/relationships/image" Target="../media/image60.png"/><Relationship Id="rId4" Type="http://schemas.openxmlformats.org/officeDocument/2006/relationships/image" Target="../media/image61.png"/><Relationship Id="rId5" Type="http://schemas.openxmlformats.org/officeDocument/2006/relationships/image" Target="../media/image41.png"/><Relationship Id="rId6" Type="http://schemas.openxmlformats.org/officeDocument/2006/relationships/image" Target="../media/image42.png"/><Relationship Id="rId7" Type="http://schemas.openxmlformats.org/officeDocument/2006/relationships/image" Target="../media/image62.png"/><Relationship Id="rId8" Type="http://schemas.openxmlformats.org/officeDocument/2006/relationships/image" Target="../media/image63.png"/><Relationship Id="rId9" Type="http://schemas.openxmlformats.org/officeDocument/2006/relationships/image" Target="../media/image64.png"/><Relationship Id="rId10" Type="http://schemas.openxmlformats.org/officeDocument/2006/relationships/image" Target="../media/image65.png"/><Relationship Id="rId11" Type="http://schemas.openxmlformats.org/officeDocument/2006/relationships/image" Target="../media/image66.png"/><Relationship Id="rId12" Type="http://schemas.openxmlformats.org/officeDocument/2006/relationships/image" Target="../media/image67.png"/><Relationship Id="rId13" Type="http://schemas.openxmlformats.org/officeDocument/2006/relationships/image" Target="../media/image68.png"/><Relationship Id="rId14" Type="http://schemas.openxmlformats.org/officeDocument/2006/relationships/image" Target="../media/image69.png"/><Relationship Id="rId15" Type="http://schemas.openxmlformats.org/officeDocument/2006/relationships/image" Target="../media/image70.png"/><Relationship Id="rId16" Type="http://schemas.openxmlformats.org/officeDocument/2006/relationships/image" Target="../media/image71.png"/><Relationship Id="rId17" Type="http://schemas.openxmlformats.org/officeDocument/2006/relationships/image" Target="../media/image72.png"/><Relationship Id="rId18" Type="http://schemas.openxmlformats.org/officeDocument/2006/relationships/image" Target="../media/image73.png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6.png"/><Relationship Id="rId3" Type="http://schemas.openxmlformats.org/officeDocument/2006/relationships/image" Target="../media/image74.png"/><Relationship Id="rId4" Type="http://schemas.openxmlformats.org/officeDocument/2006/relationships/image" Target="../media/image75.png"/><Relationship Id="rId5" Type="http://schemas.openxmlformats.org/officeDocument/2006/relationships/image" Target="../media/image76.png"/><Relationship Id="rId6" Type="http://schemas.openxmlformats.org/officeDocument/2006/relationships/image" Target="../media/image77.png"/><Relationship Id="rId7" Type="http://schemas.openxmlformats.org/officeDocument/2006/relationships/image" Target="../media/image78.png"/><Relationship Id="rId8" Type="http://schemas.openxmlformats.org/officeDocument/2006/relationships/image" Target="../media/image79.png"/><Relationship Id="rId9" Type="http://schemas.openxmlformats.org/officeDocument/2006/relationships/image" Target="../media/image80.png"/><Relationship Id="rId10" Type="http://schemas.openxmlformats.org/officeDocument/2006/relationships/image" Target="../media/image81.png"/><Relationship Id="rId11" Type="http://schemas.openxmlformats.org/officeDocument/2006/relationships/image" Target="../media/image82.png"/><Relationship Id="rId12" Type="http://schemas.openxmlformats.org/officeDocument/2006/relationships/image" Target="../media/image83.png"/><Relationship Id="rId13" Type="http://schemas.openxmlformats.org/officeDocument/2006/relationships/image" Target="../media/image84.png"/><Relationship Id="rId14" Type="http://schemas.openxmlformats.org/officeDocument/2006/relationships/image" Target="../media/image85.png"/><Relationship Id="rId15" Type="http://schemas.openxmlformats.org/officeDocument/2006/relationships/image" Target="../media/image86.png"/><Relationship Id="rId16" Type="http://schemas.openxmlformats.org/officeDocument/2006/relationships/image" Target="../media/image87.png"/><Relationship Id="rId17" Type="http://schemas.openxmlformats.org/officeDocument/2006/relationships/image" Target="../media/image88.png"/><Relationship Id="rId18" Type="http://schemas.openxmlformats.org/officeDocument/2006/relationships/image" Target="../media/image89.png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6.png"/><Relationship Id="rId3" Type="http://schemas.openxmlformats.org/officeDocument/2006/relationships/image" Target="../media/image90.png"/><Relationship Id="rId4" Type="http://schemas.openxmlformats.org/officeDocument/2006/relationships/image" Target="../media/image91.png"/><Relationship Id="rId5" Type="http://schemas.openxmlformats.org/officeDocument/2006/relationships/image" Target="../media/image92.png"/><Relationship Id="rId6" Type="http://schemas.openxmlformats.org/officeDocument/2006/relationships/image" Target="../media/image93.png"/><Relationship Id="rId7" Type="http://schemas.openxmlformats.org/officeDocument/2006/relationships/image" Target="../media/image94.png"/><Relationship Id="rId8" Type="http://schemas.openxmlformats.org/officeDocument/2006/relationships/image" Target="../media/image95.png"/><Relationship Id="rId9" Type="http://schemas.openxmlformats.org/officeDocument/2006/relationships/image" Target="../media/image96.png"/><Relationship Id="rId10" Type="http://schemas.openxmlformats.org/officeDocument/2006/relationships/image" Target="../media/image97.png"/><Relationship Id="rId11" Type="http://schemas.openxmlformats.org/officeDocument/2006/relationships/image" Target="../media/image98.png"/><Relationship Id="rId12" Type="http://schemas.openxmlformats.org/officeDocument/2006/relationships/image" Target="../media/image99.png"/><Relationship Id="rId13" Type="http://schemas.openxmlformats.org/officeDocument/2006/relationships/image" Target="../media/image100.png"/><Relationship Id="rId14" Type="http://schemas.openxmlformats.org/officeDocument/2006/relationships/image" Target="../media/image101.png"/><Relationship Id="rId15" Type="http://schemas.openxmlformats.org/officeDocument/2006/relationships/image" Target="../media/image102.png"/><Relationship Id="rId16" Type="http://schemas.openxmlformats.org/officeDocument/2006/relationships/image" Target="../media/image103.png"/><Relationship Id="rId17" Type="http://schemas.openxmlformats.org/officeDocument/2006/relationships/image" Target="../media/image104.png"/><Relationship Id="rId18" Type="http://schemas.openxmlformats.org/officeDocument/2006/relationships/image" Target="../media/image105.png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6.png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7.png"/><Relationship Id="rId3" Type="http://schemas.openxmlformats.org/officeDocument/2006/relationships/image" Target="../media/image108.png"/><Relationship Id="rId4" Type="http://schemas.openxmlformats.org/officeDocument/2006/relationships/image" Target="../media/image109.png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9375" y="4748212"/>
            <a:ext cx="6953250" cy="619125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62275" y="4948237"/>
            <a:ext cx="219075" cy="20955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110751" y="1490662"/>
            <a:ext cx="3970496" cy="11620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defRPr/>
            </a:pPr>
            <a:r>
              <a:rPr b="1" sz="5625" i="0" u="none">
                <a:solidFill>
                  <a:srgbClr val="FBBF24"/>
                </a:solidFill>
                <a:latin typeface="Hind Siliguri"/>
              </a:rPr>
              <a:t>ইসলাম শিক্ষা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25903" y="2795587"/>
            <a:ext cx="1540192" cy="6191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b="0" sz="3000" i="0" u="none">
                <a:solidFill>
                  <a:srgbClr val="FFFFFF"/>
                </a:solidFill>
                <a:latin typeface="Hind Siliguri Medium"/>
              </a:rPr>
              <a:t>দশম শ্রেণি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250769" y="3509962"/>
            <a:ext cx="3690461" cy="8572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b="0" sz="2100" i="0" u="none">
                <a:solidFill>
                  <a:srgbClr val="D1FAE5"/>
                </a:solidFill>
                <a:latin typeface="Hind Siliguri"/>
              </a:rPr>
              <a:t>ধারাবাহিক মূল্যায়ন- ২০২৬ (পর্ব:০১) </a:t>
            </a:r>
            <a:r>
              <a:t>
</a:t>
            </a:r>
            <a:r>
              <a:rPr b="0" sz="2100" i="0" u="none">
                <a:solidFill>
                  <a:srgbClr val="D1FAE5"/>
                </a:solidFill>
                <a:latin typeface="Hind Siliguri"/>
              </a:rPr>
              <a:t> চৌবাড়ীয়া মালশিরা উচ্চ বিদ্যালয়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096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0"/>
            <a:ext cx="6096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62000" y="2080319"/>
            <a:ext cx="4800600" cy="8001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6300"/>
              </a:lnSpc>
            </a:pPr>
            <a:r>
              <a:rPr b="1" sz="5250" i="0" u="none">
                <a:solidFill>
                  <a:srgbClr val="FBBF24"/>
                </a:solidFill>
                <a:latin typeface="Hind Siliguri"/>
              </a:rPr>
              <a:t>"ক" বিভাগ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62000" y="3070919"/>
            <a:ext cx="4572000" cy="17067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3359"/>
              </a:lnSpc>
            </a:pPr>
            <a:r>
              <a:rPr b="1" sz="2100" i="0" u="none">
                <a:solidFill>
                  <a:srgbClr val="D1FAE5"/>
                </a:solidFill>
                <a:latin typeface="Hind Siliguri"/>
              </a:rPr>
              <a:t>সৃজনশীল প্রশ্নোত্তর</a:t>
            </a:r>
            <a:r>
              <a:t>
</a:t>
            </a:r>
            <a:r>
              <a:t>
</a:t>
            </a:r>
            <a:r>
              <a:rPr b="0" sz="2100" i="0" u="none">
                <a:solidFill>
                  <a:srgbClr val="D1FAE5"/>
                </a:solidFill>
                <a:latin typeface="Hind Siliguri"/>
              </a:rPr>
              <a:t> যেকোনো ১টি প্রশ্নের উত্তর দাও।</a:t>
            </a:r>
            <a:r>
              <a:t>
</a:t>
            </a:r>
            <a:r>
              <a:rPr b="0" sz="2100" i="0" u="none">
                <a:solidFill>
                  <a:srgbClr val="D1FAE5"/>
                </a:solidFill>
                <a:latin typeface="Hind Siliguri"/>
              </a:rPr>
              <a:t> প্রতিটি প্রশ্নের মান: ১০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0" y="1533525"/>
            <a:ext cx="5867400" cy="4848225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9900" y="1728787"/>
            <a:ext cx="4800600" cy="742950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19900" y="2614612"/>
            <a:ext cx="4800600" cy="742950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19900" y="3500437"/>
            <a:ext cx="4800600" cy="1457325"/>
          </a:xfrm>
          <a:prstGeom prst="rect">
            <a:avLst/>
          </a:prstGeom>
        </p:spPr>
      </p:pic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19900" y="5100637"/>
            <a:ext cx="4800600" cy="108585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71500" y="476250"/>
            <a:ext cx="11601450" cy="6762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3150" i="0" u="none">
                <a:solidFill>
                  <a:srgbClr val="064E3B"/>
                </a:solidFill>
                <a:latin typeface="Hind Siliguri"/>
              </a:rPr>
              <a:t>সৃজনশীল প্রশ্ন - ১</a:t>
            </a:r>
          </a:p>
        </p:txBody>
      </p:sp>
      <p:sp>
        <p:nvSpPr>
          <p:cNvPr id="8" name="Rectangle 7"/>
          <p:cNvSpPr/>
          <p:nvPr/>
        </p:nvSpPr>
        <p:spPr>
          <a:xfrm>
            <a:off x="571500" y="1219200"/>
            <a:ext cx="11049000" cy="28575"/>
          </a:xfrm>
          <a:prstGeom prst="rect">
            <a:avLst/>
          </a:prstGeom>
          <a:solidFill>
            <a:srgbClr val="10B98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04875" y="2092225"/>
            <a:ext cx="5200650" cy="42088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3315"/>
              </a:lnSpc>
            </a:pPr>
            <a:r>
              <a:rPr b="1" sz="1950" i="0" u="none">
                <a:solidFill>
                  <a:srgbClr val="1E293B"/>
                </a:solidFill>
                <a:latin typeface="Hind Siliguri"/>
              </a:rPr>
              <a:t>উদ্দীপক: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096125" y="1914525"/>
            <a:ext cx="2371725" cy="3714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800" i="0" u="none">
                <a:solidFill>
                  <a:srgbClr val="0F172A"/>
                </a:solidFill>
                <a:latin typeface="Hind Siliguri"/>
              </a:rPr>
              <a:t>(ক) 'নিফাক' শব্দের অর্থ কী?</a:t>
            </a:r>
          </a:p>
        </p:txBody>
      </p:sp>
      <p:pic>
        <p:nvPicPr>
          <p:cNvPr id="11" name="Picture 10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49000" y="1900237"/>
            <a:ext cx="333375" cy="40005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7096125" y="2800350"/>
            <a:ext cx="3448050" cy="3714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800" i="0" u="none">
                <a:solidFill>
                  <a:srgbClr val="0F172A"/>
                </a:solidFill>
                <a:latin typeface="Hind Siliguri"/>
              </a:rPr>
              <a:t>(খ) আখিরাতে বিশ্বাস করা প্রয়োজন কেন?</a:t>
            </a:r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068050" y="2786062"/>
            <a:ext cx="314325" cy="40005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096125" y="3671887"/>
            <a:ext cx="3924300" cy="11144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800" i="0" u="none">
                <a:solidFill>
                  <a:srgbClr val="0F172A"/>
                </a:solidFill>
                <a:latin typeface="Hind Siliguri"/>
              </a:rPr>
              <a:t>(গ) জনাব 'ক' এর আচরণে ইসলামি শরিয়তের কোন নেতিবাচক বিষয়টি ফুটে উঠেছে? ব্যাখ্যা করো।</a:t>
            </a:r>
          </a:p>
        </p:txBody>
      </p:sp>
      <p:pic>
        <p:nvPicPr>
          <p:cNvPr id="15" name="Picture 14" descr="image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020425" y="4029075"/>
            <a:ext cx="361950" cy="40005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7096125" y="5272087"/>
            <a:ext cx="3952875" cy="7429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800" i="0" u="none">
                <a:solidFill>
                  <a:srgbClr val="0F172A"/>
                </a:solidFill>
                <a:latin typeface="Hind Siliguri"/>
              </a:rPr>
              <a:t>(ঘ) জনাব 'খ' এর বিশ্বাস ও কর্ম মানবজীবনে যে প্রভাব ফেলতে পারে তা বিশ্লেষণ করো।</a:t>
            </a:r>
          </a:p>
        </p:txBody>
      </p:sp>
      <p:pic>
        <p:nvPicPr>
          <p:cNvPr id="17" name="Picture 16" descr="image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1049000" y="5443537"/>
            <a:ext cx="333375" cy="40005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0" y="1533525"/>
            <a:ext cx="5867400" cy="4848225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9900" y="1914525"/>
            <a:ext cx="4800600" cy="742950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9900" y="2800350"/>
            <a:ext cx="4800600" cy="742950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19900" y="3686175"/>
            <a:ext cx="4800600" cy="1085850"/>
          </a:xfrm>
          <a:prstGeom prst="rect">
            <a:avLst/>
          </a:prstGeom>
        </p:spPr>
      </p:pic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19900" y="4914900"/>
            <a:ext cx="4800600" cy="108585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71500" y="476250"/>
            <a:ext cx="11601450" cy="6762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3150" i="0" u="none">
                <a:solidFill>
                  <a:srgbClr val="064E3B"/>
                </a:solidFill>
                <a:latin typeface="Hind Siliguri"/>
              </a:rPr>
              <a:t>সৃজনশীল প্রশ্ন - ২</a:t>
            </a:r>
          </a:p>
        </p:txBody>
      </p:sp>
      <p:sp>
        <p:nvSpPr>
          <p:cNvPr id="8" name="Rectangle 7"/>
          <p:cNvSpPr/>
          <p:nvPr/>
        </p:nvSpPr>
        <p:spPr>
          <a:xfrm>
            <a:off x="571500" y="1219200"/>
            <a:ext cx="11049000" cy="28575"/>
          </a:xfrm>
          <a:prstGeom prst="rect">
            <a:avLst/>
          </a:prstGeom>
          <a:solidFill>
            <a:srgbClr val="10B98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04875" y="2092225"/>
            <a:ext cx="5200650" cy="42088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3315"/>
              </a:lnSpc>
            </a:pPr>
            <a:r>
              <a:rPr b="1" sz="1950" i="0" u="none">
                <a:solidFill>
                  <a:srgbClr val="1E293B"/>
                </a:solidFill>
                <a:latin typeface="Hind Siliguri"/>
              </a:rPr>
              <a:t>উদ্দীপক: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096125" y="2100262"/>
            <a:ext cx="2343150" cy="3714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800" i="0" u="none">
                <a:solidFill>
                  <a:srgbClr val="0F172A"/>
                </a:solidFill>
                <a:latin typeface="Hind Siliguri"/>
              </a:rPr>
              <a:t>(ক) 'যাকাত' শব্দের অর্থ কী?</a:t>
            </a:r>
          </a:p>
        </p:txBody>
      </p:sp>
      <p:pic>
        <p:nvPicPr>
          <p:cNvPr id="11" name="Picture 10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49000" y="2085975"/>
            <a:ext cx="333375" cy="40005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7096125" y="2986087"/>
            <a:ext cx="3200400" cy="3714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800" i="0" u="none">
                <a:solidFill>
                  <a:srgbClr val="0F172A"/>
                </a:solidFill>
                <a:latin typeface="Hind Siliguri"/>
              </a:rPr>
              <a:t>(খ) সালাতকে ধর্মের খুঁটি বলা হয় কেন?</a:t>
            </a:r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68050" y="2971800"/>
            <a:ext cx="314325" cy="40005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096125" y="3857625"/>
            <a:ext cx="3924300" cy="7429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800" i="0" u="none">
                <a:solidFill>
                  <a:srgbClr val="0F172A"/>
                </a:solidFill>
                <a:latin typeface="Hind Siliguri"/>
              </a:rPr>
              <a:t>(গ) হাসানের কাজটি ইসলামি শরিয়তের কোন বিধানের অন্তর্ভুক্ত? ব্যাখ্যা করো।</a:t>
            </a:r>
          </a:p>
        </p:txBody>
      </p:sp>
      <p:pic>
        <p:nvPicPr>
          <p:cNvPr id="15" name="Picture 14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20425" y="4029075"/>
            <a:ext cx="361950" cy="40005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7096125" y="5086350"/>
            <a:ext cx="3952875" cy="7429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800" i="0" u="none">
                <a:solidFill>
                  <a:srgbClr val="0F172A"/>
                </a:solidFill>
                <a:latin typeface="Hind Siliguri"/>
              </a:rPr>
              <a:t>(ঘ) তারিকের ধারণার সাথে ইসলামি অর্থনীতির দৃষ্টিভঙ্গির বৈসাদৃশ্য মূল্যায়ন করো।</a:t>
            </a:r>
          </a:p>
        </p:txBody>
      </p:sp>
      <p:pic>
        <p:nvPicPr>
          <p:cNvPr id="17" name="Picture 16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049000" y="5257800"/>
            <a:ext cx="333375" cy="40005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0" y="1533525"/>
            <a:ext cx="5867400" cy="4848225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9900" y="1743075"/>
            <a:ext cx="4800600" cy="742950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19900" y="2628900"/>
            <a:ext cx="4800600" cy="1085850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19900" y="3857625"/>
            <a:ext cx="4800600" cy="1085850"/>
          </a:xfrm>
          <a:prstGeom prst="rect">
            <a:avLst/>
          </a:prstGeom>
        </p:spPr>
      </p:pic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19900" y="5086350"/>
            <a:ext cx="4800600" cy="108585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71500" y="476250"/>
            <a:ext cx="11601450" cy="6762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3150" i="0" u="none">
                <a:solidFill>
                  <a:srgbClr val="064E3B"/>
                </a:solidFill>
                <a:latin typeface="Hind Siliguri"/>
              </a:rPr>
              <a:t>সৃজনশীল প্রশ্ন - ৩</a:t>
            </a:r>
          </a:p>
        </p:txBody>
      </p:sp>
      <p:sp>
        <p:nvSpPr>
          <p:cNvPr id="8" name="Rectangle 7"/>
          <p:cNvSpPr/>
          <p:nvPr/>
        </p:nvSpPr>
        <p:spPr>
          <a:xfrm>
            <a:off x="571500" y="1219200"/>
            <a:ext cx="11049000" cy="28575"/>
          </a:xfrm>
          <a:prstGeom prst="rect">
            <a:avLst/>
          </a:prstGeom>
          <a:solidFill>
            <a:srgbClr val="10B98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04875" y="2302668"/>
            <a:ext cx="5200650" cy="42088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3315"/>
              </a:lnSpc>
            </a:pPr>
            <a:r>
              <a:rPr b="1" sz="1950" i="0" u="none">
                <a:solidFill>
                  <a:srgbClr val="1E293B"/>
                </a:solidFill>
                <a:latin typeface="Hind Siliguri"/>
              </a:rPr>
              <a:t>উদ্দীপক: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096125" y="1928812"/>
            <a:ext cx="2257425" cy="3714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800" i="0" u="none">
                <a:solidFill>
                  <a:srgbClr val="0F172A"/>
                </a:solidFill>
                <a:latin typeface="Hind Siliguri"/>
              </a:rPr>
              <a:t>(ক) 'আখলাকে হামিদা' কী?</a:t>
            </a:r>
          </a:p>
        </p:txBody>
      </p:sp>
      <p:pic>
        <p:nvPicPr>
          <p:cNvPr id="11" name="Picture 10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49000" y="1914525"/>
            <a:ext cx="333375" cy="40005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7096125" y="2800350"/>
            <a:ext cx="3971925" cy="7429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800" i="0" u="none">
                <a:solidFill>
                  <a:srgbClr val="0F172A"/>
                </a:solidFill>
                <a:latin typeface="Hind Siliguri"/>
              </a:rPr>
              <a:t>(খ) পিতা-মাতার প্রতি সন্তানের দায়িত্বগুলো কী কী?</a:t>
            </a:r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68050" y="2971800"/>
            <a:ext cx="314325" cy="40005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096125" y="4029075"/>
            <a:ext cx="3924300" cy="7429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800" i="0" u="none">
                <a:solidFill>
                  <a:srgbClr val="0F172A"/>
                </a:solidFill>
                <a:latin typeface="Hind Siliguri"/>
              </a:rPr>
              <a:t>(গ) রিনার মাঝে ইসলামের কোন মহৎ গুণের প্রকাশ পেয়েছে? ব্যাখ্যা করো।</a:t>
            </a:r>
          </a:p>
        </p:txBody>
      </p:sp>
      <p:pic>
        <p:nvPicPr>
          <p:cNvPr id="15" name="Picture 14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020425" y="4200525"/>
            <a:ext cx="361950" cy="40005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7096125" y="5257800"/>
            <a:ext cx="3952875" cy="7429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800" i="0" u="none">
                <a:solidFill>
                  <a:srgbClr val="0F172A"/>
                </a:solidFill>
                <a:latin typeface="Hind Siliguri"/>
              </a:rPr>
              <a:t>(ঘ) "মিনার মতো আচরণ সমাজের জন্য হুমকিস্বরূপ"- উক্তিটি বিশ্লেষণ করো।</a:t>
            </a:r>
          </a:p>
        </p:txBody>
      </p:sp>
      <p:pic>
        <p:nvPicPr>
          <p:cNvPr id="17" name="Picture 16" descr="image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049000" y="5429250"/>
            <a:ext cx="333375" cy="40005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096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0"/>
            <a:ext cx="6096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62000" y="1866900"/>
            <a:ext cx="4800600" cy="8001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6300"/>
              </a:lnSpc>
            </a:pPr>
            <a:r>
              <a:rPr b="1" sz="5250" i="0" u="none">
                <a:solidFill>
                  <a:srgbClr val="FBBF24"/>
                </a:solidFill>
                <a:latin typeface="Hind Siliguri"/>
              </a:rPr>
              <a:t>"খ" বিভাগ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62000" y="2857500"/>
            <a:ext cx="4572000" cy="2133451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3359"/>
              </a:lnSpc>
            </a:pPr>
            <a:r>
              <a:rPr b="1" sz="2100" i="0" u="none">
                <a:solidFill>
                  <a:srgbClr val="D1FAE5"/>
                </a:solidFill>
                <a:latin typeface="Hind Siliguri"/>
              </a:rPr>
              <a:t>বহুনির্বাচনি অংশ (MCQ)</a:t>
            </a:r>
            <a:r>
              <a:t>
</a:t>
            </a:r>
            <a:r>
              <a:t>
</a:t>
            </a:r>
            <a:r>
              <a:rPr b="0" sz="2100" i="0" u="none">
                <a:solidFill>
                  <a:srgbClr val="D1FAE5"/>
                </a:solidFill>
                <a:latin typeface="Hind Siliguri"/>
              </a:rPr>
              <a:t> সবগুলো প্রশ্নের উত্তর দিতে হবে।</a:t>
            </a:r>
            <a:r>
              <a:t>
</a:t>
            </a:r>
            <a:r>
              <a:rPr b="0" sz="2100" i="0" u="none">
                <a:solidFill>
                  <a:srgbClr val="D1FAE5"/>
                </a:solidFill>
                <a:latin typeface="Hind Siliguri"/>
              </a:rPr>
              <a:t> প্রতিটি প্রশ্নের মান: ১</a:t>
            </a:r>
            <a:r>
              <a:t>
</a:t>
            </a:r>
            <a:r>
              <a:rPr b="0" sz="2100" i="0" u="none">
                <a:solidFill>
                  <a:srgbClr val="D1FAE5"/>
                </a:solidFill>
                <a:latin typeface="Hind Siliguri"/>
              </a:rPr>
              <a:t> পূর্ণমান: ২০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0" y="1533525"/>
            <a:ext cx="5381625" cy="24003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8875" y="1533525"/>
            <a:ext cx="5381625" cy="2400300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0" y="4219575"/>
            <a:ext cx="5381625" cy="2400300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8875" y="4219575"/>
            <a:ext cx="5381625" cy="2400300"/>
          </a:xfrm>
          <a:prstGeom prst="rect">
            <a:avLst/>
          </a:prstGeom>
        </p:spPr>
      </p:pic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50" y="2438400"/>
            <a:ext cx="2333625" cy="533400"/>
          </a:xfrm>
          <a:prstGeom prst="rect">
            <a:avLst/>
          </a:prstGeom>
        </p:spPr>
      </p:pic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3750" y="2438400"/>
            <a:ext cx="2333625" cy="533400"/>
          </a:xfrm>
          <a:prstGeom prst="rect">
            <a:avLst/>
          </a:prstGeom>
        </p:spPr>
      </p:pic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7250" y="3114675"/>
            <a:ext cx="2333625" cy="533400"/>
          </a:xfrm>
          <a:prstGeom prst="rect">
            <a:avLst/>
          </a:prstGeom>
        </p:spPr>
      </p:pic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33750" y="3114675"/>
            <a:ext cx="2333625" cy="533400"/>
          </a:xfrm>
          <a:prstGeom prst="rect">
            <a:avLst/>
          </a:prstGeom>
        </p:spPr>
      </p:pic>
      <p:pic>
        <p:nvPicPr>
          <p:cNvPr id="10" name="Picture 9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24625" y="2438400"/>
            <a:ext cx="2333625" cy="533400"/>
          </a:xfrm>
          <a:prstGeom prst="rect">
            <a:avLst/>
          </a:prstGeom>
        </p:spPr>
      </p:pic>
      <p:pic>
        <p:nvPicPr>
          <p:cNvPr id="11" name="Picture 10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001125" y="2438400"/>
            <a:ext cx="2333625" cy="533400"/>
          </a:xfrm>
          <a:prstGeom prst="rect">
            <a:avLst/>
          </a:prstGeom>
        </p:spPr>
      </p:pic>
      <p:pic>
        <p:nvPicPr>
          <p:cNvPr id="12" name="Picture 11" descr="image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24625" y="3114675"/>
            <a:ext cx="2333625" cy="533400"/>
          </a:xfrm>
          <a:prstGeom prst="rect">
            <a:avLst/>
          </a:prstGeom>
        </p:spPr>
      </p:pic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001125" y="3114675"/>
            <a:ext cx="2333625" cy="533400"/>
          </a:xfrm>
          <a:prstGeom prst="rect">
            <a:avLst/>
          </a:prstGeom>
        </p:spPr>
      </p:pic>
      <p:pic>
        <p:nvPicPr>
          <p:cNvPr id="14" name="Picture 13" descr="image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57250" y="5124450"/>
            <a:ext cx="2333625" cy="533400"/>
          </a:xfrm>
          <a:prstGeom prst="rect">
            <a:avLst/>
          </a:prstGeom>
        </p:spPr>
      </p:pic>
      <p:pic>
        <p:nvPicPr>
          <p:cNvPr id="15" name="Picture 14" descr="image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333750" y="5124450"/>
            <a:ext cx="2333625" cy="533400"/>
          </a:xfrm>
          <a:prstGeom prst="rect">
            <a:avLst/>
          </a:prstGeom>
        </p:spPr>
      </p:pic>
      <p:pic>
        <p:nvPicPr>
          <p:cNvPr id="16" name="Picture 15" descr="image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57250" y="5800725"/>
            <a:ext cx="2333625" cy="533400"/>
          </a:xfrm>
          <a:prstGeom prst="rect">
            <a:avLst/>
          </a:prstGeom>
        </p:spPr>
      </p:pic>
      <p:pic>
        <p:nvPicPr>
          <p:cNvPr id="17" name="Picture 16" descr="image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333750" y="5800725"/>
            <a:ext cx="2333625" cy="533400"/>
          </a:xfrm>
          <a:prstGeom prst="rect">
            <a:avLst/>
          </a:prstGeom>
        </p:spPr>
      </p:pic>
      <p:pic>
        <p:nvPicPr>
          <p:cNvPr id="18" name="Picture 17" descr="image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524625" y="5124450"/>
            <a:ext cx="2333625" cy="533400"/>
          </a:xfrm>
          <a:prstGeom prst="rect">
            <a:avLst/>
          </a:prstGeom>
        </p:spPr>
      </p:pic>
      <p:pic>
        <p:nvPicPr>
          <p:cNvPr id="19" name="Picture 18" descr="image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9001125" y="5124450"/>
            <a:ext cx="2333625" cy="533400"/>
          </a:xfrm>
          <a:prstGeom prst="rect">
            <a:avLst/>
          </a:prstGeom>
        </p:spPr>
      </p:pic>
      <p:pic>
        <p:nvPicPr>
          <p:cNvPr id="20" name="Picture 19" descr="image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6524625" y="5800725"/>
            <a:ext cx="2333625" cy="533400"/>
          </a:xfrm>
          <a:prstGeom prst="rect">
            <a:avLst/>
          </a:prstGeom>
        </p:spPr>
      </p:pic>
      <p:pic>
        <p:nvPicPr>
          <p:cNvPr id="21" name="Picture 20" descr="image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9001125" y="5800725"/>
            <a:ext cx="2333625" cy="533400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571500" y="476250"/>
            <a:ext cx="11601450" cy="6762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3150" i="0" u="none">
                <a:solidFill>
                  <a:srgbClr val="064E3B"/>
                </a:solidFill>
                <a:latin typeface="Hind Siliguri"/>
              </a:rPr>
              <a:t>বহুনির্বাচনি প্রশ্ন (১ - ৪)</a:t>
            </a:r>
          </a:p>
        </p:txBody>
      </p:sp>
      <p:sp>
        <p:nvSpPr>
          <p:cNvPr id="23" name="Rectangle 22"/>
          <p:cNvSpPr/>
          <p:nvPr/>
        </p:nvSpPr>
        <p:spPr>
          <a:xfrm>
            <a:off x="571500" y="1219200"/>
            <a:ext cx="11049000" cy="28575"/>
          </a:xfrm>
          <a:prstGeom prst="rect">
            <a:avLst/>
          </a:prstGeom>
          <a:solidFill>
            <a:srgbClr val="10B98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857250" y="1866900"/>
            <a:ext cx="4810125" cy="3333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b="0" sz="1875" i="0" u="none">
                <a:solidFill>
                  <a:srgbClr val="0F172A"/>
                </a:solidFill>
                <a:latin typeface="Hind Siliguri SemiBold"/>
              </a:rPr>
              <a:t>১. ঈমানের মৌলিক বিষয় কয়টি?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524625" y="1866900"/>
            <a:ext cx="4810125" cy="3333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b="0" sz="1875" i="0" u="none">
                <a:solidFill>
                  <a:srgbClr val="0F172A"/>
                </a:solidFill>
                <a:latin typeface="Hind Siliguri SemiBold"/>
              </a:rPr>
              <a:t>২. 'তাওহিদ' শব্দের অর্থ কী?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57250" y="4552950"/>
            <a:ext cx="4810125" cy="3333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b="0" sz="1875" i="0" u="none">
                <a:solidFill>
                  <a:srgbClr val="0F172A"/>
                </a:solidFill>
                <a:latin typeface="Hind Siliguri SemiBold"/>
              </a:rPr>
              <a:t>৩. আল-কুরআনের মোট সূরা সংখ্যা কতটি?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524625" y="4552950"/>
            <a:ext cx="4810125" cy="3333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b="0" sz="1875" i="0" u="none">
                <a:solidFill>
                  <a:srgbClr val="0F172A"/>
                </a:solidFill>
                <a:latin typeface="Hind Siliguri SemiBold"/>
              </a:rPr>
              <a:t>৪. মুনাফিকের নিদর্শন কয়টি?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0" y="1533525"/>
            <a:ext cx="5381625" cy="2733675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8875" y="1533525"/>
            <a:ext cx="5381625" cy="2733675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0" y="4552950"/>
            <a:ext cx="5381625" cy="2733675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8875" y="4552950"/>
            <a:ext cx="5381625" cy="2733675"/>
          </a:xfrm>
          <a:prstGeom prst="rect">
            <a:avLst/>
          </a:prstGeom>
        </p:spPr>
      </p:pic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50" y="2605087"/>
            <a:ext cx="2333625" cy="533400"/>
          </a:xfrm>
          <a:prstGeom prst="rect">
            <a:avLst/>
          </a:prstGeom>
        </p:spPr>
      </p:pic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3750" y="2605087"/>
            <a:ext cx="2333625" cy="533400"/>
          </a:xfrm>
          <a:prstGeom prst="rect">
            <a:avLst/>
          </a:prstGeom>
        </p:spPr>
      </p:pic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7250" y="3281362"/>
            <a:ext cx="2333625" cy="533400"/>
          </a:xfrm>
          <a:prstGeom prst="rect">
            <a:avLst/>
          </a:prstGeom>
        </p:spPr>
      </p:pic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33750" y="3281362"/>
            <a:ext cx="2333625" cy="533400"/>
          </a:xfrm>
          <a:prstGeom prst="rect">
            <a:avLst/>
          </a:prstGeom>
        </p:spPr>
      </p:pic>
      <p:pic>
        <p:nvPicPr>
          <p:cNvPr id="10" name="Picture 9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24625" y="2605087"/>
            <a:ext cx="2333625" cy="533400"/>
          </a:xfrm>
          <a:prstGeom prst="rect">
            <a:avLst/>
          </a:prstGeom>
        </p:spPr>
      </p:pic>
      <p:pic>
        <p:nvPicPr>
          <p:cNvPr id="11" name="Picture 10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001125" y="2605087"/>
            <a:ext cx="2333625" cy="533400"/>
          </a:xfrm>
          <a:prstGeom prst="rect">
            <a:avLst/>
          </a:prstGeom>
        </p:spPr>
      </p:pic>
      <p:pic>
        <p:nvPicPr>
          <p:cNvPr id="12" name="Picture 11" descr="image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24625" y="3281362"/>
            <a:ext cx="2333625" cy="533400"/>
          </a:xfrm>
          <a:prstGeom prst="rect">
            <a:avLst/>
          </a:prstGeom>
        </p:spPr>
      </p:pic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001125" y="3281362"/>
            <a:ext cx="2333625" cy="533400"/>
          </a:xfrm>
          <a:prstGeom prst="rect">
            <a:avLst/>
          </a:prstGeom>
        </p:spPr>
      </p:pic>
      <p:pic>
        <p:nvPicPr>
          <p:cNvPr id="14" name="Picture 13" descr="image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57250" y="5791200"/>
            <a:ext cx="2333625" cy="533400"/>
          </a:xfrm>
          <a:prstGeom prst="rect">
            <a:avLst/>
          </a:prstGeom>
        </p:spPr>
      </p:pic>
      <p:pic>
        <p:nvPicPr>
          <p:cNvPr id="15" name="Picture 14" descr="image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333750" y="5791200"/>
            <a:ext cx="2333625" cy="533400"/>
          </a:xfrm>
          <a:prstGeom prst="rect">
            <a:avLst/>
          </a:prstGeom>
        </p:spPr>
      </p:pic>
      <p:pic>
        <p:nvPicPr>
          <p:cNvPr id="16" name="Picture 15" descr="image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57250" y="6467475"/>
            <a:ext cx="2333625" cy="533400"/>
          </a:xfrm>
          <a:prstGeom prst="rect">
            <a:avLst/>
          </a:prstGeom>
        </p:spPr>
      </p:pic>
      <p:pic>
        <p:nvPicPr>
          <p:cNvPr id="17" name="Picture 16" descr="image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333750" y="6467475"/>
            <a:ext cx="2333625" cy="533400"/>
          </a:xfrm>
          <a:prstGeom prst="rect">
            <a:avLst/>
          </a:prstGeom>
        </p:spPr>
      </p:pic>
      <p:pic>
        <p:nvPicPr>
          <p:cNvPr id="18" name="Picture 17" descr="image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524625" y="5624512"/>
            <a:ext cx="2333625" cy="533400"/>
          </a:xfrm>
          <a:prstGeom prst="rect">
            <a:avLst/>
          </a:prstGeom>
        </p:spPr>
      </p:pic>
      <p:pic>
        <p:nvPicPr>
          <p:cNvPr id="19" name="Picture 18" descr="image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9001125" y="5624512"/>
            <a:ext cx="2333625" cy="533400"/>
          </a:xfrm>
          <a:prstGeom prst="rect">
            <a:avLst/>
          </a:prstGeom>
        </p:spPr>
      </p:pic>
      <p:pic>
        <p:nvPicPr>
          <p:cNvPr id="20" name="Picture 19" descr="image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6524625" y="6300787"/>
            <a:ext cx="2333625" cy="533400"/>
          </a:xfrm>
          <a:prstGeom prst="rect">
            <a:avLst/>
          </a:prstGeom>
        </p:spPr>
      </p:pic>
      <p:pic>
        <p:nvPicPr>
          <p:cNvPr id="21" name="Picture 20" descr="image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9001125" y="6300787"/>
            <a:ext cx="2333625" cy="533400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571500" y="476250"/>
            <a:ext cx="11601450" cy="6762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3150" i="0" u="none">
                <a:solidFill>
                  <a:srgbClr val="064E3B"/>
                </a:solidFill>
                <a:latin typeface="Hind Siliguri"/>
              </a:rPr>
              <a:t>বহুনির্বাচনি প্রশ্ন (৫ - ৮)</a:t>
            </a:r>
          </a:p>
        </p:txBody>
      </p:sp>
      <p:sp>
        <p:nvSpPr>
          <p:cNvPr id="23" name="Rectangle 22"/>
          <p:cNvSpPr/>
          <p:nvPr/>
        </p:nvSpPr>
        <p:spPr>
          <a:xfrm>
            <a:off x="571500" y="1219200"/>
            <a:ext cx="11049000" cy="28575"/>
          </a:xfrm>
          <a:prstGeom prst="rect">
            <a:avLst/>
          </a:prstGeom>
          <a:solidFill>
            <a:srgbClr val="10B98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857250" y="2033587"/>
            <a:ext cx="4810125" cy="3333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b="0" sz="1875" i="0" u="none">
                <a:solidFill>
                  <a:srgbClr val="0F172A"/>
                </a:solidFill>
                <a:latin typeface="Hind Siliguri SemiBold"/>
              </a:rPr>
              <a:t>৫. যাকাত ফরজ হওয়ার প্রধান শর্ত কী?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524625" y="2033587"/>
            <a:ext cx="4810125" cy="3333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b="0" sz="1875" i="0" u="none">
                <a:solidFill>
                  <a:srgbClr val="0F172A"/>
                </a:solidFill>
                <a:latin typeface="Hind Siliguri SemiBold"/>
              </a:rPr>
              <a:t>৬. 'আখলাক' শব্দের অর্থ কী?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57250" y="4886325"/>
            <a:ext cx="4810125" cy="6667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b="0" sz="1875" i="0" u="none">
                <a:solidFill>
                  <a:srgbClr val="0F172A"/>
                </a:solidFill>
                <a:latin typeface="Hind Siliguri SemiBold"/>
              </a:rPr>
              <a:t>৭. হাশরের ময়দানে সর্বপ্রথম কোন ইবাদতের হিসাব নেওয়া হবে?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524625" y="5053012"/>
            <a:ext cx="4810125" cy="3333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b="0" sz="1875" i="0" u="none">
                <a:solidFill>
                  <a:srgbClr val="0F172A"/>
                </a:solidFill>
                <a:latin typeface="Hind Siliguri SemiBold"/>
              </a:rPr>
              <a:t>৮. অহী প্রধানত কত প্রকার?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0" y="1533525"/>
            <a:ext cx="5381625" cy="24003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8875" y="1533525"/>
            <a:ext cx="5381625" cy="2400300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0" y="4219575"/>
            <a:ext cx="5381625" cy="2400300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8875" y="4219575"/>
            <a:ext cx="5381625" cy="2400300"/>
          </a:xfrm>
          <a:prstGeom prst="rect">
            <a:avLst/>
          </a:prstGeom>
        </p:spPr>
      </p:pic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50" y="2438400"/>
            <a:ext cx="2333625" cy="533400"/>
          </a:xfrm>
          <a:prstGeom prst="rect">
            <a:avLst/>
          </a:prstGeom>
        </p:spPr>
      </p:pic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3750" y="2438400"/>
            <a:ext cx="2333625" cy="533400"/>
          </a:xfrm>
          <a:prstGeom prst="rect">
            <a:avLst/>
          </a:prstGeom>
        </p:spPr>
      </p:pic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7250" y="3114675"/>
            <a:ext cx="2333625" cy="533400"/>
          </a:xfrm>
          <a:prstGeom prst="rect">
            <a:avLst/>
          </a:prstGeom>
        </p:spPr>
      </p:pic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33750" y="3114675"/>
            <a:ext cx="2333625" cy="533400"/>
          </a:xfrm>
          <a:prstGeom prst="rect">
            <a:avLst/>
          </a:prstGeom>
        </p:spPr>
      </p:pic>
      <p:pic>
        <p:nvPicPr>
          <p:cNvPr id="10" name="Picture 9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24625" y="2438400"/>
            <a:ext cx="2333625" cy="533400"/>
          </a:xfrm>
          <a:prstGeom prst="rect">
            <a:avLst/>
          </a:prstGeom>
        </p:spPr>
      </p:pic>
      <p:pic>
        <p:nvPicPr>
          <p:cNvPr id="11" name="Picture 10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001125" y="2438400"/>
            <a:ext cx="2333625" cy="533400"/>
          </a:xfrm>
          <a:prstGeom prst="rect">
            <a:avLst/>
          </a:prstGeom>
        </p:spPr>
      </p:pic>
      <p:pic>
        <p:nvPicPr>
          <p:cNvPr id="12" name="Picture 11" descr="image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24625" y="3114675"/>
            <a:ext cx="2333625" cy="533400"/>
          </a:xfrm>
          <a:prstGeom prst="rect">
            <a:avLst/>
          </a:prstGeom>
        </p:spPr>
      </p:pic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001125" y="3114675"/>
            <a:ext cx="2333625" cy="533400"/>
          </a:xfrm>
          <a:prstGeom prst="rect">
            <a:avLst/>
          </a:prstGeom>
        </p:spPr>
      </p:pic>
      <p:pic>
        <p:nvPicPr>
          <p:cNvPr id="14" name="Picture 13" descr="image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57250" y="5124450"/>
            <a:ext cx="2333625" cy="533400"/>
          </a:xfrm>
          <a:prstGeom prst="rect">
            <a:avLst/>
          </a:prstGeom>
        </p:spPr>
      </p:pic>
      <p:pic>
        <p:nvPicPr>
          <p:cNvPr id="15" name="Picture 14" descr="image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333750" y="5124450"/>
            <a:ext cx="2333625" cy="533400"/>
          </a:xfrm>
          <a:prstGeom prst="rect">
            <a:avLst/>
          </a:prstGeom>
        </p:spPr>
      </p:pic>
      <p:pic>
        <p:nvPicPr>
          <p:cNvPr id="16" name="Picture 15" descr="image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57250" y="5800725"/>
            <a:ext cx="2333625" cy="533400"/>
          </a:xfrm>
          <a:prstGeom prst="rect">
            <a:avLst/>
          </a:prstGeom>
        </p:spPr>
      </p:pic>
      <p:pic>
        <p:nvPicPr>
          <p:cNvPr id="17" name="Picture 16" descr="image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333750" y="5800725"/>
            <a:ext cx="2333625" cy="533400"/>
          </a:xfrm>
          <a:prstGeom prst="rect">
            <a:avLst/>
          </a:prstGeom>
        </p:spPr>
      </p:pic>
      <p:pic>
        <p:nvPicPr>
          <p:cNvPr id="18" name="Picture 17" descr="image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524625" y="5124450"/>
            <a:ext cx="2333625" cy="533400"/>
          </a:xfrm>
          <a:prstGeom prst="rect">
            <a:avLst/>
          </a:prstGeom>
        </p:spPr>
      </p:pic>
      <p:pic>
        <p:nvPicPr>
          <p:cNvPr id="19" name="Picture 18" descr="image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9001125" y="5124450"/>
            <a:ext cx="2333625" cy="533400"/>
          </a:xfrm>
          <a:prstGeom prst="rect">
            <a:avLst/>
          </a:prstGeom>
        </p:spPr>
      </p:pic>
      <p:pic>
        <p:nvPicPr>
          <p:cNvPr id="20" name="Picture 19" descr="image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6524625" y="5800725"/>
            <a:ext cx="2333625" cy="533400"/>
          </a:xfrm>
          <a:prstGeom prst="rect">
            <a:avLst/>
          </a:prstGeom>
        </p:spPr>
      </p:pic>
      <p:pic>
        <p:nvPicPr>
          <p:cNvPr id="21" name="Picture 20" descr="image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9001125" y="5800725"/>
            <a:ext cx="2333625" cy="533400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571500" y="476250"/>
            <a:ext cx="11601450" cy="6762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3150" i="0" u="none">
                <a:solidFill>
                  <a:srgbClr val="064E3B"/>
                </a:solidFill>
                <a:latin typeface="Hind Siliguri"/>
              </a:rPr>
              <a:t>বহুনির্বাচনি প্রশ্ন (৯ - ১২)</a:t>
            </a:r>
          </a:p>
        </p:txBody>
      </p:sp>
      <p:sp>
        <p:nvSpPr>
          <p:cNvPr id="23" name="Rectangle 22"/>
          <p:cNvSpPr/>
          <p:nvPr/>
        </p:nvSpPr>
        <p:spPr>
          <a:xfrm>
            <a:off x="571500" y="1219200"/>
            <a:ext cx="11049000" cy="28575"/>
          </a:xfrm>
          <a:prstGeom prst="rect">
            <a:avLst/>
          </a:prstGeom>
          <a:solidFill>
            <a:srgbClr val="10B98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857250" y="1866900"/>
            <a:ext cx="4810125" cy="3333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b="0" sz="1875" i="0" u="none">
                <a:solidFill>
                  <a:srgbClr val="0F172A"/>
                </a:solidFill>
                <a:latin typeface="Hind Siliguri SemiBold"/>
              </a:rPr>
              <a:t>৯. ইসলামী শরীয়তের প্রধান উৎস কয়টি?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524625" y="1866900"/>
            <a:ext cx="4810125" cy="3333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b="0" sz="1875" i="0" u="none">
                <a:solidFill>
                  <a:srgbClr val="0F172A"/>
                </a:solidFill>
                <a:latin typeface="Hind Siliguri SemiBold"/>
              </a:rPr>
              <a:t>১০. বিদায় হজের ঐতিহাসিক ভাষণ কে দিয়েছিলেন?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57250" y="4552950"/>
            <a:ext cx="4810125" cy="3333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b="0" sz="1875" i="0" u="none">
                <a:solidFill>
                  <a:srgbClr val="0F172A"/>
                </a:solidFill>
                <a:latin typeface="Hind Siliguri SemiBold"/>
              </a:rPr>
              <a:t>১১. মিথ্যা বলা সকল পাপের--?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524625" y="4552950"/>
            <a:ext cx="4810125" cy="3333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b="0" sz="1875" i="0" u="none">
                <a:solidFill>
                  <a:srgbClr val="0F172A"/>
                </a:solidFill>
                <a:latin typeface="Hind Siliguri SemiBold"/>
              </a:rPr>
              <a:t>১২. ফিতরা কখন আদায় করা উত্তম?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0" y="1533525"/>
            <a:ext cx="5381625" cy="24003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8875" y="1533525"/>
            <a:ext cx="5381625" cy="2400300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0" y="4219575"/>
            <a:ext cx="5381625" cy="2400300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8875" y="4219575"/>
            <a:ext cx="5381625" cy="2400300"/>
          </a:xfrm>
          <a:prstGeom prst="rect">
            <a:avLst/>
          </a:prstGeom>
        </p:spPr>
      </p:pic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50" y="2438400"/>
            <a:ext cx="2333625" cy="533400"/>
          </a:xfrm>
          <a:prstGeom prst="rect">
            <a:avLst/>
          </a:prstGeom>
        </p:spPr>
      </p:pic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3750" y="2438400"/>
            <a:ext cx="2333625" cy="533400"/>
          </a:xfrm>
          <a:prstGeom prst="rect">
            <a:avLst/>
          </a:prstGeom>
        </p:spPr>
      </p:pic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7250" y="3114675"/>
            <a:ext cx="2333625" cy="533400"/>
          </a:xfrm>
          <a:prstGeom prst="rect">
            <a:avLst/>
          </a:prstGeom>
        </p:spPr>
      </p:pic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33750" y="3114675"/>
            <a:ext cx="2333625" cy="533400"/>
          </a:xfrm>
          <a:prstGeom prst="rect">
            <a:avLst/>
          </a:prstGeom>
        </p:spPr>
      </p:pic>
      <p:pic>
        <p:nvPicPr>
          <p:cNvPr id="10" name="Picture 9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24625" y="2438400"/>
            <a:ext cx="2333625" cy="533400"/>
          </a:xfrm>
          <a:prstGeom prst="rect">
            <a:avLst/>
          </a:prstGeom>
        </p:spPr>
      </p:pic>
      <p:pic>
        <p:nvPicPr>
          <p:cNvPr id="11" name="Picture 10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001125" y="2438400"/>
            <a:ext cx="2333625" cy="533400"/>
          </a:xfrm>
          <a:prstGeom prst="rect">
            <a:avLst/>
          </a:prstGeom>
        </p:spPr>
      </p:pic>
      <p:pic>
        <p:nvPicPr>
          <p:cNvPr id="12" name="Picture 11" descr="image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24625" y="3114675"/>
            <a:ext cx="2333625" cy="533400"/>
          </a:xfrm>
          <a:prstGeom prst="rect">
            <a:avLst/>
          </a:prstGeom>
        </p:spPr>
      </p:pic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001125" y="3114675"/>
            <a:ext cx="2333625" cy="533400"/>
          </a:xfrm>
          <a:prstGeom prst="rect">
            <a:avLst/>
          </a:prstGeom>
        </p:spPr>
      </p:pic>
      <p:pic>
        <p:nvPicPr>
          <p:cNvPr id="14" name="Picture 13" descr="image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57250" y="5124450"/>
            <a:ext cx="2333625" cy="533400"/>
          </a:xfrm>
          <a:prstGeom prst="rect">
            <a:avLst/>
          </a:prstGeom>
        </p:spPr>
      </p:pic>
      <p:pic>
        <p:nvPicPr>
          <p:cNvPr id="15" name="Picture 14" descr="image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333750" y="5124450"/>
            <a:ext cx="2333625" cy="533400"/>
          </a:xfrm>
          <a:prstGeom prst="rect">
            <a:avLst/>
          </a:prstGeom>
        </p:spPr>
      </p:pic>
      <p:pic>
        <p:nvPicPr>
          <p:cNvPr id="16" name="Picture 15" descr="image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57250" y="5800725"/>
            <a:ext cx="2333625" cy="533400"/>
          </a:xfrm>
          <a:prstGeom prst="rect">
            <a:avLst/>
          </a:prstGeom>
        </p:spPr>
      </p:pic>
      <p:pic>
        <p:nvPicPr>
          <p:cNvPr id="17" name="Picture 16" descr="image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333750" y="5800725"/>
            <a:ext cx="2333625" cy="533400"/>
          </a:xfrm>
          <a:prstGeom prst="rect">
            <a:avLst/>
          </a:prstGeom>
        </p:spPr>
      </p:pic>
      <p:pic>
        <p:nvPicPr>
          <p:cNvPr id="18" name="Picture 17" descr="image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524625" y="5124450"/>
            <a:ext cx="2333625" cy="533400"/>
          </a:xfrm>
          <a:prstGeom prst="rect">
            <a:avLst/>
          </a:prstGeom>
        </p:spPr>
      </p:pic>
      <p:pic>
        <p:nvPicPr>
          <p:cNvPr id="19" name="Picture 18" descr="image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9001125" y="5124450"/>
            <a:ext cx="2333625" cy="533400"/>
          </a:xfrm>
          <a:prstGeom prst="rect">
            <a:avLst/>
          </a:prstGeom>
        </p:spPr>
      </p:pic>
      <p:pic>
        <p:nvPicPr>
          <p:cNvPr id="20" name="Picture 19" descr="image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6524625" y="5800725"/>
            <a:ext cx="2333625" cy="533400"/>
          </a:xfrm>
          <a:prstGeom prst="rect">
            <a:avLst/>
          </a:prstGeom>
        </p:spPr>
      </p:pic>
      <p:pic>
        <p:nvPicPr>
          <p:cNvPr id="21" name="Picture 20" descr="image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9001125" y="5800725"/>
            <a:ext cx="2333625" cy="533400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571500" y="476250"/>
            <a:ext cx="11601450" cy="6762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3150" i="0" u="none">
                <a:solidFill>
                  <a:srgbClr val="064E3B"/>
                </a:solidFill>
                <a:latin typeface="Hind Siliguri"/>
              </a:rPr>
              <a:t>বহুনির্বাচনি প্রশ্ন (১৩ - ১৬)</a:t>
            </a:r>
          </a:p>
        </p:txBody>
      </p:sp>
      <p:sp>
        <p:nvSpPr>
          <p:cNvPr id="23" name="Rectangle 22"/>
          <p:cNvSpPr/>
          <p:nvPr/>
        </p:nvSpPr>
        <p:spPr>
          <a:xfrm>
            <a:off x="571500" y="1219200"/>
            <a:ext cx="11049000" cy="28575"/>
          </a:xfrm>
          <a:prstGeom prst="rect">
            <a:avLst/>
          </a:prstGeom>
          <a:solidFill>
            <a:srgbClr val="10B98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857250" y="1866900"/>
            <a:ext cx="4810125" cy="3333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b="0" sz="1875" i="0" u="none">
                <a:solidFill>
                  <a:srgbClr val="0F172A"/>
                </a:solidFill>
                <a:latin typeface="Hind Siliguri SemiBold"/>
              </a:rPr>
              <a:t>১৩. হজের ফরজ কাজ কয়টি?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524625" y="1866900"/>
            <a:ext cx="4810125" cy="3333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b="0" sz="1875" i="0" u="none">
                <a:solidFill>
                  <a:srgbClr val="0F172A"/>
                </a:solidFill>
                <a:latin typeface="Hind Siliguri SemiBold"/>
              </a:rPr>
              <a:t>১৪. 'শুকরিয়া' অর্থ কী?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57250" y="4552950"/>
            <a:ext cx="4810125" cy="3333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b="0" sz="1875" i="0" u="none">
                <a:solidFill>
                  <a:srgbClr val="0F172A"/>
                </a:solidFill>
                <a:latin typeface="Hind Siliguri SemiBold"/>
              </a:rPr>
              <a:t>১৫. 'রিসালাত' অর্থ কী?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524625" y="4552950"/>
            <a:ext cx="4810125" cy="3333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b="0" sz="1875" i="0" u="none">
                <a:solidFill>
                  <a:srgbClr val="0F172A"/>
                </a:solidFill>
                <a:latin typeface="Hind Siliguri SemiBold"/>
              </a:rPr>
              <a:t>১৬. মাক্কী সূরাগুলোর মূল আলোচ্য বিষয় কী?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0" y="1533525"/>
            <a:ext cx="5381625" cy="24003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8875" y="1533525"/>
            <a:ext cx="5381625" cy="2400300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0" y="4219575"/>
            <a:ext cx="5381625" cy="2400300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8875" y="4219575"/>
            <a:ext cx="5381625" cy="2400300"/>
          </a:xfrm>
          <a:prstGeom prst="rect">
            <a:avLst/>
          </a:prstGeom>
        </p:spPr>
      </p:pic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50" y="2438400"/>
            <a:ext cx="2333625" cy="533400"/>
          </a:xfrm>
          <a:prstGeom prst="rect">
            <a:avLst/>
          </a:prstGeom>
        </p:spPr>
      </p:pic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3750" y="2438400"/>
            <a:ext cx="2333625" cy="533400"/>
          </a:xfrm>
          <a:prstGeom prst="rect">
            <a:avLst/>
          </a:prstGeom>
        </p:spPr>
      </p:pic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7250" y="3114675"/>
            <a:ext cx="2333625" cy="533400"/>
          </a:xfrm>
          <a:prstGeom prst="rect">
            <a:avLst/>
          </a:prstGeom>
        </p:spPr>
      </p:pic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33750" y="3114675"/>
            <a:ext cx="2333625" cy="533400"/>
          </a:xfrm>
          <a:prstGeom prst="rect">
            <a:avLst/>
          </a:prstGeom>
        </p:spPr>
      </p:pic>
      <p:pic>
        <p:nvPicPr>
          <p:cNvPr id="10" name="Picture 9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24625" y="2438400"/>
            <a:ext cx="2333625" cy="533400"/>
          </a:xfrm>
          <a:prstGeom prst="rect">
            <a:avLst/>
          </a:prstGeom>
        </p:spPr>
      </p:pic>
      <p:pic>
        <p:nvPicPr>
          <p:cNvPr id="11" name="Picture 10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001125" y="2438400"/>
            <a:ext cx="2333625" cy="533400"/>
          </a:xfrm>
          <a:prstGeom prst="rect">
            <a:avLst/>
          </a:prstGeom>
        </p:spPr>
      </p:pic>
      <p:pic>
        <p:nvPicPr>
          <p:cNvPr id="12" name="Picture 11" descr="image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24625" y="3114675"/>
            <a:ext cx="2333625" cy="533400"/>
          </a:xfrm>
          <a:prstGeom prst="rect">
            <a:avLst/>
          </a:prstGeom>
        </p:spPr>
      </p:pic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001125" y="3114675"/>
            <a:ext cx="2333625" cy="533400"/>
          </a:xfrm>
          <a:prstGeom prst="rect">
            <a:avLst/>
          </a:prstGeom>
        </p:spPr>
      </p:pic>
      <p:pic>
        <p:nvPicPr>
          <p:cNvPr id="14" name="Picture 13" descr="image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57250" y="5124450"/>
            <a:ext cx="2333625" cy="533400"/>
          </a:xfrm>
          <a:prstGeom prst="rect">
            <a:avLst/>
          </a:prstGeom>
        </p:spPr>
      </p:pic>
      <p:pic>
        <p:nvPicPr>
          <p:cNvPr id="15" name="Picture 14" descr="image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333750" y="5124450"/>
            <a:ext cx="2333625" cy="533400"/>
          </a:xfrm>
          <a:prstGeom prst="rect">
            <a:avLst/>
          </a:prstGeom>
        </p:spPr>
      </p:pic>
      <p:pic>
        <p:nvPicPr>
          <p:cNvPr id="16" name="Picture 15" descr="image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57250" y="5800725"/>
            <a:ext cx="2333625" cy="533400"/>
          </a:xfrm>
          <a:prstGeom prst="rect">
            <a:avLst/>
          </a:prstGeom>
        </p:spPr>
      </p:pic>
      <p:pic>
        <p:nvPicPr>
          <p:cNvPr id="17" name="Picture 16" descr="image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333750" y="5800725"/>
            <a:ext cx="2333625" cy="533400"/>
          </a:xfrm>
          <a:prstGeom prst="rect">
            <a:avLst/>
          </a:prstGeom>
        </p:spPr>
      </p:pic>
      <p:pic>
        <p:nvPicPr>
          <p:cNvPr id="18" name="Picture 17" descr="image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524625" y="5124450"/>
            <a:ext cx="2333625" cy="533400"/>
          </a:xfrm>
          <a:prstGeom prst="rect">
            <a:avLst/>
          </a:prstGeom>
        </p:spPr>
      </p:pic>
      <p:pic>
        <p:nvPicPr>
          <p:cNvPr id="19" name="Picture 18" descr="image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9001125" y="5124450"/>
            <a:ext cx="2333625" cy="533400"/>
          </a:xfrm>
          <a:prstGeom prst="rect">
            <a:avLst/>
          </a:prstGeom>
        </p:spPr>
      </p:pic>
      <p:pic>
        <p:nvPicPr>
          <p:cNvPr id="20" name="Picture 19" descr="image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6524625" y="5800725"/>
            <a:ext cx="2333625" cy="533400"/>
          </a:xfrm>
          <a:prstGeom prst="rect">
            <a:avLst/>
          </a:prstGeom>
        </p:spPr>
      </p:pic>
      <p:pic>
        <p:nvPicPr>
          <p:cNvPr id="21" name="Picture 20" descr="image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9001125" y="5800725"/>
            <a:ext cx="2333625" cy="533400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571500" y="476250"/>
            <a:ext cx="11601450" cy="6762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3150" i="0" u="none">
                <a:solidFill>
                  <a:srgbClr val="064E3B"/>
                </a:solidFill>
                <a:latin typeface="Hind Siliguri"/>
              </a:rPr>
              <a:t>বহুনির্বাচনি প্রশ্ন (১৭ - ২০)</a:t>
            </a:r>
          </a:p>
        </p:txBody>
      </p:sp>
      <p:sp>
        <p:nvSpPr>
          <p:cNvPr id="23" name="Rectangle 22"/>
          <p:cNvSpPr/>
          <p:nvPr/>
        </p:nvSpPr>
        <p:spPr>
          <a:xfrm>
            <a:off x="571500" y="1219200"/>
            <a:ext cx="11049000" cy="28575"/>
          </a:xfrm>
          <a:prstGeom prst="rect">
            <a:avLst/>
          </a:prstGeom>
          <a:solidFill>
            <a:srgbClr val="10B98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857250" y="1866900"/>
            <a:ext cx="4810125" cy="3333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b="0" sz="1875" i="0" u="none">
                <a:solidFill>
                  <a:srgbClr val="0F172A"/>
                </a:solidFill>
                <a:latin typeface="Hind Siliguri SemiBold"/>
              </a:rPr>
              <a:t>১৭. আল-কুরআন কার ওপর নাযিল হয়?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524625" y="1866900"/>
            <a:ext cx="4810125" cy="3333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b="0" sz="1875" i="0" u="none">
                <a:solidFill>
                  <a:srgbClr val="0F172A"/>
                </a:solidFill>
                <a:latin typeface="Hind Siliguri SemiBold"/>
              </a:rPr>
              <a:t>১৮. 'জিহাদ' শব্দের আভিধানিক অর্থ কী?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57250" y="4552950"/>
            <a:ext cx="4810125" cy="3333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b="0" sz="1875" i="0" u="none">
                <a:solidFill>
                  <a:srgbClr val="0F172A"/>
                </a:solidFill>
                <a:latin typeface="Hind Siliguri SemiBold"/>
              </a:rPr>
              <a:t>১৯. হালাল উপার্জনের নির্দেশ কে দিয়েছেন?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524625" y="4552950"/>
            <a:ext cx="4810125" cy="3333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b="0" sz="1875" i="0" u="none">
                <a:solidFill>
                  <a:srgbClr val="0F172A"/>
                </a:solidFill>
                <a:latin typeface="Hind Siliguri SemiBold"/>
              </a:rPr>
              <a:t>২০. পরকালের প্রথম স্তর কোনটি?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2150" y="4248150"/>
            <a:ext cx="8267700" cy="61912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575434" y="1990725"/>
            <a:ext cx="9041130" cy="12287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b="1" sz="6000" i="0" u="none">
                <a:solidFill>
                  <a:srgbClr val="064E3B"/>
                </a:solidFill>
                <a:latin typeface="Hind Siliguri"/>
              </a:rPr>
              <a:t>সকল শিক্ষার্থীকে শুভকামনা!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433762" y="3409950"/>
            <a:ext cx="5324475" cy="4572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b="0" sz="2250" i="0" u="none">
                <a:solidFill>
                  <a:srgbClr val="475569"/>
                </a:solidFill>
                <a:latin typeface="Hind Siliguri"/>
              </a:rPr>
              <a:t>পরীক্ষার জন্য আন্তরিক দোয়া ও ভালোবাসা রইলো।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71500" y="476250"/>
            <a:ext cx="11601450" cy="6762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3150" i="0" u="none">
                <a:solidFill>
                  <a:srgbClr val="064E3B"/>
                </a:solidFill>
                <a:latin typeface="Hind Siliguri"/>
              </a:rPr>
              <a:t>Image Sources</a:t>
            </a:r>
          </a:p>
        </p:txBody>
      </p:sp>
      <p:sp>
        <p:nvSpPr>
          <p:cNvPr id="3" name="Rectangle 2"/>
          <p:cNvSpPr/>
          <p:nvPr/>
        </p:nvSpPr>
        <p:spPr>
          <a:xfrm>
            <a:off x="571500" y="1219200"/>
            <a:ext cx="11049000" cy="28575"/>
          </a:xfrm>
          <a:prstGeom prst="rect">
            <a:avLst/>
          </a:prstGeom>
          <a:solidFill>
            <a:srgbClr val="10B98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571500" y="1533525"/>
            <a:ext cx="11049000" cy="80010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571500" y="2333625"/>
            <a:ext cx="11049000" cy="80010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571500" y="2324100"/>
            <a:ext cx="11049000" cy="9525"/>
          </a:xfrm>
          <a:prstGeom prst="rect">
            <a:avLst/>
          </a:prstGeom>
          <a:solidFill>
            <a:srgbClr val="75757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Rectangle 6"/>
          <p:cNvSpPr/>
          <p:nvPr/>
        </p:nvSpPr>
        <p:spPr>
          <a:xfrm>
            <a:off x="571500" y="2324100"/>
            <a:ext cx="11049000" cy="9525"/>
          </a:xfrm>
          <a:prstGeom prst="rect">
            <a:avLst/>
          </a:prstGeom>
          <a:solidFill>
            <a:srgbClr val="75757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ectangle 7"/>
          <p:cNvSpPr/>
          <p:nvPr/>
        </p:nvSpPr>
        <p:spPr>
          <a:xfrm>
            <a:off x="571500" y="3124200"/>
            <a:ext cx="11049000" cy="9525"/>
          </a:xfrm>
          <a:prstGeom prst="rect">
            <a:avLst/>
          </a:prstGeom>
          <a:solidFill>
            <a:srgbClr val="75757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>
            <a:off x="571500" y="3124200"/>
            <a:ext cx="11049000" cy="9525"/>
          </a:xfrm>
          <a:prstGeom prst="rect">
            <a:avLst/>
          </a:prstGeom>
          <a:solidFill>
            <a:srgbClr val="75757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0" name="Picture 9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0" y="1690687"/>
            <a:ext cx="857250" cy="47625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666875" y="1676400"/>
            <a:ext cx="9953625" cy="2095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975" i="0" u="none">
                <a:solidFill>
                  <a:srgbClr val="000000"/>
                </a:solidFill>
                <a:latin typeface="Hind Siliguri"/>
              </a:rPr>
              <a:t>https://png.pngtree.com/thumb_back/fw800/background/20251019/pngtree-open-holy-quran-with-a-brilliant-light-emanating-from-its-pages-image_19921643.webp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666875" y="1933575"/>
            <a:ext cx="9953625" cy="2476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200" i="0" u="none">
                <a:solidFill>
                  <a:srgbClr val="000000"/>
                </a:solidFill>
                <a:latin typeface="Hind Siliguri"/>
              </a:rPr>
              <a:t>Source: </a:t>
            </a:r>
            <a:r>
              <a:rPr b="0" sz="1200" i="0" u="none">
                <a:solidFill>
                  <a:srgbClr val="4F46E5"/>
                </a:solidFill>
                <a:latin typeface="Hind Siliguri"/>
              </a:rPr>
              <a:t>pngtree.com</a:t>
            </a:r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2490787"/>
            <a:ext cx="2076450" cy="4953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666875" y="2476500"/>
            <a:ext cx="9953625" cy="2095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975" i="0" u="none">
                <a:solidFill>
                  <a:srgbClr val="000000"/>
                </a:solidFill>
                <a:latin typeface="Hind Siliguri"/>
              </a:rPr>
              <a:t>https://ecdn.teacherspayteachers.com/thumbitem/Bubble-Answer-Sheets-For-Multiple-Choice-Exam-8720544-1765309763/original-8720544-1.jpg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666875" y="2733675"/>
            <a:ext cx="9953625" cy="2476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200" i="0" u="none">
                <a:solidFill>
                  <a:srgbClr val="000000"/>
                </a:solidFill>
                <a:latin typeface="Hind Siliguri"/>
              </a:rPr>
              <a:t>Source: </a:t>
            </a:r>
            <a:r>
              <a:rPr b="0" sz="1200" i="0" u="none">
                <a:solidFill>
                  <a:srgbClr val="4F46E5"/>
                </a:solidFill>
                <a:latin typeface="Hind Siliguri"/>
              </a:rPr>
              <a:t>www.teacherspayteachers.com</a:t>
            </a:r>
          </a:p>
        </p:txBody>
      </p:sp>
      <p:pic>
        <p:nvPicPr>
          <p:cNvPr id="16" name="Picture 15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0" y="3290887"/>
            <a:ext cx="857250" cy="47625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1666875" y="3276600"/>
            <a:ext cx="9953625" cy="2095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975" i="0" u="none">
                <a:solidFill>
                  <a:srgbClr val="000000"/>
                </a:solidFill>
                <a:latin typeface="Hind Siliguri"/>
              </a:rPr>
              <a:t>https://static.vecteezy.com/system/resources/previews/031/230/195/non_2x/green-golden-islamic-geometric-pattern-mandala-background-arabic-banner-free-vector.jpg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666875" y="3533775"/>
            <a:ext cx="9953625" cy="2476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200" i="0" u="none">
                <a:solidFill>
                  <a:srgbClr val="000000"/>
                </a:solidFill>
                <a:latin typeface="Hind Siliguri"/>
              </a:rPr>
              <a:t>Source: </a:t>
            </a:r>
            <a:r>
              <a:rPr b="0" sz="1200" i="0" u="none">
                <a:solidFill>
                  <a:srgbClr val="4F46E5"/>
                </a:solidFill>
                <a:latin typeface="Hind Siliguri"/>
              </a:rPr>
              <a:t>www.vecteezy.com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