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Hubot Sans Bold" charset="0"/>
      <p:regular r:id="rId13"/>
    </p:embeddedFont>
    <p:embeddedFont>
      <p:font typeface="Perpetua" pitchFamily="18" charset="0"/>
      <p:regular r:id="rId14"/>
      <p:bold r:id="rId15"/>
      <p:italic r:id="rId16"/>
      <p:boldItalic r:id="rId17"/>
    </p:embeddedFont>
    <p:embeddedFont>
      <p:font typeface="Roboto Condensed" charset="0"/>
      <p:regular r:id="rId18"/>
    </p:embeddedFont>
    <p:embeddedFont>
      <p:font typeface="NikoshBAN" pitchFamily="2" charset="0"/>
      <p:regular r:id="rId19"/>
    </p:embeddedFont>
    <p:embeddedFont>
      <p:font typeface="Roboto Condensed Bold" charset="0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Wingdings 2" pitchFamily="18" charset="2"/>
      <p:regular r:id="rId25"/>
    </p:embeddedFont>
    <p:embeddedFont>
      <p:font typeface="Franklin Gothic Book" pitchFamily="34" charset="0"/>
      <p:regular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-57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2400300"/>
            <a:ext cx="6400800" cy="120015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2" y="1086978"/>
            <a:ext cx="9021537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2" y="1047540"/>
            <a:ext cx="9021537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2" y="2232487"/>
            <a:ext cx="9021537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129448"/>
            <a:ext cx="8229600" cy="1102519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714376"/>
            <a:ext cx="7772400" cy="1021556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10953"/>
            <a:ext cx="7772400" cy="1003697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4629150"/>
            <a:ext cx="4000500" cy="3429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3" y="1782623"/>
            <a:ext cx="9013515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7" y="1756107"/>
            <a:ext cx="9013781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7" y="1851660"/>
            <a:ext cx="9014621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200150"/>
            <a:ext cx="1905000" cy="337185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200150"/>
            <a:ext cx="5715000" cy="33718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75413"/>
            <a:ext cx="7315200" cy="391716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84369"/>
            <a:ext cx="7315200" cy="51435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886200" cy="3429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3512666"/>
            <a:ext cx="900684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9" y="3487856"/>
            <a:ext cx="900663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1" y="3579919"/>
            <a:ext cx="9006637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9" y="50007"/>
            <a:ext cx="9001873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1168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05980"/>
            <a:ext cx="55626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8/12/2026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2.sv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2-2.svg"/><Relationship Id="rId5" Type="http://schemas.openxmlformats.org/officeDocument/2006/relationships/image" Target="../media/image-2-2.svg"/><Relationship Id="rId4" Type="http://schemas.openxmlformats.org/officeDocument/2006/relationships/image" Target="../media/image-2-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-4-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4-3.svg"/><Relationship Id="rId5" Type="http://schemas.openxmlformats.org/officeDocument/2006/relationships/image" Target="../media/image-4-3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6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5-4.svg"/><Relationship Id="rId5" Type="http://schemas.openxmlformats.org/officeDocument/2006/relationships/image" Target="../media/image8.png"/><Relationship Id="rId10" Type="http://schemas.openxmlformats.org/officeDocument/2006/relationships/image" Target="../media/image-5-8.svg"/><Relationship Id="rId4" Type="http://schemas.openxmlformats.org/officeDocument/2006/relationships/image" Target="../media/image-5-2.sv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2130549"/>
            <a:ext cx="3093387" cy="4429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</a:t>
            </a:r>
            <a:r>
              <a:rPr lang="en-US" sz="275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বিভাজন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786137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587256" y="3012951"/>
            <a:ext cx="264816" cy="431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3000"/>
              </a:lnSpc>
            </a:pPr>
            <a:r>
              <a:rPr lang="en-US" dirty="0" smtClean="0">
                <a:solidFill>
                  <a:srgbClr val="55575A"/>
                </a:solidFill>
                <a:latin typeface="Hubot Sans Bold" charset="0"/>
                <a:ea typeface="Roboto Condensed" pitchFamily="34" charset="-122"/>
                <a:cs typeface="NikoshBAN" pitchFamily="2" charset="0"/>
              </a:rPr>
              <a:t>  </a:t>
            </a:r>
            <a:endParaRPr lang="en-US" dirty="0" smtClean="0">
              <a:latin typeface="Hubot Sans Bold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7940" y="505838"/>
            <a:ext cx="331713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Hubot Sans Bold" charset="0"/>
              </a:rPr>
              <a:t>   </a:t>
            </a:r>
            <a:r>
              <a:rPr lang="en-US" dirty="0" err="1" smtClean="0">
                <a:latin typeface="Hubot Sans Bold" charset="0"/>
              </a:rPr>
              <a:t>মোছাঃ</a:t>
            </a:r>
            <a:r>
              <a:rPr lang="en-US" dirty="0" smtClean="0">
                <a:latin typeface="Hubot Sans Bold" charset="0"/>
              </a:rPr>
              <a:t> </a:t>
            </a:r>
            <a:r>
              <a:rPr lang="en-US" dirty="0" err="1" smtClean="0">
                <a:latin typeface="Hubot Sans Bold" charset="0"/>
              </a:rPr>
              <a:t>নাসরিন</a:t>
            </a:r>
            <a:r>
              <a:rPr lang="en-US" dirty="0" smtClean="0">
                <a:latin typeface="Hubot Sans Bold" charset="0"/>
              </a:rPr>
              <a:t> </a:t>
            </a:r>
            <a:r>
              <a:rPr lang="en-US" dirty="0" err="1" smtClean="0">
                <a:latin typeface="Hubot Sans Bold" charset="0"/>
              </a:rPr>
              <a:t>নাহার</a:t>
            </a:r>
            <a:endParaRPr lang="en-US" dirty="0" smtClean="0">
              <a:latin typeface="Hubot Sans Bold" charset="0"/>
            </a:endParaRPr>
          </a:p>
          <a:p>
            <a:r>
              <a:rPr lang="en-US" dirty="0" smtClean="0">
                <a:latin typeface="Hubot Sans Bold" charset="0"/>
              </a:rPr>
              <a:t>   </a:t>
            </a:r>
            <a:r>
              <a:rPr lang="en-US" dirty="0" err="1" smtClean="0">
                <a:latin typeface="Hubot Sans Bold" charset="0"/>
              </a:rPr>
              <a:t>সহকারী</a:t>
            </a:r>
            <a:r>
              <a:rPr lang="en-US" dirty="0" smtClean="0">
                <a:latin typeface="Hubot Sans Bold" charset="0"/>
              </a:rPr>
              <a:t> </a:t>
            </a:r>
            <a:r>
              <a:rPr lang="en-US" dirty="0" err="1" smtClean="0">
                <a:latin typeface="Hubot Sans Bold" charset="0"/>
              </a:rPr>
              <a:t>শিক্ষক</a:t>
            </a:r>
            <a:r>
              <a:rPr lang="en-US" dirty="0" smtClean="0">
                <a:latin typeface="Hubot Sans Bold" charset="0"/>
              </a:rPr>
              <a:t>(ICT)</a:t>
            </a:r>
          </a:p>
          <a:p>
            <a:r>
              <a:rPr lang="en-US" dirty="0" smtClean="0">
                <a:latin typeface="Hubot Sans Bold" charset="0"/>
              </a:rPr>
              <a:t>   </a:t>
            </a:r>
            <a:r>
              <a:rPr lang="en-US" dirty="0" err="1" smtClean="0">
                <a:latin typeface="Hubot Sans Bold" charset="0"/>
              </a:rPr>
              <a:t>মকিমপুর</a:t>
            </a:r>
            <a:r>
              <a:rPr lang="en-US" dirty="0" smtClean="0">
                <a:latin typeface="Hubot Sans Bold" charset="0"/>
              </a:rPr>
              <a:t> </a:t>
            </a:r>
            <a:r>
              <a:rPr lang="en-US" dirty="0" err="1" smtClean="0">
                <a:latin typeface="Hubot Sans Bold" charset="0"/>
              </a:rPr>
              <a:t>মাধ্যমিক</a:t>
            </a:r>
            <a:r>
              <a:rPr lang="en-US" dirty="0" smtClean="0">
                <a:latin typeface="Hubot Sans Bold" charset="0"/>
              </a:rPr>
              <a:t> </a:t>
            </a:r>
            <a:r>
              <a:rPr lang="en-US" dirty="0" err="1" smtClean="0">
                <a:latin typeface="Hubot Sans Bold" charset="0"/>
              </a:rPr>
              <a:t>বিদ্যালয়</a:t>
            </a:r>
            <a:endParaRPr lang="en-US" dirty="0" smtClean="0">
              <a:latin typeface="Hubot Sans Bold" charset="0"/>
            </a:endParaRPr>
          </a:p>
          <a:p>
            <a:r>
              <a:rPr lang="en-US" dirty="0" smtClean="0">
                <a:latin typeface="Hubot Sans Bold" charset="0"/>
              </a:rPr>
              <a:t>   </a:t>
            </a:r>
            <a:r>
              <a:rPr lang="en-US" dirty="0" err="1" smtClean="0">
                <a:latin typeface="Hubot Sans Bold" charset="0"/>
              </a:rPr>
              <a:t>হরিণাকুন্ড,ঝিনাইদহ</a:t>
            </a:r>
            <a:r>
              <a:rPr lang="en-US" dirty="0" smtClean="0">
                <a:latin typeface="Hubot Sans Bold" charset="0"/>
              </a:rPr>
              <a:t>।</a:t>
            </a:r>
            <a:endParaRPr lang="en-US" dirty="0">
              <a:latin typeface="Hubot Sans Bold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7940" y="4163438"/>
            <a:ext cx="2568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7940" y="3180945"/>
            <a:ext cx="3949430" cy="46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3000"/>
              </a:lnSpc>
            </a:pPr>
            <a:r>
              <a:rPr lang="en-US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বিজ্ঞান</a:t>
            </a:r>
            <a:r>
              <a:rPr lang="en-US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· </a:t>
            </a:r>
            <a:r>
              <a:rPr lang="bn-IN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২য় </a:t>
            </a:r>
            <a:r>
              <a:rPr lang="en-US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অধ্যায</a:t>
            </a:r>
            <a:r>
              <a:rPr lang="en-US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় · </a:t>
            </a:r>
            <a:r>
              <a:rPr lang="en-US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শ্রেণি</a:t>
            </a:r>
            <a:r>
              <a:rPr lang="en-US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: </a:t>
            </a:r>
            <a:r>
              <a:rPr lang="en-US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অষ্টম</a:t>
            </a:r>
            <a:r>
              <a:rPr lang="bn-IN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83344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শিখনফল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09849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এই পাঠ শেষে শিক্ষার্থীরা—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6119" y="1796132"/>
            <a:ext cx="4004965" cy="126109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13508" y="1902470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56927" y="2363093"/>
            <a:ext cx="36833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 বিভাজন ব্যাখ্যা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56927" y="2669604"/>
            <a:ext cx="368334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কোষ বিভাজনের ধারণা বোঝা ও ব্যাখ্যা করতে পারবে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42842" y="1796132"/>
            <a:ext cx="4005039" cy="126109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60232" y="1902470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4803651" y="2363093"/>
            <a:ext cx="3683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প্রয়োজনীয়তা বর্ণনা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803651" y="2669604"/>
            <a:ext cx="36834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কোষ বিভাজন কেন প্রয়োজন তা বলতে পারবে</a:t>
            </a:r>
            <a:endParaRPr lang="en-US" sz="11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96119" y="3198986"/>
            <a:ext cx="4004965" cy="126109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413508" y="3305324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656927" y="3765947"/>
            <a:ext cx="36833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মাইটোসিসের ধাপ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656927" y="4072458"/>
            <a:ext cx="368334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মাইটোসিসের ধাপগুলো শনাক্ত করতে পারবে</a:t>
            </a:r>
            <a:endParaRPr lang="en-US" sz="11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42842" y="3198986"/>
            <a:ext cx="4005039" cy="126109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60232" y="3305324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4803651" y="3765947"/>
            <a:ext cx="3683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গুরুত্ব বিশ্লেষণ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4803651" y="4072458"/>
            <a:ext cx="36834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কোষ বিভাজনের গুরুত্ব ব্যাখ্যা করতে পারবে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364233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পূর্বজ্ঞান যাচাই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2019821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চলো দেখি, আগের ক্লাস থেকে তোমাদের কী কী মনে আছে।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2406104"/>
            <a:ext cx="2290465" cy="726430"/>
          </a:xfrm>
          <a:prstGeom prst="roundRect">
            <a:avLst>
              <a:gd name="adj" fmla="val 2927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4066877" y="2547863"/>
            <a:ext cx="20069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 কী?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357342" y="2406104"/>
            <a:ext cx="2290539" cy="726430"/>
          </a:xfrm>
          <a:prstGeom prst="roundRect">
            <a:avLst>
              <a:gd name="adj" fmla="val 2927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6499101" y="2547863"/>
            <a:ext cx="2007022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নতুন কোষ কোথা থেকে আসে?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3925119" y="3274293"/>
            <a:ext cx="4722763" cy="504974"/>
          </a:xfrm>
          <a:prstGeom prst="roundRect">
            <a:avLst>
              <a:gd name="adj" fmla="val 4211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4066877" y="3416052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আমাদের শরীর কীভাবে বড় হয়?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32569"/>
            <a:ext cx="8151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 বিভাজন কী?</a:t>
            </a:r>
            <a:endParaRPr lang="en-US" sz="2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10891"/>
            <a:ext cx="5183237" cy="29371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13772" y="221456"/>
            <a:ext cx="263879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একটি মাতৃকোষ থেকে নতুন কোষ সৃষ্টি হওয়ার প্রক্রিয়াকে </a:t>
            </a:r>
            <a:r>
              <a:rPr lang="en-US" b="1" dirty="0">
                <a:solidFill>
                  <a:srgbClr val="55575A"/>
                </a:solidFill>
                <a:latin typeface="Roboto Condensed Bold" pitchFamily="34" charset="0"/>
                <a:ea typeface="Roboto Condensed Bold" pitchFamily="34" charset="-122"/>
                <a:cs typeface="Roboto Condensed Bold" pitchFamily="34" charset="-120"/>
              </a:rPr>
              <a:t>কোষ বিভাজন</a:t>
            </a: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বলে।</a:t>
            </a:r>
            <a:endParaRPr lang="en-US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13772" y="1731020"/>
            <a:ext cx="2638797" cy="85918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44084" y="1885131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বৃদ্ধি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6244084" y="2224980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জীবের দেহ বৃদ্ধি পায়</a:t>
            </a:r>
            <a:endParaRPr lang="en-US" sz="10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13772" y="2718941"/>
            <a:ext cx="2638797" cy="85918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44084" y="2873053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ক্ষত নিরাময়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6244084" y="3212902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ক্ষতস্থান পূরণ হয়</a:t>
            </a:r>
            <a:endParaRPr lang="en-US" sz="10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013772" y="3706862"/>
            <a:ext cx="2638797" cy="85918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44084" y="3860974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বংশবিস্তার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6244084" y="4200823"/>
            <a:ext cx="2254374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নতুন জীব সৃষ্টি হয়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4027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 বিভাজনের প্রয়োজনীয়তা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2066776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যদি কোষ বিভাজন না হতো, তাহলে কোনো জীবের বৃদ্ধি বা ক্ষত নিরাময় সম্ভব হতো না।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6119" y="2453060"/>
            <a:ext cx="354360" cy="35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27658" y="2453060"/>
            <a:ext cx="345571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জীবের বৃদ্ধি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027658" y="2759571"/>
            <a:ext cx="345571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শরীরের আকার বৃদ্ধিতে কোষ বিভাজন অপরিহার্য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60553" y="2453060"/>
            <a:ext cx="354360" cy="3543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92092" y="2453060"/>
            <a:ext cx="345578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ক্ষতস্থান পূরণ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5192092" y="2759571"/>
            <a:ext cx="345578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ঘা বা ক্ষত দ্রুত সারিয়ে তোলে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96119" y="3269903"/>
            <a:ext cx="354360" cy="3543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7658" y="3269903"/>
            <a:ext cx="345571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মৃত কোষের পরিবর্তে নতুন কোষ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1027658" y="3576414"/>
            <a:ext cx="345571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পুরানো ও মৃত কোষের স্থলে নতুন কোষ সৃষ্টি হয়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660553" y="3269903"/>
            <a:ext cx="354360" cy="3543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92092" y="3269903"/>
            <a:ext cx="345578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বংশবিস্তার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5192092" y="3576414"/>
            <a:ext cx="345578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প্রজন্ম থেকে প্রজন্মে জীবন ধরে রাখে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548" y="610101"/>
            <a:ext cx="2934118" cy="772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কোষ বিভাজনের প্রকার</a:t>
            </a:r>
            <a:endParaRPr lang="en-US" sz="2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27833"/>
            <a:ext cx="7404447" cy="33661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92837" y="279350"/>
            <a:ext cx="3986733" cy="114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 (MITOSIS)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3456633" y="445460"/>
            <a:ext cx="4443933" cy="550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দেহকোষে ঘটে। একটি কোষ থেকে দুটি অভিন্ন কোষ তৈরি হয়। ক্রোমোজোম সংখ্যা অপরিবর্তিত থাকে।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665911" y="882011"/>
            <a:ext cx="3986733" cy="114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মিয়োসিস (MEIOSIS)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89196" y="1217733"/>
            <a:ext cx="4443933" cy="88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জননকোষে ঘটে। বংশবিস্তারে সহায়তা করে। ক্রোমোজোম সংখ্যা অর্ধেক হয়।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313706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 বিভাজন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969294"/>
            <a:ext cx="4722763" cy="1860500"/>
          </a:xfrm>
          <a:prstGeom prst="roundRect">
            <a:avLst>
              <a:gd name="adj" fmla="val 1143"/>
            </a:avLst>
          </a:prstGeom>
          <a:solidFill>
            <a:srgbClr val="D8D9D2"/>
          </a:solidFill>
          <a:ln/>
        </p:spPr>
      </p:sp>
      <p:sp>
        <p:nvSpPr>
          <p:cNvPr id="5" name="Shape 2"/>
          <p:cNvSpPr/>
          <p:nvPr/>
        </p:nvSpPr>
        <p:spPr>
          <a:xfrm>
            <a:off x="496119" y="1969294"/>
            <a:ext cx="2361381" cy="1043657"/>
          </a:xfrm>
          <a:custGeom>
            <a:avLst/>
            <a:gdLst/>
            <a:ahLst/>
            <a:cxnLst/>
            <a:rect l="l" t="t" r="r" b="b"/>
            <a:pathLst>
              <a:path w="2361381" h="1043657">
                <a:moveTo>
                  <a:pt x="17721" y="0"/>
                </a:moveTo>
                <a:lnTo>
                  <a:pt x="2361381" y="0"/>
                </a:lnTo>
                <a:lnTo>
                  <a:pt x="2361381" y="1043657"/>
                </a:lnTo>
                <a:lnTo>
                  <a:pt x="0" y="1043657"/>
                </a:lnTo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D8D9D2"/>
          </a:solidFill>
          <a:ln/>
        </p:spPr>
      </p:sp>
      <p:sp>
        <p:nvSpPr>
          <p:cNvPr id="6" name="Text 3"/>
          <p:cNvSpPr/>
          <p:nvPr/>
        </p:nvSpPr>
        <p:spPr>
          <a:xfrm>
            <a:off x="637877" y="2111053"/>
            <a:ext cx="20778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দেহকোষে ঘটে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37877" y="2417564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শরীরের সাধারণ কোষে এই বিভাজন সংঘটিত হয়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2857500" y="1969294"/>
            <a:ext cx="2361381" cy="1043657"/>
          </a:xfrm>
          <a:custGeom>
            <a:avLst/>
            <a:gdLst/>
            <a:ahLst/>
            <a:cxnLst/>
            <a:rect l="l" t="t" r="r" b="b"/>
            <a:pathLst>
              <a:path w="2361381" h="1043657">
                <a:moveTo>
                  <a:pt x="0" y="0"/>
                </a:moveTo>
                <a:lnTo>
                  <a:pt x="2343661" y="0"/>
                </a:lnTo>
                <a:arcTo wR="17721" hR="17721" stAng="16200000" swAng="5400000"/>
                <a:lnTo>
                  <a:pt x="2361381" y="1043657"/>
                </a:lnTo>
                <a:lnTo>
                  <a:pt x="0" y="1043657"/>
                </a:lnTo>
                <a:lnTo>
                  <a:pt x="0" y="0"/>
                </a:lnTo>
                <a:close/>
              </a:path>
            </a:pathLst>
          </a:custGeom>
          <a:solidFill>
            <a:srgbClr val="D8D9D2"/>
          </a:solidFill>
          <a:ln/>
        </p:spPr>
      </p:sp>
      <p:sp>
        <p:nvSpPr>
          <p:cNvPr id="9" name="Shape 6"/>
          <p:cNvSpPr/>
          <p:nvPr/>
        </p:nvSpPr>
        <p:spPr>
          <a:xfrm>
            <a:off x="2857500" y="1969294"/>
            <a:ext cx="19050" cy="1043657"/>
          </a:xfrm>
          <a:prstGeom prst="roundRect">
            <a:avLst>
              <a:gd name="adj" fmla="val 50000"/>
            </a:avLst>
          </a:prstGeom>
          <a:solidFill>
            <a:srgbClr val="AEB0A7"/>
          </a:solidFill>
          <a:ln/>
        </p:spPr>
      </p:sp>
      <p:sp>
        <p:nvSpPr>
          <p:cNvPr id="10" name="Text 7"/>
          <p:cNvSpPr/>
          <p:nvPr/>
        </p:nvSpPr>
        <p:spPr>
          <a:xfrm>
            <a:off x="2999259" y="2111053"/>
            <a:ext cx="20778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দুটি অভিন্ন কোষ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2999259" y="2417564"/>
            <a:ext cx="207786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একটি মাতৃকোষ থেকে দুটি অভিন্ন নতুন কোষ তৈরি হয়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96119" y="3012951"/>
            <a:ext cx="4722763" cy="816843"/>
          </a:xfrm>
          <a:custGeom>
            <a:avLst/>
            <a:gdLst/>
            <a:ahLst/>
            <a:cxnLst/>
            <a:rect l="l" t="t" r="r" b="b"/>
            <a:pathLst>
              <a:path w="4722763" h="816843">
                <a:moveTo>
                  <a:pt x="0" y="0"/>
                </a:moveTo>
                <a:lnTo>
                  <a:pt x="4722763" y="0"/>
                </a:lnTo>
                <a:lnTo>
                  <a:pt x="4722763" y="799122"/>
                </a:lnTo>
                <a:arcTo wR="17721" hR="17721" stAng="0" swAng="5400000"/>
                <a:lnTo>
                  <a:pt x="17721" y="816843"/>
                </a:lnTo>
                <a:arcTo wR="17721" hR="17721" stAng="5400000" swAng="5400000"/>
                <a:lnTo>
                  <a:pt x="0" y="0"/>
                </a:lnTo>
                <a:close/>
              </a:path>
            </a:pathLst>
          </a:custGeom>
          <a:solidFill>
            <a:srgbClr val="D8D9D2"/>
          </a:solidFill>
          <a:ln/>
        </p:spPr>
      </p:sp>
      <p:sp>
        <p:nvSpPr>
          <p:cNvPr id="13" name="Shape 10"/>
          <p:cNvSpPr/>
          <p:nvPr/>
        </p:nvSpPr>
        <p:spPr>
          <a:xfrm>
            <a:off x="496119" y="3012951"/>
            <a:ext cx="4722763" cy="19050"/>
          </a:xfrm>
          <a:prstGeom prst="roundRect">
            <a:avLst>
              <a:gd name="adj" fmla="val 50000"/>
            </a:avLst>
          </a:prstGeom>
          <a:solidFill>
            <a:srgbClr val="AEB0A7"/>
          </a:solidFill>
          <a:ln/>
        </p:spPr>
      </p:sp>
      <p:sp>
        <p:nvSpPr>
          <p:cNvPr id="14" name="Text 11"/>
          <p:cNvSpPr/>
          <p:nvPr/>
        </p:nvSpPr>
        <p:spPr>
          <a:xfrm>
            <a:off x="637877" y="3154710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ক্রোমোজোম সংখ্যা একই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37877" y="3461221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নতুন কোষে ক্রোমোজোম সংখ্যা মাতৃকোষের মতোই থাকে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মাইটোসিসের ধাপ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262647" y="618344"/>
            <a:ext cx="8842435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ইন্টারফেজে DNA কপি হয়ে প্রস্তুত হয়, তবে তা এখনও এক নিউক্লিয়াসের ভেতর অসংকুচিত থাকে। এরপর চারটি ধাপে নিউক্লিয়াস ও ক্রোমোজোমে নির্দিষ্ট পরিবর্তন ঘটে।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24" y="807021"/>
            <a:ext cx="7867352" cy="38455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3942" y="2130152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প্রোফেজ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171158" y="1249781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মেটাফেজ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75856" y="3059433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অ্যানাফেজ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2130616" y="3956107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টেলোফেজ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96119" y="4692402"/>
            <a:ext cx="860896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প্রতিটি ধাপে ক্রোমোজোম ও নিউক্লিয়াসে সুনির্দিষ্ট পরিবর্তন ঘটে, যার ফলে দুটি পূর্ণাঙ্গ কোষ সৃষ্টি হয়।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11294" y="666155"/>
            <a:ext cx="293288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 err="1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মাইটোসিসের</a:t>
            </a:r>
            <a:r>
              <a:rPr lang="en-US" sz="27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275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গুরুত্ব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2447590" y="1352145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মাইটোসিসের গুরুত্ব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2013626" y="1869281"/>
            <a:ext cx="4630365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দেহের স্বাভাবিক বৃদ্ধি</a:t>
            </a:r>
            <a:endParaRPr lang="en-US" sz="20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ক্ষত নিরাময় ও সুস্থতা বজায় রাখা</a:t>
            </a:r>
            <a:endParaRPr lang="en-US" sz="20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মৃত কোষের পরিবর্তে নতুন কোষ সৃষ্টি</a:t>
            </a:r>
            <a:endParaRPr lang="en-US" sz="20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অযৌন প্রজননে সহায়তা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749701" y="2397249"/>
            <a:ext cx="3902943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1284" y="554477"/>
            <a:ext cx="147555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মূল্যায়ন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2636196" y="1551227"/>
            <a:ext cx="3902943" cy="20169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কোষ বিভাজন কী?</a:t>
            </a:r>
            <a:endParaRPr lang="en-US" dirty="0"/>
          </a:p>
          <a:p>
            <a:pPr marL="223520" indent="-22352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কোষ বিভাজনের দুটি প্রয়োজনীয়তা লেখ।</a:t>
            </a:r>
            <a:endParaRPr lang="en-US" dirty="0"/>
          </a:p>
          <a:p>
            <a:pPr marL="223520" indent="-22352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মাইটোসিস কোথায় ঘটে ও কয়টি নতুন কোষ সৃষ্টি হয়?</a:t>
            </a:r>
            <a:endParaRPr lang="en-US" dirty="0"/>
          </a:p>
          <a:p>
            <a:pPr marL="223520" indent="-22352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মাইটোসিসের চারটি ধাপের নাম লেখ।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49701" y="2326407"/>
            <a:ext cx="390294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endParaRPr lang="en-US" sz="11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</TotalTime>
  <Words>369</Words>
  <Application>Microsoft Office PowerPoint</Application>
  <PresentationFormat>On-screen Show (16:9)</PresentationFormat>
  <Paragraphs>84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Hubot Sans Bold</vt:lpstr>
      <vt:lpstr>Perpetua</vt:lpstr>
      <vt:lpstr>Roboto Condensed</vt:lpstr>
      <vt:lpstr>NikoshBAN</vt:lpstr>
      <vt:lpstr>Roboto Condensed Bold</vt:lpstr>
      <vt:lpstr>Calibri</vt:lpstr>
      <vt:lpstr>Wingdings 2</vt:lpstr>
      <vt:lpstr>Franklin Gothic Book</vt:lpstr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SERVER-001</dc:creator>
  <cp:lastModifiedBy>HP</cp:lastModifiedBy>
  <cp:revision>13</cp:revision>
  <dcterms:created xsi:type="dcterms:W3CDTF">2026-08-04T07:31:51Z</dcterms:created>
  <dcterms:modified xsi:type="dcterms:W3CDTF">2026-08-12T04:52:02Z</dcterms:modified>
</cp:coreProperties>
</file>