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</p:sldIdLst>
  <p:sldSz cx="12191695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Relationship Id="rId15" Type="http://schemas.openxmlformats.org/officeDocument/2006/relationships/slide" Target="slides/slide9.xml"/><Relationship Id="rId16" Type="http://schemas.openxmlformats.org/officeDocument/2006/relationships/slide" Target="slides/slide10.xml"/><Relationship Id="rId17" Type="http://schemas.openxmlformats.org/officeDocument/2006/relationships/slide" Target="slides/slide11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070C19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374904" cy="6858000"/>
          </a:xfrm>
          <a:prstGeom prst="rect">
            <a:avLst/>
          </a:prstGeom>
          <a:solidFill>
            <a:srgbClr val="2CDCD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11814048" y="0"/>
            <a:ext cx="374904" cy="6858000"/>
          </a:xfrm>
          <a:prstGeom prst="rect">
            <a:avLst/>
          </a:prstGeom>
          <a:solidFill>
            <a:srgbClr val="9A5E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Oval 3"/>
          <p:cNvSpPr/>
          <p:nvPr/>
        </p:nvSpPr>
        <p:spPr>
          <a:xfrm>
            <a:off x="10424160" y="-594360"/>
            <a:ext cx="2286000" cy="2286000"/>
          </a:xfrm>
          <a:prstGeom prst="ellipse">
            <a:avLst/>
          </a:prstGeom>
          <a:solidFill>
            <a:srgbClr val="2CDCD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Oval 4"/>
          <p:cNvSpPr/>
          <p:nvPr/>
        </p:nvSpPr>
        <p:spPr>
          <a:xfrm>
            <a:off x="10789920" y="5394960"/>
            <a:ext cx="1554480" cy="1554480"/>
          </a:xfrm>
          <a:prstGeom prst="ellipse">
            <a:avLst/>
          </a:prstGeom>
          <a:solidFill>
            <a:srgbClr val="9A5E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Oval 5"/>
          <p:cNvSpPr/>
          <p:nvPr/>
        </p:nvSpPr>
        <p:spPr>
          <a:xfrm>
            <a:off x="-548640" y="5577840"/>
            <a:ext cx="1371600" cy="1371600"/>
          </a:xfrm>
          <a:prstGeom prst="ellipse">
            <a:avLst/>
          </a:prstGeom>
          <a:solidFill>
            <a:srgbClr val="4A75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Rounded Rectangle 6"/>
          <p:cNvSpPr/>
          <p:nvPr/>
        </p:nvSpPr>
        <p:spPr>
          <a:xfrm>
            <a:off x="713232" y="621792"/>
            <a:ext cx="1737360" cy="438912"/>
          </a:xfrm>
          <a:prstGeom prst="roundRect">
            <a:avLst/>
          </a:prstGeom>
          <a:solidFill>
            <a:srgbClr val="2CDCD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713232" y="630936"/>
            <a:ext cx="1737360" cy="402336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/>
            <a:r>
              <a:rPr sz="1300" b="1">
                <a:solidFill>
                  <a:srgbClr val="070C19"/>
                </a:solidFill>
                <a:latin typeface="Aptos Display"/>
              </a:rPr>
              <a:t>ALIM &amp; HSC • ICT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31520" y="1417320"/>
            <a:ext cx="4572000" cy="77724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5200" b="1">
                <a:solidFill>
                  <a:srgbClr val="F4F8FF"/>
                </a:solidFill>
                <a:latin typeface="Aptos Display"/>
              </a:rPr>
              <a:t>TRUTH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31520" y="2057400"/>
            <a:ext cx="5486400" cy="82296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5200" b="1">
                <a:solidFill>
                  <a:srgbClr val="2CDCDC"/>
                </a:solidFill>
                <a:latin typeface="Aptos Display"/>
              </a:rPr>
              <a:t>TABLE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58952" y="3154680"/>
            <a:ext cx="6583680" cy="100584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2500" b="1">
                <a:solidFill>
                  <a:srgbClr val="A4B4CD"/>
                </a:solidFill>
                <a:latin typeface="Aptos Display"/>
              </a:rPr>
              <a:t>৩ ও ৪ ইনপুটের Truth Table
মনে রাখার Dynamic Shortcut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7955279" y="1234440"/>
            <a:ext cx="3246120" cy="3977639"/>
          </a:xfrm>
          <a:prstGeom prst="roundRect">
            <a:avLst/>
          </a:prstGeom>
          <a:solidFill>
            <a:srgbClr val="0F182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TextBox 12"/>
          <p:cNvSpPr txBox="1"/>
          <p:nvPr/>
        </p:nvSpPr>
        <p:spPr>
          <a:xfrm>
            <a:off x="8366760" y="1600200"/>
            <a:ext cx="2423160" cy="91440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/>
            <a:r>
              <a:rPr sz="5800" b="1">
                <a:solidFill>
                  <a:srgbClr val="FFCA46"/>
                </a:solidFill>
                <a:latin typeface="Aptos Display"/>
              </a:rPr>
              <a:t>2ⁿ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549640" y="2514600"/>
            <a:ext cx="2011680" cy="32004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/>
            <a:r>
              <a:rPr sz="1300" b="1">
                <a:solidFill>
                  <a:srgbClr val="A4B4CD"/>
                </a:solidFill>
                <a:latin typeface="Aptos Display"/>
              </a:rPr>
              <a:t>ROW COUNT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229600" y="3246120"/>
            <a:ext cx="2651760" cy="41148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/>
            <a:r>
              <a:rPr sz="2200" b="1">
                <a:solidFill>
                  <a:srgbClr val="2CDCDC"/>
                </a:solidFill>
                <a:latin typeface="Aptos Display"/>
              </a:rPr>
              <a:t>3 INPUT → 2³ = 8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229600" y="4069080"/>
            <a:ext cx="2651760" cy="41148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/>
            <a:r>
              <a:rPr sz="2200" b="1">
                <a:solidFill>
                  <a:srgbClr val="9A5EFF"/>
                </a:solidFill>
                <a:latin typeface="Aptos Display"/>
              </a:rPr>
              <a:t>4 INPUT → 2⁴ = 16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758952" y="6053328"/>
            <a:ext cx="2926080" cy="32004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1500" b="1">
                <a:solidFill>
                  <a:srgbClr val="FFCA46"/>
                </a:solidFill>
                <a:latin typeface="Aptos Display"/>
              </a:rPr>
              <a:t>Boolean Algebra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070C19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374904" cy="6858000"/>
          </a:xfrm>
          <a:prstGeom prst="rect">
            <a:avLst/>
          </a:prstGeom>
          <a:solidFill>
            <a:srgbClr val="2CDCD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11814048" y="0"/>
            <a:ext cx="374904" cy="6858000"/>
          </a:xfrm>
          <a:prstGeom prst="rect">
            <a:avLst/>
          </a:prstGeom>
          <a:solidFill>
            <a:srgbClr val="9A5E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Oval 3"/>
          <p:cNvSpPr/>
          <p:nvPr/>
        </p:nvSpPr>
        <p:spPr>
          <a:xfrm>
            <a:off x="10424160" y="-594360"/>
            <a:ext cx="2286000" cy="2286000"/>
          </a:xfrm>
          <a:prstGeom prst="ellipse">
            <a:avLst/>
          </a:prstGeom>
          <a:solidFill>
            <a:srgbClr val="2CDCD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Oval 4"/>
          <p:cNvSpPr/>
          <p:nvPr/>
        </p:nvSpPr>
        <p:spPr>
          <a:xfrm>
            <a:off x="10789920" y="5394960"/>
            <a:ext cx="1554480" cy="1554480"/>
          </a:xfrm>
          <a:prstGeom prst="ellipse">
            <a:avLst/>
          </a:prstGeom>
          <a:solidFill>
            <a:srgbClr val="9A5E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Oval 5"/>
          <p:cNvSpPr/>
          <p:nvPr/>
        </p:nvSpPr>
        <p:spPr>
          <a:xfrm>
            <a:off x="-548640" y="5577840"/>
            <a:ext cx="1371600" cy="1371600"/>
          </a:xfrm>
          <a:prstGeom prst="ellipse">
            <a:avLst/>
          </a:prstGeom>
          <a:solidFill>
            <a:srgbClr val="4A75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685800" y="438912"/>
            <a:ext cx="9875520" cy="566928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3000" b="1">
                <a:solidFill>
                  <a:srgbClr val="F4F8FF"/>
                </a:solidFill>
                <a:latin typeface="Aptos Display"/>
              </a:rPr>
              <a:t>কেন Truth Table শিখব?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04088" y="987552"/>
            <a:ext cx="9601200" cy="347472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1400" b="0">
                <a:solidFill>
                  <a:srgbClr val="A4B4CD"/>
                </a:solidFill>
                <a:latin typeface="Aptos Display"/>
              </a:rPr>
              <a:t>Logic বুঝতে হলে সব সম্ভাব্য Input দেখতে হবে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731520" y="1645920"/>
            <a:ext cx="3246120" cy="3246120"/>
          </a:xfrm>
          <a:prstGeom prst="roundRect">
            <a:avLst/>
          </a:prstGeom>
          <a:solidFill>
            <a:srgbClr val="0F182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960120" y="1901952"/>
            <a:ext cx="548640" cy="36576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1500" b="1">
                <a:solidFill>
                  <a:srgbClr val="2CDCDC"/>
                </a:solidFill>
                <a:latin typeface="Aptos Display"/>
              </a:rPr>
              <a:t>01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960120" y="2487168"/>
            <a:ext cx="2651760" cy="41148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2100" b="1">
                <a:solidFill>
                  <a:srgbClr val="F4F8FF"/>
                </a:solidFill>
                <a:latin typeface="Aptos Display"/>
              </a:rPr>
              <a:t>INPUT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960120" y="3154680"/>
            <a:ext cx="2651760" cy="73152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2400" b="1">
                <a:solidFill>
                  <a:srgbClr val="2CDCDC"/>
                </a:solidFill>
                <a:latin typeface="Aptos Display"/>
              </a:rPr>
              <a:t>0 বা 1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4434840" y="1645920"/>
            <a:ext cx="3246120" cy="3246120"/>
          </a:xfrm>
          <a:prstGeom prst="roundRect">
            <a:avLst/>
          </a:prstGeom>
          <a:solidFill>
            <a:srgbClr val="0F182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4663440" y="1901952"/>
            <a:ext cx="548640" cy="36576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1500" b="1">
                <a:solidFill>
                  <a:srgbClr val="4A75FF"/>
                </a:solidFill>
                <a:latin typeface="Aptos Display"/>
              </a:rPr>
              <a:t>02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663440" y="2487168"/>
            <a:ext cx="2651760" cy="41148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2100" b="1">
                <a:solidFill>
                  <a:srgbClr val="F4F8FF"/>
                </a:solidFill>
                <a:latin typeface="Aptos Display"/>
              </a:rPr>
              <a:t>COMBINATION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63440" y="3154680"/>
            <a:ext cx="2651760" cy="73152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2400" b="1">
                <a:solidFill>
                  <a:srgbClr val="4A75FF"/>
                </a:solidFill>
                <a:latin typeface="Aptos Display"/>
              </a:rPr>
              <a:t>সব সম্ভাব্য মান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8138160" y="1645920"/>
            <a:ext cx="3246120" cy="3246120"/>
          </a:xfrm>
          <a:prstGeom prst="roundRect">
            <a:avLst/>
          </a:prstGeom>
          <a:solidFill>
            <a:srgbClr val="0F182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8" name="TextBox 17"/>
          <p:cNvSpPr txBox="1"/>
          <p:nvPr/>
        </p:nvSpPr>
        <p:spPr>
          <a:xfrm>
            <a:off x="8366760" y="1901952"/>
            <a:ext cx="548640" cy="36576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1500" b="1">
                <a:solidFill>
                  <a:srgbClr val="9A5EFF"/>
                </a:solidFill>
                <a:latin typeface="Aptos Display"/>
              </a:rPr>
              <a:t>03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366760" y="2487168"/>
            <a:ext cx="2651760" cy="41148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2100" b="1">
                <a:solidFill>
                  <a:srgbClr val="F4F8FF"/>
                </a:solidFill>
                <a:latin typeface="Aptos Display"/>
              </a:rPr>
              <a:t>OUTPUT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8366760" y="3154680"/>
            <a:ext cx="2651760" cy="73152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2400" b="1">
                <a:solidFill>
                  <a:srgbClr val="9A5EFF"/>
                </a:solidFill>
                <a:latin typeface="Aptos Display"/>
              </a:rPr>
              <a:t>Expression-এর ফল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777240" y="5623560"/>
            <a:ext cx="9784080" cy="50292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2100" b="1">
                <a:solidFill>
                  <a:srgbClr val="FFCA46"/>
                </a:solidFill>
                <a:latin typeface="Aptos Display"/>
              </a:rPr>
              <a:t>মনে রাখুন: Input যত বাড়বে, Combination তত দ্রুত বাড়বে।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070C19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374904" cy="6858000"/>
          </a:xfrm>
          <a:prstGeom prst="rect">
            <a:avLst/>
          </a:prstGeom>
          <a:solidFill>
            <a:srgbClr val="2CDCD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11814048" y="0"/>
            <a:ext cx="374904" cy="6858000"/>
          </a:xfrm>
          <a:prstGeom prst="rect">
            <a:avLst/>
          </a:prstGeom>
          <a:solidFill>
            <a:srgbClr val="9A5E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Oval 3"/>
          <p:cNvSpPr/>
          <p:nvPr/>
        </p:nvSpPr>
        <p:spPr>
          <a:xfrm>
            <a:off x="10424160" y="-594360"/>
            <a:ext cx="2286000" cy="2286000"/>
          </a:xfrm>
          <a:prstGeom prst="ellipse">
            <a:avLst/>
          </a:prstGeom>
          <a:solidFill>
            <a:srgbClr val="2CDCD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Oval 4"/>
          <p:cNvSpPr/>
          <p:nvPr/>
        </p:nvSpPr>
        <p:spPr>
          <a:xfrm>
            <a:off x="10789920" y="5394960"/>
            <a:ext cx="1554480" cy="1554480"/>
          </a:xfrm>
          <a:prstGeom prst="ellipse">
            <a:avLst/>
          </a:prstGeom>
          <a:solidFill>
            <a:srgbClr val="9A5E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Oval 5"/>
          <p:cNvSpPr/>
          <p:nvPr/>
        </p:nvSpPr>
        <p:spPr>
          <a:xfrm>
            <a:off x="-548640" y="5577840"/>
            <a:ext cx="1371600" cy="1371600"/>
          </a:xfrm>
          <a:prstGeom prst="ellipse">
            <a:avLst/>
          </a:prstGeom>
          <a:solidFill>
            <a:srgbClr val="4A75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685800" y="438912"/>
            <a:ext cx="9875520" cy="566928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3000" b="1">
                <a:solidFill>
                  <a:srgbClr val="F4F8FF"/>
                </a:solidFill>
                <a:latin typeface="Aptos Display"/>
              </a:rPr>
              <a:t>একটি Formula-ই যথেষ্ট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04088" y="987552"/>
            <a:ext cx="9601200" cy="347472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1400" b="0">
                <a:solidFill>
                  <a:srgbClr val="A4B4CD"/>
                </a:solidFill>
                <a:latin typeface="Aptos Display"/>
              </a:rPr>
              <a:t>Input = n হলে Row = 2ⁿ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914400" y="1645920"/>
            <a:ext cx="10241280" cy="1874519"/>
          </a:xfrm>
          <a:prstGeom prst="roundRect">
            <a:avLst/>
          </a:prstGeom>
          <a:solidFill>
            <a:srgbClr val="0F182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1371600" y="2057400"/>
            <a:ext cx="1554480" cy="45720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/>
            <a:r>
              <a:rPr sz="1800" b="1">
                <a:solidFill>
                  <a:srgbClr val="A4B4CD"/>
                </a:solidFill>
                <a:latin typeface="Aptos Display"/>
              </a:rPr>
              <a:t>ROW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880360" y="2029968"/>
            <a:ext cx="548640" cy="50292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/>
            <a:r>
              <a:rPr sz="2800" b="1">
                <a:solidFill>
                  <a:srgbClr val="F4F8FF"/>
                </a:solidFill>
                <a:latin typeface="Aptos Display"/>
              </a:rPr>
              <a:t>=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657600" y="1783080"/>
            <a:ext cx="914400" cy="91440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/>
            <a:r>
              <a:rPr sz="5200" b="1">
                <a:solidFill>
                  <a:srgbClr val="2CDCDC"/>
                </a:solidFill>
                <a:latin typeface="Aptos Display"/>
              </a:rPr>
              <a:t>2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498848" y="1572768"/>
            <a:ext cx="502920" cy="50292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/>
            <a:r>
              <a:rPr sz="2500" b="1">
                <a:solidFill>
                  <a:srgbClr val="FFCA46"/>
                </a:solidFill>
                <a:latin typeface="Aptos Display"/>
              </a:rPr>
              <a:t>n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577840" y="2103120"/>
            <a:ext cx="3931920" cy="50292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2200" b="1">
                <a:solidFill>
                  <a:srgbClr val="F4F8FF"/>
                </a:solidFill>
                <a:latin typeface="Aptos Display"/>
              </a:rPr>
              <a:t>n = Input-এর সংখ্যা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914400" y="4069080"/>
            <a:ext cx="2926080" cy="1234440"/>
          </a:xfrm>
          <a:prstGeom prst="roundRect">
            <a:avLst/>
          </a:prstGeom>
          <a:solidFill>
            <a:srgbClr val="15213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6" name="TextBox 15"/>
          <p:cNvSpPr txBox="1"/>
          <p:nvPr/>
        </p:nvSpPr>
        <p:spPr>
          <a:xfrm>
            <a:off x="1051560" y="4315968"/>
            <a:ext cx="2651760" cy="50292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/>
            <a:r>
              <a:rPr sz="2400" b="1">
                <a:solidFill>
                  <a:srgbClr val="FFCA46"/>
                </a:solidFill>
                <a:latin typeface="Aptos Display"/>
              </a:rPr>
              <a:t>2³  →  8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4389120" y="4069080"/>
            <a:ext cx="2926080" cy="1234440"/>
          </a:xfrm>
          <a:prstGeom prst="roundRect">
            <a:avLst/>
          </a:prstGeom>
          <a:solidFill>
            <a:srgbClr val="15213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8" name="TextBox 17"/>
          <p:cNvSpPr txBox="1"/>
          <p:nvPr/>
        </p:nvSpPr>
        <p:spPr>
          <a:xfrm>
            <a:off x="4526280" y="4315968"/>
            <a:ext cx="2651760" cy="50292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/>
            <a:r>
              <a:rPr sz="2400" b="1">
                <a:solidFill>
                  <a:srgbClr val="2CDCDC"/>
                </a:solidFill>
                <a:latin typeface="Aptos Display"/>
              </a:rPr>
              <a:t>2⁴  →  16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7863840" y="4069080"/>
            <a:ext cx="2926080" cy="1234440"/>
          </a:xfrm>
          <a:prstGeom prst="roundRect">
            <a:avLst/>
          </a:prstGeom>
          <a:solidFill>
            <a:srgbClr val="15213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0" name="TextBox 19"/>
          <p:cNvSpPr txBox="1"/>
          <p:nvPr/>
        </p:nvSpPr>
        <p:spPr>
          <a:xfrm>
            <a:off x="8001000" y="4315968"/>
            <a:ext cx="2651760" cy="50292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/>
            <a:r>
              <a:rPr sz="2400" b="1">
                <a:solidFill>
                  <a:srgbClr val="9A5EFF"/>
                </a:solidFill>
                <a:latin typeface="Aptos Display"/>
              </a:rPr>
              <a:t>2⁵  →  32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070C19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374904" cy="6858000"/>
          </a:xfrm>
          <a:prstGeom prst="rect">
            <a:avLst/>
          </a:prstGeom>
          <a:solidFill>
            <a:srgbClr val="2CDCD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11814048" y="0"/>
            <a:ext cx="374904" cy="6858000"/>
          </a:xfrm>
          <a:prstGeom prst="rect">
            <a:avLst/>
          </a:prstGeom>
          <a:solidFill>
            <a:srgbClr val="9A5E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Oval 3"/>
          <p:cNvSpPr/>
          <p:nvPr/>
        </p:nvSpPr>
        <p:spPr>
          <a:xfrm>
            <a:off x="10424160" y="-594360"/>
            <a:ext cx="2286000" cy="2286000"/>
          </a:xfrm>
          <a:prstGeom prst="ellipse">
            <a:avLst/>
          </a:prstGeom>
          <a:solidFill>
            <a:srgbClr val="2CDCD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Oval 4"/>
          <p:cNvSpPr/>
          <p:nvPr/>
        </p:nvSpPr>
        <p:spPr>
          <a:xfrm>
            <a:off x="10789920" y="5394960"/>
            <a:ext cx="1554480" cy="1554480"/>
          </a:xfrm>
          <a:prstGeom prst="ellipse">
            <a:avLst/>
          </a:prstGeom>
          <a:solidFill>
            <a:srgbClr val="9A5E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Oval 5"/>
          <p:cNvSpPr/>
          <p:nvPr/>
        </p:nvSpPr>
        <p:spPr>
          <a:xfrm>
            <a:off x="-548640" y="5577840"/>
            <a:ext cx="1371600" cy="1371600"/>
          </a:xfrm>
          <a:prstGeom prst="ellipse">
            <a:avLst/>
          </a:prstGeom>
          <a:solidFill>
            <a:srgbClr val="4A75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685800" y="438912"/>
            <a:ext cx="9875520" cy="566928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3000" b="1">
                <a:solidFill>
                  <a:srgbClr val="F4F8FF"/>
                </a:solidFill>
                <a:latin typeface="Aptos Display"/>
              </a:rPr>
              <a:t>৩টি Input → ৮টি Row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04088" y="987552"/>
            <a:ext cx="9601200" cy="347472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1400" b="0">
                <a:solidFill>
                  <a:srgbClr val="A4B4CD"/>
                </a:solidFill>
                <a:latin typeface="Aptos Display"/>
              </a:rPr>
              <a:t>A, B, C</a:t>
            </a:r>
          </a:p>
        </p:txBody>
      </p:sp>
      <p:graphicFrame>
        <p:nvGraphicFramePr>
          <p:cNvPr id="9" name="Table 8"/>
          <p:cNvGraphicFramePr>
            <a:graphicFrameLocks noGrp="1"/>
          </p:cNvGraphicFramePr>
          <p:nvPr/>
        </p:nvGraphicFramePr>
        <p:xfrm>
          <a:off x="731520" y="1554480"/>
          <a:ext cx="4572000" cy="4434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/>
                <a:gridCol w="1524000"/>
                <a:gridCol w="1524000"/>
              </a:tblGrid>
              <a:tr h="492760">
                <a:tc>
                  <a:txBody>
                    <a:bodyPr/>
                    <a:lstStyle/>
                    <a:p>
                      <a:pPr algn="ctr"/>
                      <a:r>
                        <a:rPr sz="1900" b="1">
                          <a:solidFill>
                            <a:srgbClr val="F4F8FF"/>
                          </a:solidFill>
                          <a:latin typeface="Aptos"/>
                        </a:rPr>
                        <a:t>A</a:t>
                      </a:r>
                    </a:p>
                  </a:txBody>
                  <a:tcPr>
                    <a:solidFill>
                      <a:srgbClr val="4A75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900" b="1">
                          <a:solidFill>
                            <a:srgbClr val="F4F8FF"/>
                          </a:solidFill>
                          <a:latin typeface="Aptos"/>
                        </a:rPr>
                        <a:t>B</a:t>
                      </a:r>
                    </a:p>
                  </a:txBody>
                  <a:tcPr>
                    <a:solidFill>
                      <a:srgbClr val="2CDCD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900" b="1">
                          <a:solidFill>
                            <a:srgbClr val="F4F8FF"/>
                          </a:solidFill>
                          <a:latin typeface="Aptos"/>
                        </a:rPr>
                        <a:t>C</a:t>
                      </a:r>
                    </a:p>
                  </a:txBody>
                  <a:tcPr>
                    <a:solidFill>
                      <a:srgbClr val="9A5EFF"/>
                    </a:solidFill>
                  </a:tcPr>
                </a:tc>
              </a:tr>
              <a:tr h="492760">
                <a:tc>
                  <a:txBody>
                    <a:bodyPr/>
                    <a:lstStyle/>
                    <a:p>
                      <a:pPr algn="ctr"/>
                      <a:r>
                        <a:rPr sz="1900" b="1">
                          <a:solidFill>
                            <a:srgbClr val="F4F8FF"/>
                          </a:solidFill>
                          <a:latin typeface="Aptos"/>
                        </a:rPr>
                        <a:t>0</a:t>
                      </a:r>
                    </a:p>
                  </a:txBody>
                  <a:tcPr>
                    <a:solidFill>
                      <a:srgbClr val="0F182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900" b="1">
                          <a:solidFill>
                            <a:srgbClr val="F4F8FF"/>
                          </a:solidFill>
                          <a:latin typeface="Aptos"/>
                        </a:rPr>
                        <a:t>0</a:t>
                      </a:r>
                    </a:p>
                  </a:txBody>
                  <a:tcPr>
                    <a:solidFill>
                      <a:srgbClr val="0F182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900" b="1">
                          <a:solidFill>
                            <a:srgbClr val="F4F8FF"/>
                          </a:solidFill>
                          <a:latin typeface="Aptos"/>
                        </a:rPr>
                        <a:t>0</a:t>
                      </a:r>
                    </a:p>
                  </a:txBody>
                  <a:tcPr>
                    <a:solidFill>
                      <a:srgbClr val="0F182B"/>
                    </a:solidFill>
                  </a:tcPr>
                </a:tc>
              </a:tr>
              <a:tr h="492760">
                <a:tc>
                  <a:txBody>
                    <a:bodyPr/>
                    <a:lstStyle/>
                    <a:p>
                      <a:pPr algn="ctr"/>
                      <a:r>
                        <a:rPr sz="1900" b="1">
                          <a:solidFill>
                            <a:srgbClr val="F4F8FF"/>
                          </a:solidFill>
                          <a:latin typeface="Aptos"/>
                        </a:rPr>
                        <a:t>0</a:t>
                      </a:r>
                    </a:p>
                  </a:txBody>
                  <a:tcPr>
                    <a:solidFill>
                      <a:srgbClr val="15213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900" b="1">
                          <a:solidFill>
                            <a:srgbClr val="F4F8FF"/>
                          </a:solidFill>
                          <a:latin typeface="Aptos"/>
                        </a:rPr>
                        <a:t>0</a:t>
                      </a:r>
                    </a:p>
                  </a:txBody>
                  <a:tcPr>
                    <a:solidFill>
                      <a:srgbClr val="15213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900" b="1">
                          <a:solidFill>
                            <a:srgbClr val="F4F8FF"/>
                          </a:solidFill>
                          <a:latin typeface="Aptos"/>
                        </a:rPr>
                        <a:t>1</a:t>
                      </a:r>
                    </a:p>
                  </a:txBody>
                  <a:tcPr>
                    <a:solidFill>
                      <a:srgbClr val="15213A"/>
                    </a:solidFill>
                  </a:tcPr>
                </a:tc>
              </a:tr>
              <a:tr h="492760">
                <a:tc>
                  <a:txBody>
                    <a:bodyPr/>
                    <a:lstStyle/>
                    <a:p>
                      <a:pPr algn="ctr"/>
                      <a:r>
                        <a:rPr sz="1900" b="1">
                          <a:solidFill>
                            <a:srgbClr val="F4F8FF"/>
                          </a:solidFill>
                          <a:latin typeface="Aptos"/>
                        </a:rPr>
                        <a:t>0</a:t>
                      </a:r>
                    </a:p>
                  </a:txBody>
                  <a:tcPr>
                    <a:solidFill>
                      <a:srgbClr val="0F182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900" b="1">
                          <a:solidFill>
                            <a:srgbClr val="F4F8FF"/>
                          </a:solidFill>
                          <a:latin typeface="Aptos"/>
                        </a:rPr>
                        <a:t>1</a:t>
                      </a:r>
                    </a:p>
                  </a:txBody>
                  <a:tcPr>
                    <a:solidFill>
                      <a:srgbClr val="0F182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900" b="1">
                          <a:solidFill>
                            <a:srgbClr val="F4F8FF"/>
                          </a:solidFill>
                          <a:latin typeface="Aptos"/>
                        </a:rPr>
                        <a:t>0</a:t>
                      </a:r>
                    </a:p>
                  </a:txBody>
                  <a:tcPr>
                    <a:solidFill>
                      <a:srgbClr val="0F182B"/>
                    </a:solidFill>
                  </a:tcPr>
                </a:tc>
              </a:tr>
              <a:tr h="492760">
                <a:tc>
                  <a:txBody>
                    <a:bodyPr/>
                    <a:lstStyle/>
                    <a:p>
                      <a:pPr algn="ctr"/>
                      <a:r>
                        <a:rPr sz="1900" b="1">
                          <a:solidFill>
                            <a:srgbClr val="F4F8FF"/>
                          </a:solidFill>
                          <a:latin typeface="Aptos"/>
                        </a:rPr>
                        <a:t>0</a:t>
                      </a:r>
                    </a:p>
                  </a:txBody>
                  <a:tcPr>
                    <a:solidFill>
                      <a:srgbClr val="15213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900" b="1">
                          <a:solidFill>
                            <a:srgbClr val="F4F8FF"/>
                          </a:solidFill>
                          <a:latin typeface="Aptos"/>
                        </a:rPr>
                        <a:t>1</a:t>
                      </a:r>
                    </a:p>
                  </a:txBody>
                  <a:tcPr>
                    <a:solidFill>
                      <a:srgbClr val="15213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900" b="1">
                          <a:solidFill>
                            <a:srgbClr val="F4F8FF"/>
                          </a:solidFill>
                          <a:latin typeface="Aptos"/>
                        </a:rPr>
                        <a:t>1</a:t>
                      </a:r>
                    </a:p>
                  </a:txBody>
                  <a:tcPr>
                    <a:solidFill>
                      <a:srgbClr val="15213A"/>
                    </a:solidFill>
                  </a:tcPr>
                </a:tc>
              </a:tr>
              <a:tr h="492760">
                <a:tc>
                  <a:txBody>
                    <a:bodyPr/>
                    <a:lstStyle/>
                    <a:p>
                      <a:pPr algn="ctr"/>
                      <a:r>
                        <a:rPr sz="1900" b="1">
                          <a:solidFill>
                            <a:srgbClr val="F4F8FF"/>
                          </a:solidFill>
                          <a:latin typeface="Aptos"/>
                        </a:rPr>
                        <a:t>1</a:t>
                      </a:r>
                    </a:p>
                  </a:txBody>
                  <a:tcPr>
                    <a:solidFill>
                      <a:srgbClr val="0F182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900" b="1">
                          <a:solidFill>
                            <a:srgbClr val="F4F8FF"/>
                          </a:solidFill>
                          <a:latin typeface="Aptos"/>
                        </a:rPr>
                        <a:t>0</a:t>
                      </a:r>
                    </a:p>
                  </a:txBody>
                  <a:tcPr>
                    <a:solidFill>
                      <a:srgbClr val="0F182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900" b="1">
                          <a:solidFill>
                            <a:srgbClr val="F4F8FF"/>
                          </a:solidFill>
                          <a:latin typeface="Aptos"/>
                        </a:rPr>
                        <a:t>0</a:t>
                      </a:r>
                    </a:p>
                  </a:txBody>
                  <a:tcPr>
                    <a:solidFill>
                      <a:srgbClr val="0F182B"/>
                    </a:solidFill>
                  </a:tcPr>
                </a:tc>
              </a:tr>
              <a:tr h="492760">
                <a:tc>
                  <a:txBody>
                    <a:bodyPr/>
                    <a:lstStyle/>
                    <a:p>
                      <a:pPr algn="ctr"/>
                      <a:r>
                        <a:rPr sz="1900" b="1">
                          <a:solidFill>
                            <a:srgbClr val="F4F8FF"/>
                          </a:solidFill>
                          <a:latin typeface="Aptos"/>
                        </a:rPr>
                        <a:t>1</a:t>
                      </a:r>
                    </a:p>
                  </a:txBody>
                  <a:tcPr>
                    <a:solidFill>
                      <a:srgbClr val="15213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900" b="1">
                          <a:solidFill>
                            <a:srgbClr val="F4F8FF"/>
                          </a:solidFill>
                          <a:latin typeface="Aptos"/>
                        </a:rPr>
                        <a:t>0</a:t>
                      </a:r>
                    </a:p>
                  </a:txBody>
                  <a:tcPr>
                    <a:solidFill>
                      <a:srgbClr val="15213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900" b="1">
                          <a:solidFill>
                            <a:srgbClr val="F4F8FF"/>
                          </a:solidFill>
                          <a:latin typeface="Aptos"/>
                        </a:rPr>
                        <a:t>1</a:t>
                      </a:r>
                    </a:p>
                  </a:txBody>
                  <a:tcPr>
                    <a:solidFill>
                      <a:srgbClr val="15213A"/>
                    </a:solidFill>
                  </a:tcPr>
                </a:tc>
              </a:tr>
              <a:tr h="492760">
                <a:tc>
                  <a:txBody>
                    <a:bodyPr/>
                    <a:lstStyle/>
                    <a:p>
                      <a:pPr algn="ctr"/>
                      <a:r>
                        <a:rPr sz="1900" b="1">
                          <a:solidFill>
                            <a:srgbClr val="F4F8FF"/>
                          </a:solidFill>
                          <a:latin typeface="Aptos"/>
                        </a:rPr>
                        <a:t>1</a:t>
                      </a:r>
                    </a:p>
                  </a:txBody>
                  <a:tcPr>
                    <a:solidFill>
                      <a:srgbClr val="0F182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900" b="1">
                          <a:solidFill>
                            <a:srgbClr val="F4F8FF"/>
                          </a:solidFill>
                          <a:latin typeface="Aptos"/>
                        </a:rPr>
                        <a:t>1</a:t>
                      </a:r>
                    </a:p>
                  </a:txBody>
                  <a:tcPr>
                    <a:solidFill>
                      <a:srgbClr val="0F182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900" b="1">
                          <a:solidFill>
                            <a:srgbClr val="F4F8FF"/>
                          </a:solidFill>
                          <a:latin typeface="Aptos"/>
                        </a:rPr>
                        <a:t>0</a:t>
                      </a:r>
                    </a:p>
                  </a:txBody>
                  <a:tcPr>
                    <a:solidFill>
                      <a:srgbClr val="0F182B"/>
                    </a:solidFill>
                  </a:tcPr>
                </a:tc>
              </a:tr>
              <a:tr h="492760">
                <a:tc>
                  <a:txBody>
                    <a:bodyPr/>
                    <a:lstStyle/>
                    <a:p>
                      <a:pPr algn="ctr"/>
                      <a:r>
                        <a:rPr sz="1900" b="1">
                          <a:solidFill>
                            <a:srgbClr val="F4F8FF"/>
                          </a:solidFill>
                          <a:latin typeface="Aptos"/>
                        </a:rPr>
                        <a:t>1</a:t>
                      </a:r>
                    </a:p>
                  </a:txBody>
                  <a:tcPr>
                    <a:solidFill>
                      <a:srgbClr val="15213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900" b="1">
                          <a:solidFill>
                            <a:srgbClr val="F4F8FF"/>
                          </a:solidFill>
                          <a:latin typeface="Aptos"/>
                        </a:rPr>
                        <a:t>1</a:t>
                      </a:r>
                    </a:p>
                  </a:txBody>
                  <a:tcPr>
                    <a:solidFill>
                      <a:srgbClr val="15213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900" b="1">
                          <a:solidFill>
                            <a:srgbClr val="F4F8FF"/>
                          </a:solidFill>
                          <a:latin typeface="Aptos"/>
                        </a:rPr>
                        <a:t>1</a:t>
                      </a:r>
                    </a:p>
                  </a:txBody>
                  <a:tcPr>
                    <a:solidFill>
                      <a:srgbClr val="15213A"/>
                    </a:solidFill>
                  </a:tcPr>
                </a:tc>
              </a:tr>
            </a:tbl>
          </a:graphicData>
        </a:graphic>
      </p:graphicFrame>
      <p:sp>
        <p:nvSpPr>
          <p:cNvPr id="10" name="Rounded Rectangle 9"/>
          <p:cNvSpPr/>
          <p:nvPr/>
        </p:nvSpPr>
        <p:spPr>
          <a:xfrm>
            <a:off x="5806440" y="1554480"/>
            <a:ext cx="4983480" cy="4434840"/>
          </a:xfrm>
          <a:prstGeom prst="roundRect">
            <a:avLst/>
          </a:prstGeom>
          <a:solidFill>
            <a:srgbClr val="0F182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6172200" y="1874519"/>
            <a:ext cx="4206240" cy="36576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1400" b="1">
                <a:solidFill>
                  <a:srgbClr val="A4B4CD"/>
                </a:solidFill>
                <a:latin typeface="Aptos Display"/>
              </a:rPr>
              <a:t>COMBINATION FLOW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172200" y="2606040"/>
            <a:ext cx="4206240" cy="50292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2200" b="1">
                <a:solidFill>
                  <a:srgbClr val="F4F8FF"/>
                </a:solidFill>
                <a:latin typeface="Aptos Display"/>
              </a:rPr>
              <a:t>000 → 001 → 010 → 011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172200" y="3337560"/>
            <a:ext cx="4206240" cy="50292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2200" b="1">
                <a:solidFill>
                  <a:srgbClr val="F4F8FF"/>
                </a:solidFill>
                <a:latin typeface="Aptos Display"/>
              </a:rPr>
              <a:t>100 → 101 → 110 → 111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6172200" y="4251960"/>
            <a:ext cx="2560320" cy="438912"/>
          </a:xfrm>
          <a:prstGeom prst="roundRect">
            <a:avLst/>
          </a:prstGeom>
          <a:solidFill>
            <a:srgbClr val="34D79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6172200" y="4261104"/>
            <a:ext cx="2560320" cy="402336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/>
            <a:r>
              <a:rPr sz="1300" b="1">
                <a:solidFill>
                  <a:srgbClr val="070C19"/>
                </a:solidFill>
                <a:latin typeface="Aptos Display"/>
              </a:rPr>
              <a:t>সব Combination একবার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172200" y="4983480"/>
            <a:ext cx="3200400" cy="41148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2000" b="1">
                <a:solidFill>
                  <a:srgbClr val="FFCA46"/>
                </a:solidFill>
                <a:latin typeface="Aptos Display"/>
              </a:rPr>
              <a:t>শেষ Row = 111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070C19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374904" cy="6858000"/>
          </a:xfrm>
          <a:prstGeom prst="rect">
            <a:avLst/>
          </a:prstGeom>
          <a:solidFill>
            <a:srgbClr val="2CDCD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11814048" y="0"/>
            <a:ext cx="374904" cy="6858000"/>
          </a:xfrm>
          <a:prstGeom prst="rect">
            <a:avLst/>
          </a:prstGeom>
          <a:solidFill>
            <a:srgbClr val="9A5E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Oval 3"/>
          <p:cNvSpPr/>
          <p:nvPr/>
        </p:nvSpPr>
        <p:spPr>
          <a:xfrm>
            <a:off x="10424160" y="-594360"/>
            <a:ext cx="2286000" cy="2286000"/>
          </a:xfrm>
          <a:prstGeom prst="ellipse">
            <a:avLst/>
          </a:prstGeom>
          <a:solidFill>
            <a:srgbClr val="2CDCD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Oval 4"/>
          <p:cNvSpPr/>
          <p:nvPr/>
        </p:nvSpPr>
        <p:spPr>
          <a:xfrm>
            <a:off x="10789920" y="5394960"/>
            <a:ext cx="1554480" cy="1554480"/>
          </a:xfrm>
          <a:prstGeom prst="ellipse">
            <a:avLst/>
          </a:prstGeom>
          <a:solidFill>
            <a:srgbClr val="9A5E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Oval 5"/>
          <p:cNvSpPr/>
          <p:nvPr/>
        </p:nvSpPr>
        <p:spPr>
          <a:xfrm>
            <a:off x="-548640" y="5577840"/>
            <a:ext cx="1371600" cy="1371600"/>
          </a:xfrm>
          <a:prstGeom prst="ellipse">
            <a:avLst/>
          </a:prstGeom>
          <a:solidFill>
            <a:srgbClr val="4A75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685800" y="438912"/>
            <a:ext cx="9875520" cy="566928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3000" b="1">
                <a:solidFill>
                  <a:srgbClr val="F4F8FF"/>
                </a:solidFill>
                <a:latin typeface="Aptos Display"/>
              </a:rPr>
              <a:t>৩ Input-এর Master Pattern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04088" y="987552"/>
            <a:ext cx="9601200" cy="347472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1400" b="0">
                <a:solidFill>
                  <a:srgbClr val="A4B4CD"/>
                </a:solidFill>
                <a:latin typeface="Aptos Display"/>
              </a:rPr>
              <a:t>এই ৩টি লাইন মনে রাখুন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822960" y="1508760"/>
            <a:ext cx="10332720" cy="987552"/>
          </a:xfrm>
          <a:prstGeom prst="roundRect">
            <a:avLst/>
          </a:prstGeom>
          <a:solidFill>
            <a:srgbClr val="0F182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Rounded Rectangle 9"/>
          <p:cNvSpPr/>
          <p:nvPr/>
        </p:nvSpPr>
        <p:spPr>
          <a:xfrm>
            <a:off x="1051560" y="1783080"/>
            <a:ext cx="658368" cy="438912"/>
          </a:xfrm>
          <a:prstGeom prst="roundRect">
            <a:avLst/>
          </a:prstGeom>
          <a:solidFill>
            <a:srgbClr val="4A75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1051560" y="1792224"/>
            <a:ext cx="658368" cy="402336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/>
            <a:r>
              <a:rPr sz="1300" b="1">
                <a:solidFill>
                  <a:srgbClr val="070C19"/>
                </a:solidFill>
                <a:latin typeface="Aptos Display"/>
              </a:rPr>
              <a:t>A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057400" y="1691639"/>
            <a:ext cx="5760720" cy="566928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3000" b="1">
                <a:solidFill>
                  <a:srgbClr val="F4F8FF"/>
                </a:solidFill>
                <a:latin typeface="Aptos Display"/>
              </a:rPr>
              <a:t>0000 1111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275320" y="1764792"/>
            <a:ext cx="2194560" cy="384048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r"/>
            <a:r>
              <a:rPr sz="1500" b="1">
                <a:solidFill>
                  <a:srgbClr val="4A75FF"/>
                </a:solidFill>
                <a:latin typeface="Aptos Display"/>
              </a:rPr>
              <a:t>সবচেয়ে ধীর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822960" y="2834639"/>
            <a:ext cx="10332720" cy="987552"/>
          </a:xfrm>
          <a:prstGeom prst="roundRect">
            <a:avLst/>
          </a:prstGeom>
          <a:solidFill>
            <a:srgbClr val="0F182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5" name="Rounded Rectangle 14"/>
          <p:cNvSpPr/>
          <p:nvPr/>
        </p:nvSpPr>
        <p:spPr>
          <a:xfrm>
            <a:off x="1051560" y="3108959"/>
            <a:ext cx="658368" cy="438912"/>
          </a:xfrm>
          <a:prstGeom prst="roundRect">
            <a:avLst/>
          </a:prstGeom>
          <a:solidFill>
            <a:srgbClr val="2CDCD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6" name="TextBox 15"/>
          <p:cNvSpPr txBox="1"/>
          <p:nvPr/>
        </p:nvSpPr>
        <p:spPr>
          <a:xfrm>
            <a:off x="1051560" y="3118103"/>
            <a:ext cx="658368" cy="402336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/>
            <a:r>
              <a:rPr sz="1300" b="1">
                <a:solidFill>
                  <a:srgbClr val="070C19"/>
                </a:solidFill>
                <a:latin typeface="Aptos Display"/>
              </a:rPr>
              <a:t>B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057400" y="3017520"/>
            <a:ext cx="5760720" cy="566928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3000" b="1">
                <a:solidFill>
                  <a:srgbClr val="F4F8FF"/>
                </a:solidFill>
                <a:latin typeface="Aptos Display"/>
              </a:rPr>
              <a:t>0011 0011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275320" y="3090672"/>
            <a:ext cx="2194560" cy="384048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r"/>
            <a:r>
              <a:rPr sz="1500" b="1">
                <a:solidFill>
                  <a:srgbClr val="2CDCDC"/>
                </a:solidFill>
                <a:latin typeface="Aptos Display"/>
              </a:rPr>
              <a:t>মাঝারি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822960" y="4160520"/>
            <a:ext cx="10332720" cy="987552"/>
          </a:xfrm>
          <a:prstGeom prst="roundRect">
            <a:avLst/>
          </a:prstGeom>
          <a:solidFill>
            <a:srgbClr val="0F182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0" name="Rounded Rectangle 19"/>
          <p:cNvSpPr/>
          <p:nvPr/>
        </p:nvSpPr>
        <p:spPr>
          <a:xfrm>
            <a:off x="1051560" y="4434840"/>
            <a:ext cx="658368" cy="438912"/>
          </a:xfrm>
          <a:prstGeom prst="roundRect">
            <a:avLst/>
          </a:prstGeom>
          <a:solidFill>
            <a:srgbClr val="9A5E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1" name="TextBox 20"/>
          <p:cNvSpPr txBox="1"/>
          <p:nvPr/>
        </p:nvSpPr>
        <p:spPr>
          <a:xfrm>
            <a:off x="1051560" y="4443983"/>
            <a:ext cx="658368" cy="402336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/>
            <a:r>
              <a:rPr sz="1300" b="1">
                <a:solidFill>
                  <a:srgbClr val="070C19"/>
                </a:solidFill>
                <a:latin typeface="Aptos Display"/>
              </a:rPr>
              <a:t>C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2057400" y="4343400"/>
            <a:ext cx="5760720" cy="566928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3000" b="1">
                <a:solidFill>
                  <a:srgbClr val="F4F8FF"/>
                </a:solidFill>
                <a:latin typeface="Aptos Display"/>
              </a:rPr>
              <a:t>0101 0101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8275320" y="4416552"/>
            <a:ext cx="2194560" cy="384048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r"/>
            <a:r>
              <a:rPr sz="1500" b="1">
                <a:solidFill>
                  <a:srgbClr val="9A5EFF"/>
                </a:solidFill>
                <a:latin typeface="Aptos Display"/>
              </a:rPr>
              <a:t>সবচেয়ে দ্রুত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868680" y="5715000"/>
            <a:ext cx="9601200" cy="50292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2000" b="1">
                <a:solidFill>
                  <a:srgbClr val="FFCA46"/>
                </a:solidFill>
                <a:latin typeface="Aptos Display"/>
              </a:rPr>
              <a:t>Pattern: 0000 1111  →  0011 0011  →  0101 0101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070C19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374904" cy="6858000"/>
          </a:xfrm>
          <a:prstGeom prst="rect">
            <a:avLst/>
          </a:prstGeom>
          <a:solidFill>
            <a:srgbClr val="2CDCD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11814048" y="0"/>
            <a:ext cx="374904" cy="6858000"/>
          </a:xfrm>
          <a:prstGeom prst="rect">
            <a:avLst/>
          </a:prstGeom>
          <a:solidFill>
            <a:srgbClr val="9A5E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Oval 3"/>
          <p:cNvSpPr/>
          <p:nvPr/>
        </p:nvSpPr>
        <p:spPr>
          <a:xfrm>
            <a:off x="10424160" y="-594360"/>
            <a:ext cx="2286000" cy="2286000"/>
          </a:xfrm>
          <a:prstGeom prst="ellipse">
            <a:avLst/>
          </a:prstGeom>
          <a:solidFill>
            <a:srgbClr val="2CDCD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Oval 4"/>
          <p:cNvSpPr/>
          <p:nvPr/>
        </p:nvSpPr>
        <p:spPr>
          <a:xfrm>
            <a:off x="10789920" y="5394960"/>
            <a:ext cx="1554480" cy="1554480"/>
          </a:xfrm>
          <a:prstGeom prst="ellipse">
            <a:avLst/>
          </a:prstGeom>
          <a:solidFill>
            <a:srgbClr val="9A5E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Oval 5"/>
          <p:cNvSpPr/>
          <p:nvPr/>
        </p:nvSpPr>
        <p:spPr>
          <a:xfrm>
            <a:off x="-548640" y="5577840"/>
            <a:ext cx="1371600" cy="1371600"/>
          </a:xfrm>
          <a:prstGeom prst="ellipse">
            <a:avLst/>
          </a:prstGeom>
          <a:solidFill>
            <a:srgbClr val="4A75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685800" y="438912"/>
            <a:ext cx="9875520" cy="566928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3000" b="1">
                <a:solidFill>
                  <a:srgbClr val="F4F8FF"/>
                </a:solidFill>
                <a:latin typeface="Aptos Display"/>
              </a:rPr>
              <a:t>৪টি Input → ১৬টি Row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04088" y="987552"/>
            <a:ext cx="9601200" cy="347472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1400" b="0">
                <a:solidFill>
                  <a:srgbClr val="A4B4CD"/>
                </a:solidFill>
                <a:latin typeface="Aptos Display"/>
              </a:rPr>
              <a:t>A, B, C, D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731520" y="1325880"/>
            <a:ext cx="10607040" cy="822960"/>
          </a:xfrm>
          <a:prstGeom prst="roundRect">
            <a:avLst/>
          </a:prstGeom>
          <a:solidFill>
            <a:srgbClr val="0F182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Rounded Rectangle 9"/>
          <p:cNvSpPr/>
          <p:nvPr/>
        </p:nvSpPr>
        <p:spPr>
          <a:xfrm>
            <a:off x="960120" y="1508760"/>
            <a:ext cx="658368" cy="438912"/>
          </a:xfrm>
          <a:prstGeom prst="roundRect">
            <a:avLst/>
          </a:prstGeom>
          <a:solidFill>
            <a:srgbClr val="4A75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960120" y="1517904"/>
            <a:ext cx="658368" cy="402336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/>
            <a:r>
              <a:rPr sz="1300" b="1">
                <a:solidFill>
                  <a:srgbClr val="070C19"/>
                </a:solidFill>
                <a:latin typeface="Aptos Display"/>
              </a:rPr>
              <a:t>A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965960" y="1435607"/>
            <a:ext cx="7955279" cy="54864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2300" b="1">
                <a:solidFill>
                  <a:srgbClr val="F4F8FF"/>
                </a:solidFill>
                <a:latin typeface="Aptos Display"/>
              </a:rPr>
              <a:t>00000000 11111111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9646920" y="1554480"/>
            <a:ext cx="1234440" cy="32004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r"/>
            <a:r>
              <a:rPr sz="1100" b="1">
                <a:solidFill>
                  <a:srgbClr val="4A75FF"/>
                </a:solidFill>
                <a:latin typeface="Aptos Display"/>
              </a:rPr>
              <a:t>সবচেয়ে ধীর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731520" y="2441448"/>
            <a:ext cx="10607040" cy="822960"/>
          </a:xfrm>
          <a:prstGeom prst="roundRect">
            <a:avLst/>
          </a:prstGeom>
          <a:solidFill>
            <a:srgbClr val="0F182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5" name="Rounded Rectangle 14"/>
          <p:cNvSpPr/>
          <p:nvPr/>
        </p:nvSpPr>
        <p:spPr>
          <a:xfrm>
            <a:off x="960120" y="2624328"/>
            <a:ext cx="658368" cy="438912"/>
          </a:xfrm>
          <a:prstGeom prst="roundRect">
            <a:avLst/>
          </a:prstGeom>
          <a:solidFill>
            <a:srgbClr val="2CDCD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6" name="TextBox 15"/>
          <p:cNvSpPr txBox="1"/>
          <p:nvPr/>
        </p:nvSpPr>
        <p:spPr>
          <a:xfrm>
            <a:off x="960120" y="2633472"/>
            <a:ext cx="658368" cy="402336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/>
            <a:r>
              <a:rPr sz="1300" b="1">
                <a:solidFill>
                  <a:srgbClr val="070C19"/>
                </a:solidFill>
                <a:latin typeface="Aptos Display"/>
              </a:rPr>
              <a:t>B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965960" y="2551176"/>
            <a:ext cx="7955279" cy="54864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2300" b="1">
                <a:solidFill>
                  <a:srgbClr val="F4F8FF"/>
                </a:solidFill>
                <a:latin typeface="Aptos Display"/>
              </a:rPr>
              <a:t>00001111 00001111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9646920" y="2670048"/>
            <a:ext cx="1234440" cy="32004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r"/>
            <a:r>
              <a:rPr sz="1100" b="1">
                <a:solidFill>
                  <a:srgbClr val="2CDCDC"/>
                </a:solidFill>
                <a:latin typeface="Aptos Display"/>
              </a:rPr>
              <a:t>মাঝারি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731520" y="3557015"/>
            <a:ext cx="10607040" cy="822960"/>
          </a:xfrm>
          <a:prstGeom prst="roundRect">
            <a:avLst/>
          </a:prstGeom>
          <a:solidFill>
            <a:srgbClr val="0F182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0" name="Rounded Rectangle 19"/>
          <p:cNvSpPr/>
          <p:nvPr/>
        </p:nvSpPr>
        <p:spPr>
          <a:xfrm>
            <a:off x="960120" y="3739896"/>
            <a:ext cx="658368" cy="438912"/>
          </a:xfrm>
          <a:prstGeom prst="roundRect">
            <a:avLst/>
          </a:prstGeom>
          <a:solidFill>
            <a:srgbClr val="9A5E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1" name="TextBox 20"/>
          <p:cNvSpPr txBox="1"/>
          <p:nvPr/>
        </p:nvSpPr>
        <p:spPr>
          <a:xfrm>
            <a:off x="960120" y="3749039"/>
            <a:ext cx="658368" cy="402336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/>
            <a:r>
              <a:rPr sz="1300" b="1">
                <a:solidFill>
                  <a:srgbClr val="070C19"/>
                </a:solidFill>
                <a:latin typeface="Aptos Display"/>
              </a:rPr>
              <a:t>C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965960" y="3666744"/>
            <a:ext cx="7955279" cy="54864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2300" b="1">
                <a:solidFill>
                  <a:srgbClr val="F4F8FF"/>
                </a:solidFill>
                <a:latin typeface="Aptos Display"/>
              </a:rPr>
              <a:t>00110011 00110011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9646920" y="3785615"/>
            <a:ext cx="1234440" cy="32004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r"/>
            <a:r>
              <a:rPr sz="1100" b="1">
                <a:solidFill>
                  <a:srgbClr val="9A5EFF"/>
                </a:solidFill>
                <a:latin typeface="Aptos Display"/>
              </a:rPr>
              <a:t>দ্রুত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731520" y="4672584"/>
            <a:ext cx="10607040" cy="822960"/>
          </a:xfrm>
          <a:prstGeom prst="roundRect">
            <a:avLst/>
          </a:prstGeom>
          <a:solidFill>
            <a:srgbClr val="0F182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5" name="Rounded Rectangle 24"/>
          <p:cNvSpPr/>
          <p:nvPr/>
        </p:nvSpPr>
        <p:spPr>
          <a:xfrm>
            <a:off x="960120" y="4855464"/>
            <a:ext cx="658368" cy="438912"/>
          </a:xfrm>
          <a:prstGeom prst="roundRect">
            <a:avLst/>
          </a:prstGeom>
          <a:solidFill>
            <a:srgbClr val="FFCA4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6" name="TextBox 25"/>
          <p:cNvSpPr txBox="1"/>
          <p:nvPr/>
        </p:nvSpPr>
        <p:spPr>
          <a:xfrm>
            <a:off x="960120" y="4864608"/>
            <a:ext cx="658368" cy="402336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/>
            <a:r>
              <a:rPr sz="1300" b="1">
                <a:solidFill>
                  <a:srgbClr val="070C19"/>
                </a:solidFill>
                <a:latin typeface="Aptos Display"/>
              </a:rPr>
              <a:t>D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1965960" y="4782312"/>
            <a:ext cx="7955279" cy="54864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2300" b="1">
                <a:solidFill>
                  <a:srgbClr val="F4F8FF"/>
                </a:solidFill>
                <a:latin typeface="Aptos Display"/>
              </a:rPr>
              <a:t>01010101 01010101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9646920" y="4901184"/>
            <a:ext cx="1234440" cy="32004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r"/>
            <a:r>
              <a:rPr sz="1100" b="1">
                <a:solidFill>
                  <a:srgbClr val="FFCA46"/>
                </a:solidFill>
                <a:latin typeface="Aptos Display"/>
              </a:rPr>
              <a:t>সবচেয়ে দ্রুত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3154680" y="5925312"/>
            <a:ext cx="5669280" cy="384048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/>
            <a:r>
              <a:rPr sz="2000" b="1">
                <a:solidFill>
                  <a:srgbClr val="2CDCDC"/>
                </a:solidFill>
                <a:latin typeface="Aptos Display"/>
              </a:rPr>
              <a:t>বাম → ধীরে   |   ডান → দ্রুত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070C19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374904" cy="6858000"/>
          </a:xfrm>
          <a:prstGeom prst="rect">
            <a:avLst/>
          </a:prstGeom>
          <a:solidFill>
            <a:srgbClr val="2CDCD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11814048" y="0"/>
            <a:ext cx="374904" cy="6858000"/>
          </a:xfrm>
          <a:prstGeom prst="rect">
            <a:avLst/>
          </a:prstGeom>
          <a:solidFill>
            <a:srgbClr val="9A5E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Oval 3"/>
          <p:cNvSpPr/>
          <p:nvPr/>
        </p:nvSpPr>
        <p:spPr>
          <a:xfrm>
            <a:off x="10424160" y="-594360"/>
            <a:ext cx="2286000" cy="2286000"/>
          </a:xfrm>
          <a:prstGeom prst="ellipse">
            <a:avLst/>
          </a:prstGeom>
          <a:solidFill>
            <a:srgbClr val="2CDCD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Oval 4"/>
          <p:cNvSpPr/>
          <p:nvPr/>
        </p:nvSpPr>
        <p:spPr>
          <a:xfrm>
            <a:off x="10789920" y="5394960"/>
            <a:ext cx="1554480" cy="1554480"/>
          </a:xfrm>
          <a:prstGeom prst="ellipse">
            <a:avLst/>
          </a:prstGeom>
          <a:solidFill>
            <a:srgbClr val="9A5E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Oval 5"/>
          <p:cNvSpPr/>
          <p:nvPr/>
        </p:nvSpPr>
        <p:spPr>
          <a:xfrm>
            <a:off x="-548640" y="5577840"/>
            <a:ext cx="1371600" cy="1371600"/>
          </a:xfrm>
          <a:prstGeom prst="ellipse">
            <a:avLst/>
          </a:prstGeom>
          <a:solidFill>
            <a:srgbClr val="4A75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685800" y="438912"/>
            <a:ext cx="9875520" cy="566928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3000" b="1">
                <a:solidFill>
                  <a:srgbClr val="F4F8FF"/>
                </a:solidFill>
                <a:latin typeface="Aptos Display"/>
              </a:rPr>
              <a:t>এক নজরে মনে রাখুন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04088" y="987552"/>
            <a:ext cx="9601200" cy="347472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1400" b="0">
                <a:solidFill>
                  <a:srgbClr val="A4B4CD"/>
                </a:solidFill>
                <a:latin typeface="Aptos Display"/>
              </a:rPr>
              <a:t>Column যত ডানদিকে → পরিবর্তন তত দ্রুত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502920" y="1645920"/>
            <a:ext cx="2423160" cy="3474720"/>
          </a:xfrm>
          <a:prstGeom prst="roundRect">
            <a:avLst/>
          </a:prstGeom>
          <a:solidFill>
            <a:srgbClr val="0F182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Rounded Rectangle 9"/>
          <p:cNvSpPr/>
          <p:nvPr/>
        </p:nvSpPr>
        <p:spPr>
          <a:xfrm>
            <a:off x="1325880" y="1965960"/>
            <a:ext cx="777240" cy="438912"/>
          </a:xfrm>
          <a:prstGeom prst="roundRect">
            <a:avLst/>
          </a:prstGeom>
          <a:solidFill>
            <a:srgbClr val="4A75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1325880" y="1975103"/>
            <a:ext cx="777240" cy="402336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/>
            <a:r>
              <a:rPr sz="1300" b="1">
                <a:solidFill>
                  <a:srgbClr val="070C19"/>
                </a:solidFill>
                <a:latin typeface="Aptos Display"/>
              </a:rPr>
              <a:t>A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77240" y="2697480"/>
            <a:ext cx="1874519" cy="114300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/>
            <a:r>
              <a:rPr sz="2200" b="1">
                <a:solidFill>
                  <a:srgbClr val="F4F8FF"/>
                </a:solidFill>
                <a:latin typeface="Aptos Display"/>
              </a:rPr>
              <a:t>00000000
11111111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77240" y="4251960"/>
            <a:ext cx="1874519" cy="36576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/>
            <a:r>
              <a:rPr sz="1400" b="1">
                <a:solidFill>
                  <a:srgbClr val="A4B4CD"/>
                </a:solidFill>
                <a:latin typeface="Aptos Display"/>
              </a:rPr>
              <a:t>সবচেয়ে ধীর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3291839" y="1645920"/>
            <a:ext cx="2423160" cy="3474720"/>
          </a:xfrm>
          <a:prstGeom prst="roundRect">
            <a:avLst/>
          </a:prstGeom>
          <a:solidFill>
            <a:srgbClr val="0F182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5" name="Rounded Rectangle 14"/>
          <p:cNvSpPr/>
          <p:nvPr/>
        </p:nvSpPr>
        <p:spPr>
          <a:xfrm>
            <a:off x="4114800" y="1965960"/>
            <a:ext cx="777240" cy="438912"/>
          </a:xfrm>
          <a:prstGeom prst="roundRect">
            <a:avLst/>
          </a:prstGeom>
          <a:solidFill>
            <a:srgbClr val="2CDCD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6" name="TextBox 15"/>
          <p:cNvSpPr txBox="1"/>
          <p:nvPr/>
        </p:nvSpPr>
        <p:spPr>
          <a:xfrm>
            <a:off x="4114800" y="1975103"/>
            <a:ext cx="777240" cy="402336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/>
            <a:r>
              <a:rPr sz="1300" b="1">
                <a:solidFill>
                  <a:srgbClr val="070C19"/>
                </a:solidFill>
                <a:latin typeface="Aptos Display"/>
              </a:rPr>
              <a:t>B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566159" y="2697480"/>
            <a:ext cx="1874519" cy="114300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/>
            <a:r>
              <a:rPr sz="2200" b="1">
                <a:solidFill>
                  <a:srgbClr val="F4F8FF"/>
                </a:solidFill>
                <a:latin typeface="Aptos Display"/>
              </a:rPr>
              <a:t>00001111
00001111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3566159" y="4251960"/>
            <a:ext cx="1874519" cy="36576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/>
            <a:r>
              <a:rPr sz="1400" b="1">
                <a:solidFill>
                  <a:srgbClr val="A4B4CD"/>
                </a:solidFill>
                <a:latin typeface="Aptos Display"/>
              </a:rPr>
              <a:t>মাঝারি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6080759" y="1645920"/>
            <a:ext cx="2423160" cy="3474720"/>
          </a:xfrm>
          <a:prstGeom prst="roundRect">
            <a:avLst/>
          </a:prstGeom>
          <a:solidFill>
            <a:srgbClr val="0F182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0" name="Rounded Rectangle 19"/>
          <p:cNvSpPr/>
          <p:nvPr/>
        </p:nvSpPr>
        <p:spPr>
          <a:xfrm>
            <a:off x="6903720" y="1965960"/>
            <a:ext cx="777240" cy="438912"/>
          </a:xfrm>
          <a:prstGeom prst="roundRect">
            <a:avLst/>
          </a:prstGeom>
          <a:solidFill>
            <a:srgbClr val="9A5E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1" name="TextBox 20"/>
          <p:cNvSpPr txBox="1"/>
          <p:nvPr/>
        </p:nvSpPr>
        <p:spPr>
          <a:xfrm>
            <a:off x="6903720" y="1975103"/>
            <a:ext cx="777240" cy="402336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/>
            <a:r>
              <a:rPr sz="1300" b="1">
                <a:solidFill>
                  <a:srgbClr val="070C19"/>
                </a:solidFill>
                <a:latin typeface="Aptos Display"/>
              </a:rPr>
              <a:t>C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355079" y="2697480"/>
            <a:ext cx="1874519" cy="114300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/>
            <a:r>
              <a:rPr sz="2200" b="1">
                <a:solidFill>
                  <a:srgbClr val="F4F8FF"/>
                </a:solidFill>
                <a:latin typeface="Aptos Display"/>
              </a:rPr>
              <a:t>00110011
00110011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355079" y="4251960"/>
            <a:ext cx="1874519" cy="36576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/>
            <a:r>
              <a:rPr sz="1400" b="1">
                <a:solidFill>
                  <a:srgbClr val="A4B4CD"/>
                </a:solidFill>
                <a:latin typeface="Aptos Display"/>
              </a:rPr>
              <a:t>দ্রুত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8869680" y="1645920"/>
            <a:ext cx="2423160" cy="3474720"/>
          </a:xfrm>
          <a:prstGeom prst="roundRect">
            <a:avLst/>
          </a:prstGeom>
          <a:solidFill>
            <a:srgbClr val="0F182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5" name="Rounded Rectangle 24"/>
          <p:cNvSpPr/>
          <p:nvPr/>
        </p:nvSpPr>
        <p:spPr>
          <a:xfrm>
            <a:off x="9692640" y="1965960"/>
            <a:ext cx="777240" cy="438912"/>
          </a:xfrm>
          <a:prstGeom prst="roundRect">
            <a:avLst/>
          </a:prstGeom>
          <a:solidFill>
            <a:srgbClr val="FFCA4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6" name="TextBox 25"/>
          <p:cNvSpPr txBox="1"/>
          <p:nvPr/>
        </p:nvSpPr>
        <p:spPr>
          <a:xfrm>
            <a:off x="9692640" y="1975103"/>
            <a:ext cx="777240" cy="402336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/>
            <a:r>
              <a:rPr sz="1300" b="1">
                <a:solidFill>
                  <a:srgbClr val="070C19"/>
                </a:solidFill>
                <a:latin typeface="Aptos Display"/>
              </a:rPr>
              <a:t>D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9144000" y="2697480"/>
            <a:ext cx="1874519" cy="114300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/>
            <a:r>
              <a:rPr sz="2200" b="1">
                <a:solidFill>
                  <a:srgbClr val="F4F8FF"/>
                </a:solidFill>
                <a:latin typeface="Aptos Display"/>
              </a:rPr>
              <a:t>01010101
01010101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9144000" y="4251960"/>
            <a:ext cx="1874519" cy="36576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/>
            <a:r>
              <a:rPr sz="1400" b="1">
                <a:solidFill>
                  <a:srgbClr val="A4B4CD"/>
                </a:solidFill>
                <a:latin typeface="Aptos Display"/>
              </a:rPr>
              <a:t>সবচেয়ে দ্রুত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1005840" y="5669280"/>
            <a:ext cx="10058400" cy="45720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/>
            <a:r>
              <a:rPr sz="2100" b="1">
                <a:solidFill>
                  <a:srgbClr val="FFCA46"/>
                </a:solidFill>
                <a:latin typeface="Aptos Display"/>
              </a:rPr>
              <a:t>A = 8/8  |  B = 4/4  |  C = 2/2  |  D = 1/1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070C19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374904" cy="6858000"/>
          </a:xfrm>
          <a:prstGeom prst="rect">
            <a:avLst/>
          </a:prstGeom>
          <a:solidFill>
            <a:srgbClr val="2CDCD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11814048" y="0"/>
            <a:ext cx="374904" cy="6858000"/>
          </a:xfrm>
          <a:prstGeom prst="rect">
            <a:avLst/>
          </a:prstGeom>
          <a:solidFill>
            <a:srgbClr val="9A5E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Oval 3"/>
          <p:cNvSpPr/>
          <p:nvPr/>
        </p:nvSpPr>
        <p:spPr>
          <a:xfrm>
            <a:off x="10424160" y="-594360"/>
            <a:ext cx="2286000" cy="2286000"/>
          </a:xfrm>
          <a:prstGeom prst="ellipse">
            <a:avLst/>
          </a:prstGeom>
          <a:solidFill>
            <a:srgbClr val="2CDCD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Oval 4"/>
          <p:cNvSpPr/>
          <p:nvPr/>
        </p:nvSpPr>
        <p:spPr>
          <a:xfrm>
            <a:off x="10789920" y="5394960"/>
            <a:ext cx="1554480" cy="1554480"/>
          </a:xfrm>
          <a:prstGeom prst="ellipse">
            <a:avLst/>
          </a:prstGeom>
          <a:solidFill>
            <a:srgbClr val="9A5E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Oval 5"/>
          <p:cNvSpPr/>
          <p:nvPr/>
        </p:nvSpPr>
        <p:spPr>
          <a:xfrm>
            <a:off x="-548640" y="5577840"/>
            <a:ext cx="1371600" cy="1371600"/>
          </a:xfrm>
          <a:prstGeom prst="ellipse">
            <a:avLst/>
          </a:prstGeom>
          <a:solidFill>
            <a:srgbClr val="4A75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685800" y="438912"/>
            <a:ext cx="9875520" cy="566928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3000" b="1">
                <a:solidFill>
                  <a:srgbClr val="F4F8FF"/>
                </a:solidFill>
                <a:latin typeface="Aptos Display"/>
              </a:rPr>
              <a:t>Truth Table থেকে Output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04088" y="987552"/>
            <a:ext cx="9601200" cy="347472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1400" b="0">
                <a:solidFill>
                  <a:srgbClr val="A4B4CD"/>
                </a:solidFill>
                <a:latin typeface="Aptos Display"/>
              </a:rPr>
              <a:t>উদাহরণ: F = A + B·C</a:t>
            </a:r>
          </a:p>
        </p:txBody>
      </p:sp>
      <p:graphicFrame>
        <p:nvGraphicFramePr>
          <p:cNvPr id="9" name="Table 8"/>
          <p:cNvGraphicFramePr>
            <a:graphicFrameLocks noGrp="1"/>
          </p:cNvGraphicFramePr>
          <p:nvPr/>
        </p:nvGraphicFramePr>
        <p:xfrm>
          <a:off x="640080" y="1417320"/>
          <a:ext cx="6629400" cy="4892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25880"/>
                <a:gridCol w="1325880"/>
                <a:gridCol w="1325880"/>
                <a:gridCol w="1325880"/>
                <a:gridCol w="1325880"/>
              </a:tblGrid>
              <a:tr h="543560">
                <a:tc>
                  <a:txBody>
                    <a:bodyPr/>
                    <a:lstStyle/>
                    <a:p>
                      <a:pPr algn="ctr"/>
                      <a:r>
                        <a:rPr sz="1700" b="1">
                          <a:solidFill>
                            <a:srgbClr val="F4F8FF"/>
                          </a:solidFill>
                          <a:latin typeface="Aptos"/>
                        </a:rPr>
                        <a:t>A</a:t>
                      </a:r>
                    </a:p>
                  </a:txBody>
                  <a:tcPr>
                    <a:solidFill>
                      <a:srgbClr val="4A75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700" b="1">
                          <a:solidFill>
                            <a:srgbClr val="F4F8FF"/>
                          </a:solidFill>
                          <a:latin typeface="Aptos"/>
                        </a:rPr>
                        <a:t>B</a:t>
                      </a:r>
                    </a:p>
                  </a:txBody>
                  <a:tcPr>
                    <a:solidFill>
                      <a:srgbClr val="2CDCD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700" b="1">
                          <a:solidFill>
                            <a:srgbClr val="F4F8FF"/>
                          </a:solidFill>
                          <a:latin typeface="Aptos"/>
                        </a:rPr>
                        <a:t>C</a:t>
                      </a:r>
                    </a:p>
                  </a:txBody>
                  <a:tcPr>
                    <a:solidFill>
                      <a:srgbClr val="9A5E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700" b="1">
                          <a:solidFill>
                            <a:srgbClr val="F4F8FF"/>
                          </a:solidFill>
                          <a:latin typeface="Aptos"/>
                        </a:rPr>
                        <a:t>B·C</a:t>
                      </a:r>
                    </a:p>
                  </a:txBody>
                  <a:tcPr>
                    <a:solidFill>
                      <a:srgbClr val="4A75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700" b="1">
                          <a:solidFill>
                            <a:srgbClr val="F4F8FF"/>
                          </a:solidFill>
                          <a:latin typeface="Aptos"/>
                        </a:rPr>
                        <a:t>F</a:t>
                      </a:r>
                    </a:p>
                  </a:txBody>
                  <a:tcPr>
                    <a:solidFill>
                      <a:srgbClr val="34D791"/>
                    </a:solidFill>
                  </a:tcPr>
                </a:tc>
              </a:tr>
              <a:tr h="543560">
                <a:tc>
                  <a:txBody>
                    <a:bodyPr/>
                    <a:lstStyle/>
                    <a:p>
                      <a:pPr algn="ctr"/>
                      <a:r>
                        <a:rPr sz="1700" b="1">
                          <a:solidFill>
                            <a:srgbClr val="F4F8FF"/>
                          </a:solidFill>
                          <a:latin typeface="Aptos"/>
                        </a:rPr>
                        <a:t>0</a:t>
                      </a:r>
                    </a:p>
                  </a:txBody>
                  <a:tcPr>
                    <a:solidFill>
                      <a:srgbClr val="0F182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700" b="1">
                          <a:solidFill>
                            <a:srgbClr val="F4F8FF"/>
                          </a:solidFill>
                          <a:latin typeface="Aptos"/>
                        </a:rPr>
                        <a:t>0</a:t>
                      </a:r>
                    </a:p>
                  </a:txBody>
                  <a:tcPr>
                    <a:solidFill>
                      <a:srgbClr val="0F182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700" b="1">
                          <a:solidFill>
                            <a:srgbClr val="F4F8FF"/>
                          </a:solidFill>
                          <a:latin typeface="Aptos"/>
                        </a:rPr>
                        <a:t>0</a:t>
                      </a:r>
                    </a:p>
                  </a:txBody>
                  <a:tcPr>
                    <a:solidFill>
                      <a:srgbClr val="0F182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700" b="1">
                          <a:solidFill>
                            <a:srgbClr val="F4F8FF"/>
                          </a:solidFill>
                          <a:latin typeface="Aptos"/>
                        </a:rPr>
                        <a:t>0</a:t>
                      </a:r>
                    </a:p>
                  </a:txBody>
                  <a:tcPr>
                    <a:solidFill>
                      <a:srgbClr val="0F182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700" b="1">
                          <a:solidFill>
                            <a:srgbClr val="F4F8FF"/>
                          </a:solidFill>
                          <a:latin typeface="Aptos"/>
                        </a:rPr>
                        <a:t>0</a:t>
                      </a:r>
                    </a:p>
                  </a:txBody>
                  <a:tcPr>
                    <a:solidFill>
                      <a:srgbClr val="0F182B"/>
                    </a:solidFill>
                  </a:tcPr>
                </a:tc>
              </a:tr>
              <a:tr h="543560">
                <a:tc>
                  <a:txBody>
                    <a:bodyPr/>
                    <a:lstStyle/>
                    <a:p>
                      <a:pPr algn="ctr"/>
                      <a:r>
                        <a:rPr sz="1700" b="1">
                          <a:solidFill>
                            <a:srgbClr val="F4F8FF"/>
                          </a:solidFill>
                          <a:latin typeface="Aptos"/>
                        </a:rPr>
                        <a:t>0</a:t>
                      </a:r>
                    </a:p>
                  </a:txBody>
                  <a:tcPr>
                    <a:solidFill>
                      <a:srgbClr val="15213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700" b="1">
                          <a:solidFill>
                            <a:srgbClr val="F4F8FF"/>
                          </a:solidFill>
                          <a:latin typeface="Aptos"/>
                        </a:rPr>
                        <a:t>0</a:t>
                      </a:r>
                    </a:p>
                  </a:txBody>
                  <a:tcPr>
                    <a:solidFill>
                      <a:srgbClr val="15213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700" b="1">
                          <a:solidFill>
                            <a:srgbClr val="F4F8FF"/>
                          </a:solidFill>
                          <a:latin typeface="Aptos"/>
                        </a:rPr>
                        <a:t>1</a:t>
                      </a:r>
                    </a:p>
                  </a:txBody>
                  <a:tcPr>
                    <a:solidFill>
                      <a:srgbClr val="15213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700" b="1">
                          <a:solidFill>
                            <a:srgbClr val="F4F8FF"/>
                          </a:solidFill>
                          <a:latin typeface="Aptos"/>
                        </a:rPr>
                        <a:t>0</a:t>
                      </a:r>
                    </a:p>
                  </a:txBody>
                  <a:tcPr>
                    <a:solidFill>
                      <a:srgbClr val="15213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700" b="1">
                          <a:solidFill>
                            <a:srgbClr val="F4F8FF"/>
                          </a:solidFill>
                          <a:latin typeface="Aptos"/>
                        </a:rPr>
                        <a:t>0</a:t>
                      </a:r>
                    </a:p>
                  </a:txBody>
                  <a:tcPr>
                    <a:solidFill>
                      <a:srgbClr val="15213A"/>
                    </a:solidFill>
                  </a:tcPr>
                </a:tc>
              </a:tr>
              <a:tr h="543560">
                <a:tc>
                  <a:txBody>
                    <a:bodyPr/>
                    <a:lstStyle/>
                    <a:p>
                      <a:pPr algn="ctr"/>
                      <a:r>
                        <a:rPr sz="1700" b="1">
                          <a:solidFill>
                            <a:srgbClr val="F4F8FF"/>
                          </a:solidFill>
                          <a:latin typeface="Aptos"/>
                        </a:rPr>
                        <a:t>0</a:t>
                      </a:r>
                    </a:p>
                  </a:txBody>
                  <a:tcPr>
                    <a:solidFill>
                      <a:srgbClr val="0F182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700" b="1">
                          <a:solidFill>
                            <a:srgbClr val="F4F8FF"/>
                          </a:solidFill>
                          <a:latin typeface="Aptos"/>
                        </a:rPr>
                        <a:t>1</a:t>
                      </a:r>
                    </a:p>
                  </a:txBody>
                  <a:tcPr>
                    <a:solidFill>
                      <a:srgbClr val="0F182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700" b="1">
                          <a:solidFill>
                            <a:srgbClr val="F4F8FF"/>
                          </a:solidFill>
                          <a:latin typeface="Aptos"/>
                        </a:rPr>
                        <a:t>0</a:t>
                      </a:r>
                    </a:p>
                  </a:txBody>
                  <a:tcPr>
                    <a:solidFill>
                      <a:srgbClr val="0F182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700" b="1">
                          <a:solidFill>
                            <a:srgbClr val="F4F8FF"/>
                          </a:solidFill>
                          <a:latin typeface="Aptos"/>
                        </a:rPr>
                        <a:t>0</a:t>
                      </a:r>
                    </a:p>
                  </a:txBody>
                  <a:tcPr>
                    <a:solidFill>
                      <a:srgbClr val="0F182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700" b="1">
                          <a:solidFill>
                            <a:srgbClr val="F4F8FF"/>
                          </a:solidFill>
                          <a:latin typeface="Aptos"/>
                        </a:rPr>
                        <a:t>0</a:t>
                      </a:r>
                    </a:p>
                  </a:txBody>
                  <a:tcPr>
                    <a:solidFill>
                      <a:srgbClr val="0F182B"/>
                    </a:solidFill>
                  </a:tcPr>
                </a:tc>
              </a:tr>
              <a:tr h="543560">
                <a:tc>
                  <a:txBody>
                    <a:bodyPr/>
                    <a:lstStyle/>
                    <a:p>
                      <a:pPr algn="ctr"/>
                      <a:r>
                        <a:rPr sz="1700" b="1">
                          <a:solidFill>
                            <a:srgbClr val="F4F8FF"/>
                          </a:solidFill>
                          <a:latin typeface="Aptos"/>
                        </a:rPr>
                        <a:t>0</a:t>
                      </a:r>
                    </a:p>
                  </a:txBody>
                  <a:tcPr>
                    <a:solidFill>
                      <a:srgbClr val="15213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700" b="1">
                          <a:solidFill>
                            <a:srgbClr val="F4F8FF"/>
                          </a:solidFill>
                          <a:latin typeface="Aptos"/>
                        </a:rPr>
                        <a:t>1</a:t>
                      </a:r>
                    </a:p>
                  </a:txBody>
                  <a:tcPr>
                    <a:solidFill>
                      <a:srgbClr val="15213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700" b="1">
                          <a:solidFill>
                            <a:srgbClr val="F4F8FF"/>
                          </a:solidFill>
                          <a:latin typeface="Aptos"/>
                        </a:rPr>
                        <a:t>1</a:t>
                      </a:r>
                    </a:p>
                  </a:txBody>
                  <a:tcPr>
                    <a:solidFill>
                      <a:srgbClr val="15213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700" b="1">
                          <a:solidFill>
                            <a:srgbClr val="F4F8FF"/>
                          </a:solidFill>
                          <a:latin typeface="Aptos"/>
                        </a:rPr>
                        <a:t>1</a:t>
                      </a:r>
                    </a:p>
                  </a:txBody>
                  <a:tcPr>
                    <a:solidFill>
                      <a:srgbClr val="15213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700" b="1">
                          <a:solidFill>
                            <a:srgbClr val="F4F8FF"/>
                          </a:solidFill>
                          <a:latin typeface="Aptos"/>
                        </a:rPr>
                        <a:t>1</a:t>
                      </a:r>
                    </a:p>
                  </a:txBody>
                  <a:tcPr>
                    <a:solidFill>
                      <a:srgbClr val="15213A"/>
                    </a:solidFill>
                  </a:tcPr>
                </a:tc>
              </a:tr>
              <a:tr h="543560">
                <a:tc>
                  <a:txBody>
                    <a:bodyPr/>
                    <a:lstStyle/>
                    <a:p>
                      <a:pPr algn="ctr"/>
                      <a:r>
                        <a:rPr sz="1700" b="1">
                          <a:solidFill>
                            <a:srgbClr val="F4F8FF"/>
                          </a:solidFill>
                          <a:latin typeface="Aptos"/>
                        </a:rPr>
                        <a:t>1</a:t>
                      </a:r>
                    </a:p>
                  </a:txBody>
                  <a:tcPr>
                    <a:solidFill>
                      <a:srgbClr val="0F182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700" b="1">
                          <a:solidFill>
                            <a:srgbClr val="F4F8FF"/>
                          </a:solidFill>
                          <a:latin typeface="Aptos"/>
                        </a:rPr>
                        <a:t>0</a:t>
                      </a:r>
                    </a:p>
                  </a:txBody>
                  <a:tcPr>
                    <a:solidFill>
                      <a:srgbClr val="0F182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700" b="1">
                          <a:solidFill>
                            <a:srgbClr val="F4F8FF"/>
                          </a:solidFill>
                          <a:latin typeface="Aptos"/>
                        </a:rPr>
                        <a:t>0</a:t>
                      </a:r>
                    </a:p>
                  </a:txBody>
                  <a:tcPr>
                    <a:solidFill>
                      <a:srgbClr val="0F182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700" b="1">
                          <a:solidFill>
                            <a:srgbClr val="F4F8FF"/>
                          </a:solidFill>
                          <a:latin typeface="Aptos"/>
                        </a:rPr>
                        <a:t>0</a:t>
                      </a:r>
                    </a:p>
                  </a:txBody>
                  <a:tcPr>
                    <a:solidFill>
                      <a:srgbClr val="0F182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700" b="1">
                          <a:solidFill>
                            <a:srgbClr val="F4F8FF"/>
                          </a:solidFill>
                          <a:latin typeface="Aptos"/>
                        </a:rPr>
                        <a:t>1</a:t>
                      </a:r>
                    </a:p>
                  </a:txBody>
                  <a:tcPr>
                    <a:solidFill>
                      <a:srgbClr val="0F182B"/>
                    </a:solidFill>
                  </a:tcPr>
                </a:tc>
              </a:tr>
              <a:tr h="543560">
                <a:tc>
                  <a:txBody>
                    <a:bodyPr/>
                    <a:lstStyle/>
                    <a:p>
                      <a:pPr algn="ctr"/>
                      <a:r>
                        <a:rPr sz="1700" b="1">
                          <a:solidFill>
                            <a:srgbClr val="F4F8FF"/>
                          </a:solidFill>
                          <a:latin typeface="Aptos"/>
                        </a:rPr>
                        <a:t>1</a:t>
                      </a:r>
                    </a:p>
                  </a:txBody>
                  <a:tcPr>
                    <a:solidFill>
                      <a:srgbClr val="15213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700" b="1">
                          <a:solidFill>
                            <a:srgbClr val="F4F8FF"/>
                          </a:solidFill>
                          <a:latin typeface="Aptos"/>
                        </a:rPr>
                        <a:t>0</a:t>
                      </a:r>
                    </a:p>
                  </a:txBody>
                  <a:tcPr>
                    <a:solidFill>
                      <a:srgbClr val="15213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700" b="1">
                          <a:solidFill>
                            <a:srgbClr val="F4F8FF"/>
                          </a:solidFill>
                          <a:latin typeface="Aptos"/>
                        </a:rPr>
                        <a:t>1</a:t>
                      </a:r>
                    </a:p>
                  </a:txBody>
                  <a:tcPr>
                    <a:solidFill>
                      <a:srgbClr val="15213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700" b="1">
                          <a:solidFill>
                            <a:srgbClr val="F4F8FF"/>
                          </a:solidFill>
                          <a:latin typeface="Aptos"/>
                        </a:rPr>
                        <a:t>0</a:t>
                      </a:r>
                    </a:p>
                  </a:txBody>
                  <a:tcPr>
                    <a:solidFill>
                      <a:srgbClr val="15213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700" b="1">
                          <a:solidFill>
                            <a:srgbClr val="F4F8FF"/>
                          </a:solidFill>
                          <a:latin typeface="Aptos"/>
                        </a:rPr>
                        <a:t>1</a:t>
                      </a:r>
                    </a:p>
                  </a:txBody>
                  <a:tcPr>
                    <a:solidFill>
                      <a:srgbClr val="15213A"/>
                    </a:solidFill>
                  </a:tcPr>
                </a:tc>
              </a:tr>
              <a:tr h="543560">
                <a:tc>
                  <a:txBody>
                    <a:bodyPr/>
                    <a:lstStyle/>
                    <a:p>
                      <a:pPr algn="ctr"/>
                      <a:r>
                        <a:rPr sz="1700" b="1">
                          <a:solidFill>
                            <a:srgbClr val="F4F8FF"/>
                          </a:solidFill>
                          <a:latin typeface="Aptos"/>
                        </a:rPr>
                        <a:t>1</a:t>
                      </a:r>
                    </a:p>
                  </a:txBody>
                  <a:tcPr>
                    <a:solidFill>
                      <a:srgbClr val="0F182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700" b="1">
                          <a:solidFill>
                            <a:srgbClr val="F4F8FF"/>
                          </a:solidFill>
                          <a:latin typeface="Aptos"/>
                        </a:rPr>
                        <a:t>1</a:t>
                      </a:r>
                    </a:p>
                  </a:txBody>
                  <a:tcPr>
                    <a:solidFill>
                      <a:srgbClr val="0F182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700" b="1">
                          <a:solidFill>
                            <a:srgbClr val="F4F8FF"/>
                          </a:solidFill>
                          <a:latin typeface="Aptos"/>
                        </a:rPr>
                        <a:t>0</a:t>
                      </a:r>
                    </a:p>
                  </a:txBody>
                  <a:tcPr>
                    <a:solidFill>
                      <a:srgbClr val="0F182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700" b="1">
                          <a:solidFill>
                            <a:srgbClr val="F4F8FF"/>
                          </a:solidFill>
                          <a:latin typeface="Aptos"/>
                        </a:rPr>
                        <a:t>0</a:t>
                      </a:r>
                    </a:p>
                  </a:txBody>
                  <a:tcPr>
                    <a:solidFill>
                      <a:srgbClr val="0F182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700" b="1">
                          <a:solidFill>
                            <a:srgbClr val="F4F8FF"/>
                          </a:solidFill>
                          <a:latin typeface="Aptos"/>
                        </a:rPr>
                        <a:t>1</a:t>
                      </a:r>
                    </a:p>
                  </a:txBody>
                  <a:tcPr>
                    <a:solidFill>
                      <a:srgbClr val="0F182B"/>
                    </a:solidFill>
                  </a:tcPr>
                </a:tc>
              </a:tr>
              <a:tr h="543560">
                <a:tc>
                  <a:txBody>
                    <a:bodyPr/>
                    <a:lstStyle/>
                    <a:p>
                      <a:pPr algn="ctr"/>
                      <a:r>
                        <a:rPr sz="1700" b="1">
                          <a:solidFill>
                            <a:srgbClr val="F4F8FF"/>
                          </a:solidFill>
                          <a:latin typeface="Aptos"/>
                        </a:rPr>
                        <a:t>1</a:t>
                      </a:r>
                    </a:p>
                  </a:txBody>
                  <a:tcPr>
                    <a:solidFill>
                      <a:srgbClr val="15213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700" b="1">
                          <a:solidFill>
                            <a:srgbClr val="F4F8FF"/>
                          </a:solidFill>
                          <a:latin typeface="Aptos"/>
                        </a:rPr>
                        <a:t>1</a:t>
                      </a:r>
                    </a:p>
                  </a:txBody>
                  <a:tcPr>
                    <a:solidFill>
                      <a:srgbClr val="15213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700" b="1">
                          <a:solidFill>
                            <a:srgbClr val="F4F8FF"/>
                          </a:solidFill>
                          <a:latin typeface="Aptos"/>
                        </a:rPr>
                        <a:t>1</a:t>
                      </a:r>
                    </a:p>
                  </a:txBody>
                  <a:tcPr>
                    <a:solidFill>
                      <a:srgbClr val="15213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700" b="1">
                          <a:solidFill>
                            <a:srgbClr val="F4F8FF"/>
                          </a:solidFill>
                          <a:latin typeface="Aptos"/>
                        </a:rPr>
                        <a:t>1</a:t>
                      </a:r>
                    </a:p>
                  </a:txBody>
                  <a:tcPr>
                    <a:solidFill>
                      <a:srgbClr val="15213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sz="1700" b="1">
                          <a:solidFill>
                            <a:srgbClr val="F4F8FF"/>
                          </a:solidFill>
                          <a:latin typeface="Aptos"/>
                        </a:rPr>
                        <a:t>1</a:t>
                      </a:r>
                    </a:p>
                  </a:txBody>
                  <a:tcPr>
                    <a:solidFill>
                      <a:srgbClr val="15213A"/>
                    </a:solidFill>
                  </a:tcPr>
                </a:tc>
              </a:tr>
            </a:tbl>
          </a:graphicData>
        </a:graphic>
      </p:graphicFrame>
      <p:sp>
        <p:nvSpPr>
          <p:cNvPr id="10" name="Rounded Rectangle 9"/>
          <p:cNvSpPr/>
          <p:nvPr/>
        </p:nvSpPr>
        <p:spPr>
          <a:xfrm>
            <a:off x="7635240" y="1508760"/>
            <a:ext cx="3794760" cy="4480560"/>
          </a:xfrm>
          <a:prstGeom prst="roundRect">
            <a:avLst/>
          </a:prstGeom>
          <a:solidFill>
            <a:srgbClr val="0F182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Rounded Rectangle 10"/>
          <p:cNvSpPr/>
          <p:nvPr/>
        </p:nvSpPr>
        <p:spPr>
          <a:xfrm>
            <a:off x="8001000" y="1874519"/>
            <a:ext cx="1234440" cy="438912"/>
          </a:xfrm>
          <a:prstGeom prst="roundRect">
            <a:avLst/>
          </a:prstGeom>
          <a:solidFill>
            <a:srgbClr val="FFCA4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8001000" y="1883663"/>
            <a:ext cx="1234440" cy="402336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/>
            <a:r>
              <a:rPr sz="1300" b="1">
                <a:solidFill>
                  <a:srgbClr val="070C19"/>
                </a:solidFill>
                <a:latin typeface="Aptos Display"/>
              </a:rPr>
              <a:t>STEP 01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001000" y="2514600"/>
            <a:ext cx="2834640" cy="45720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2400" b="1">
                <a:solidFill>
                  <a:srgbClr val="F4F8FF"/>
                </a:solidFill>
                <a:latin typeface="Aptos Display"/>
              </a:rPr>
              <a:t>আগে B·C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8001000" y="3383280"/>
            <a:ext cx="1234440" cy="438912"/>
          </a:xfrm>
          <a:prstGeom prst="roundRect">
            <a:avLst/>
          </a:prstGeom>
          <a:solidFill>
            <a:srgbClr val="2CDCD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8001000" y="3392424"/>
            <a:ext cx="1234440" cy="402336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/>
            <a:r>
              <a:rPr sz="1300" b="1">
                <a:solidFill>
                  <a:srgbClr val="070C19"/>
                </a:solidFill>
                <a:latin typeface="Aptos Display"/>
              </a:rPr>
              <a:t>STEP 02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001000" y="4023360"/>
            <a:ext cx="3063240" cy="54864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2200" b="1">
                <a:solidFill>
                  <a:srgbClr val="F4F8FF"/>
                </a:solidFill>
                <a:latin typeface="Aptos Display"/>
              </a:rPr>
              <a:t>তারপর A + B·C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8001000" y="4983480"/>
            <a:ext cx="2834640" cy="45720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2300" b="1">
                <a:solidFill>
                  <a:srgbClr val="34D791"/>
                </a:solidFill>
                <a:latin typeface="Aptos Display"/>
              </a:rPr>
              <a:t>শেষ কলাম = F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070C19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374904" cy="6858000"/>
          </a:xfrm>
          <a:prstGeom prst="rect">
            <a:avLst/>
          </a:prstGeom>
          <a:solidFill>
            <a:srgbClr val="2CDCD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11814048" y="0"/>
            <a:ext cx="374904" cy="6858000"/>
          </a:xfrm>
          <a:prstGeom prst="rect">
            <a:avLst/>
          </a:prstGeom>
          <a:solidFill>
            <a:srgbClr val="9A5E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Oval 3"/>
          <p:cNvSpPr/>
          <p:nvPr/>
        </p:nvSpPr>
        <p:spPr>
          <a:xfrm>
            <a:off x="10424160" y="-594360"/>
            <a:ext cx="2286000" cy="2286000"/>
          </a:xfrm>
          <a:prstGeom prst="ellipse">
            <a:avLst/>
          </a:prstGeom>
          <a:solidFill>
            <a:srgbClr val="2CDCD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Oval 4"/>
          <p:cNvSpPr/>
          <p:nvPr/>
        </p:nvSpPr>
        <p:spPr>
          <a:xfrm>
            <a:off x="10789920" y="5394960"/>
            <a:ext cx="1554480" cy="1554480"/>
          </a:xfrm>
          <a:prstGeom prst="ellipse">
            <a:avLst/>
          </a:prstGeom>
          <a:solidFill>
            <a:srgbClr val="9A5E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Oval 5"/>
          <p:cNvSpPr/>
          <p:nvPr/>
        </p:nvSpPr>
        <p:spPr>
          <a:xfrm>
            <a:off x="-548640" y="5577840"/>
            <a:ext cx="1371600" cy="1371600"/>
          </a:xfrm>
          <a:prstGeom prst="ellipse">
            <a:avLst/>
          </a:prstGeom>
          <a:solidFill>
            <a:srgbClr val="4A75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685800" y="438912"/>
            <a:ext cx="9875520" cy="566928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3000" b="1">
                <a:solidFill>
                  <a:srgbClr val="F4F8FF"/>
                </a:solidFill>
                <a:latin typeface="Aptos Display"/>
              </a:rPr>
              <a:t>CHALLENGE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04088" y="987552"/>
            <a:ext cx="9601200" cy="347472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1400" b="0">
                <a:solidFill>
                  <a:srgbClr val="A4B4CD"/>
                </a:solidFill>
                <a:latin typeface="Aptos Display"/>
              </a:rPr>
              <a:t>এবার আপনি করবেন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822960" y="1508760"/>
            <a:ext cx="10424160" cy="4251960"/>
          </a:xfrm>
          <a:prstGeom prst="roundRect">
            <a:avLst/>
          </a:prstGeom>
          <a:solidFill>
            <a:srgbClr val="0F182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1234440" y="1965960"/>
            <a:ext cx="4572000" cy="64008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3700" b="1">
                <a:solidFill>
                  <a:srgbClr val="F4F8FF"/>
                </a:solidFill>
                <a:latin typeface="Aptos Display"/>
              </a:rPr>
              <a:t>F = A·B + C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234440" y="2788920"/>
            <a:ext cx="6583680" cy="50292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2400" b="1">
                <a:solidFill>
                  <a:srgbClr val="A4B4CD"/>
                </a:solidFill>
                <a:latin typeface="Aptos Display"/>
              </a:rPr>
              <a:t>A, B, C-এর Truth Table তৈরি করুন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234440" y="3383280"/>
            <a:ext cx="6583680" cy="50292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2400" b="1">
                <a:solidFill>
                  <a:srgbClr val="A4B4CD"/>
                </a:solidFill>
                <a:latin typeface="Aptos Display"/>
              </a:rPr>
              <a:t>তারপর F-এর Output বের করুন।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1234440" y="4251960"/>
            <a:ext cx="1234440" cy="438912"/>
          </a:xfrm>
          <a:prstGeom prst="roundRect">
            <a:avLst/>
          </a:prstGeom>
          <a:solidFill>
            <a:srgbClr val="FFCA4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1234440" y="4261104"/>
            <a:ext cx="1234440" cy="402336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/>
            <a:r>
              <a:rPr sz="1300" b="1">
                <a:solidFill>
                  <a:srgbClr val="070C19"/>
                </a:solidFill>
                <a:latin typeface="Aptos Display"/>
              </a:rPr>
              <a:t>PAUSE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2697480" y="4251960"/>
            <a:ext cx="1417320" cy="438912"/>
          </a:xfrm>
          <a:prstGeom prst="roundRect">
            <a:avLst/>
          </a:prstGeom>
          <a:solidFill>
            <a:srgbClr val="2CDCD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6" name="TextBox 15"/>
          <p:cNvSpPr txBox="1"/>
          <p:nvPr/>
        </p:nvSpPr>
        <p:spPr>
          <a:xfrm>
            <a:off x="2697480" y="4261104"/>
            <a:ext cx="1417320" cy="402336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/>
            <a:r>
              <a:rPr sz="1300" b="1">
                <a:solidFill>
                  <a:srgbClr val="070C19"/>
                </a:solidFill>
                <a:latin typeface="Aptos Display"/>
              </a:rPr>
              <a:t>SOLVE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4343400" y="4251960"/>
            <a:ext cx="1417320" cy="438912"/>
          </a:xfrm>
          <a:prstGeom prst="roundRect">
            <a:avLst/>
          </a:prstGeom>
          <a:solidFill>
            <a:srgbClr val="34D79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8" name="TextBox 17"/>
          <p:cNvSpPr txBox="1"/>
          <p:nvPr/>
        </p:nvSpPr>
        <p:spPr>
          <a:xfrm>
            <a:off x="4343400" y="4261104"/>
            <a:ext cx="1417320" cy="402336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/>
            <a:r>
              <a:rPr sz="1300" b="1">
                <a:solidFill>
                  <a:srgbClr val="070C19"/>
                </a:solidFill>
                <a:latin typeface="Aptos Display"/>
              </a:rPr>
              <a:t>CHECK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7543800" y="4343400"/>
            <a:ext cx="2468880" cy="41148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/>
            <a:r>
              <a:rPr sz="1800" b="1">
                <a:solidFill>
                  <a:srgbClr val="FFCA46"/>
                </a:solidFill>
                <a:latin typeface="Aptos Display"/>
              </a:rPr>
              <a:t>Hint → আগে A·B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070C19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374904" cy="6858000"/>
          </a:xfrm>
          <a:prstGeom prst="rect">
            <a:avLst/>
          </a:prstGeom>
          <a:solidFill>
            <a:srgbClr val="2CDCD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11814048" y="0"/>
            <a:ext cx="374904" cy="6858000"/>
          </a:xfrm>
          <a:prstGeom prst="rect">
            <a:avLst/>
          </a:prstGeom>
          <a:solidFill>
            <a:srgbClr val="9A5E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Oval 3"/>
          <p:cNvSpPr/>
          <p:nvPr/>
        </p:nvSpPr>
        <p:spPr>
          <a:xfrm>
            <a:off x="10424160" y="-594360"/>
            <a:ext cx="2286000" cy="2286000"/>
          </a:xfrm>
          <a:prstGeom prst="ellipse">
            <a:avLst/>
          </a:prstGeom>
          <a:solidFill>
            <a:srgbClr val="2CDCD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Oval 4"/>
          <p:cNvSpPr/>
          <p:nvPr/>
        </p:nvSpPr>
        <p:spPr>
          <a:xfrm>
            <a:off x="10789920" y="5394960"/>
            <a:ext cx="1554480" cy="1554480"/>
          </a:xfrm>
          <a:prstGeom prst="ellipse">
            <a:avLst/>
          </a:prstGeom>
          <a:solidFill>
            <a:srgbClr val="9A5E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Oval 5"/>
          <p:cNvSpPr/>
          <p:nvPr/>
        </p:nvSpPr>
        <p:spPr>
          <a:xfrm>
            <a:off x="-548640" y="5577840"/>
            <a:ext cx="1371600" cy="1371600"/>
          </a:xfrm>
          <a:prstGeom prst="ellipse">
            <a:avLst/>
          </a:prstGeom>
          <a:solidFill>
            <a:srgbClr val="4A75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685800" y="438912"/>
            <a:ext cx="9875520" cy="566928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3000" b="1">
                <a:solidFill>
                  <a:srgbClr val="F4F8FF"/>
                </a:solidFill>
                <a:latin typeface="Aptos Display"/>
              </a:rPr>
              <a:t>FINAL RECAP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04088" y="987552"/>
            <a:ext cx="9601200" cy="347472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1400" b="0">
                <a:solidFill>
                  <a:srgbClr val="A4B4CD"/>
                </a:solidFill>
                <a:latin typeface="Aptos Display"/>
              </a:rPr>
              <a:t>পরীক্ষার হলে এই ৪টি জিনিস মনে রাখবেন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685800" y="1645920"/>
            <a:ext cx="2423160" cy="3337560"/>
          </a:xfrm>
          <a:prstGeom prst="roundRect">
            <a:avLst/>
          </a:prstGeom>
          <a:solidFill>
            <a:srgbClr val="0F182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886968" y="1874519"/>
            <a:ext cx="502920" cy="32004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1200" b="1">
                <a:solidFill>
                  <a:srgbClr val="2CDCDC"/>
                </a:solidFill>
                <a:latin typeface="Aptos Display"/>
              </a:rPr>
              <a:t>01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68680" y="2423160"/>
            <a:ext cx="2057400" cy="64008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/>
            <a:r>
              <a:rPr sz="2500" b="1">
                <a:solidFill>
                  <a:srgbClr val="2CDCDC"/>
                </a:solidFill>
                <a:latin typeface="Aptos Display"/>
              </a:rPr>
              <a:t>2ⁿ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68680" y="3337560"/>
            <a:ext cx="2057400" cy="45720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/>
            <a:r>
              <a:rPr sz="1800" b="1">
                <a:solidFill>
                  <a:srgbClr val="F4F8FF"/>
                </a:solidFill>
                <a:latin typeface="Aptos Display"/>
              </a:rPr>
              <a:t>Row সংখ্যা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3474720" y="1645920"/>
            <a:ext cx="2423160" cy="3337560"/>
          </a:xfrm>
          <a:prstGeom prst="roundRect">
            <a:avLst/>
          </a:prstGeom>
          <a:solidFill>
            <a:srgbClr val="0F182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3675887" y="1874519"/>
            <a:ext cx="502920" cy="32004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1200" b="1">
                <a:solidFill>
                  <a:srgbClr val="4A75FF"/>
                </a:solidFill>
                <a:latin typeface="Aptos Display"/>
              </a:rPr>
              <a:t>02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657600" y="2423160"/>
            <a:ext cx="2057400" cy="64008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/>
            <a:r>
              <a:rPr sz="2500" b="1">
                <a:solidFill>
                  <a:srgbClr val="4A75FF"/>
                </a:solidFill>
                <a:latin typeface="Aptos Display"/>
              </a:rPr>
              <a:t>0000 1111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657600" y="3337560"/>
            <a:ext cx="2057400" cy="45720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/>
            <a:r>
              <a:rPr sz="1800" b="1">
                <a:solidFill>
                  <a:srgbClr val="F4F8FF"/>
                </a:solidFill>
                <a:latin typeface="Aptos Display"/>
              </a:rPr>
              <a:t>বাম = ধীর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6263640" y="1645920"/>
            <a:ext cx="2423160" cy="3337560"/>
          </a:xfrm>
          <a:prstGeom prst="roundRect">
            <a:avLst/>
          </a:prstGeom>
          <a:solidFill>
            <a:srgbClr val="0F182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8" name="TextBox 17"/>
          <p:cNvSpPr txBox="1"/>
          <p:nvPr/>
        </p:nvSpPr>
        <p:spPr>
          <a:xfrm>
            <a:off x="6464807" y="1874519"/>
            <a:ext cx="502920" cy="32004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1200" b="1">
                <a:solidFill>
                  <a:srgbClr val="9A5EFF"/>
                </a:solidFill>
                <a:latin typeface="Aptos Display"/>
              </a:rPr>
              <a:t>03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446520" y="2423160"/>
            <a:ext cx="2057400" cy="64008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/>
            <a:r>
              <a:rPr sz="2500" b="1">
                <a:solidFill>
                  <a:srgbClr val="9A5EFF"/>
                </a:solidFill>
                <a:latin typeface="Aptos Display"/>
              </a:rPr>
              <a:t>0011 0011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446520" y="3337560"/>
            <a:ext cx="2057400" cy="45720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/>
            <a:r>
              <a:rPr sz="1800" b="1">
                <a:solidFill>
                  <a:srgbClr val="F4F8FF"/>
                </a:solidFill>
                <a:latin typeface="Aptos Display"/>
              </a:rPr>
              <a:t>মাঝারি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9052559" y="1645920"/>
            <a:ext cx="2423160" cy="3337560"/>
          </a:xfrm>
          <a:prstGeom prst="roundRect">
            <a:avLst/>
          </a:prstGeom>
          <a:solidFill>
            <a:srgbClr val="0F182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2" name="TextBox 21"/>
          <p:cNvSpPr txBox="1"/>
          <p:nvPr/>
        </p:nvSpPr>
        <p:spPr>
          <a:xfrm>
            <a:off x="9253728" y="1874519"/>
            <a:ext cx="502920" cy="32004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1200" b="1">
                <a:solidFill>
                  <a:srgbClr val="FFCA46"/>
                </a:solidFill>
                <a:latin typeface="Aptos Display"/>
              </a:rPr>
              <a:t>04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9235439" y="2423160"/>
            <a:ext cx="2057400" cy="64008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/>
            <a:r>
              <a:rPr sz="2500" b="1">
                <a:solidFill>
                  <a:srgbClr val="FFCA46"/>
                </a:solidFill>
                <a:latin typeface="Aptos Display"/>
              </a:rPr>
              <a:t>0101 0101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9235439" y="3337560"/>
            <a:ext cx="2057400" cy="45720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/>
            <a:r>
              <a:rPr sz="1800" b="1">
                <a:solidFill>
                  <a:srgbClr val="F4F8FF"/>
                </a:solidFill>
                <a:latin typeface="Aptos Display"/>
              </a:rPr>
              <a:t>ডান = দ্রুত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914400" y="5440680"/>
            <a:ext cx="10241280" cy="54864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/>
            <a:r>
              <a:rPr sz="2400" b="1">
                <a:solidFill>
                  <a:srgbClr val="F4F8FF"/>
                </a:solidFill>
                <a:latin typeface="Aptos Display"/>
              </a:rPr>
              <a:t>৩ Input → ৮ Row     |     ৪ Input → ১৬ Row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914400" y="5989320"/>
            <a:ext cx="10241280" cy="41148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/>
            <a:r>
              <a:rPr sz="1900" b="1">
                <a:solidFill>
                  <a:srgbClr val="FFCA46"/>
                </a:solidFill>
                <a:latin typeface="Aptos Display"/>
              </a:rPr>
              <a:t>Truth Table আর মুখস্থ নয় — Pattern বুঝুন!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070C19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374904" cy="6858000"/>
          </a:xfrm>
          <a:prstGeom prst="rect">
            <a:avLst/>
          </a:prstGeom>
          <a:solidFill>
            <a:srgbClr val="2CDCD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11814048" y="0"/>
            <a:ext cx="374904" cy="6858000"/>
          </a:xfrm>
          <a:prstGeom prst="rect">
            <a:avLst/>
          </a:prstGeom>
          <a:solidFill>
            <a:srgbClr val="9A5E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Oval 3"/>
          <p:cNvSpPr/>
          <p:nvPr/>
        </p:nvSpPr>
        <p:spPr>
          <a:xfrm>
            <a:off x="10424160" y="-594360"/>
            <a:ext cx="2286000" cy="2286000"/>
          </a:xfrm>
          <a:prstGeom prst="ellipse">
            <a:avLst/>
          </a:prstGeom>
          <a:solidFill>
            <a:srgbClr val="2CDCD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Oval 4"/>
          <p:cNvSpPr/>
          <p:nvPr/>
        </p:nvSpPr>
        <p:spPr>
          <a:xfrm>
            <a:off x="10789920" y="5394960"/>
            <a:ext cx="1554480" cy="1554480"/>
          </a:xfrm>
          <a:prstGeom prst="ellipse">
            <a:avLst/>
          </a:prstGeom>
          <a:solidFill>
            <a:srgbClr val="9A5E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Oval 5"/>
          <p:cNvSpPr/>
          <p:nvPr/>
        </p:nvSpPr>
        <p:spPr>
          <a:xfrm>
            <a:off x="-548640" y="5577840"/>
            <a:ext cx="1371600" cy="1371600"/>
          </a:xfrm>
          <a:prstGeom prst="ellipse">
            <a:avLst/>
          </a:prstGeom>
          <a:solidFill>
            <a:srgbClr val="4A75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731520" y="1234440"/>
            <a:ext cx="5486400" cy="68580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4000" b="1">
                <a:solidFill>
                  <a:srgbClr val="F4F8FF"/>
                </a:solidFill>
                <a:latin typeface="Aptos Display"/>
              </a:rPr>
              <a:t>TRUTH TABLE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31520" y="2148840"/>
            <a:ext cx="6858000" cy="59436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2800" b="1">
                <a:solidFill>
                  <a:srgbClr val="2CDCDC"/>
                </a:solidFill>
                <a:latin typeface="Aptos Display"/>
              </a:rPr>
              <a:t>এখন আপনি Pattern জানেন।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31520" y="3063240"/>
            <a:ext cx="7772400" cy="50292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2200" b="1">
                <a:solidFill>
                  <a:srgbClr val="A4B4CD"/>
                </a:solidFill>
                <a:latin typeface="Aptos Display"/>
              </a:rPr>
              <a:t>পরের ধাপ → Logic Gate &amp; Boolean Expression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8366760" y="1280160"/>
            <a:ext cx="2560320" cy="2560320"/>
          </a:xfrm>
          <a:prstGeom prst="roundRect">
            <a:avLst/>
          </a:prstGeom>
          <a:solidFill>
            <a:srgbClr val="0F182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732520" y="1691640"/>
            <a:ext cx="1828800" cy="82296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/>
            <a:r>
              <a:rPr sz="4800" b="1">
                <a:solidFill>
                  <a:srgbClr val="FFCA46"/>
                </a:solidFill>
                <a:latin typeface="Aptos Display"/>
              </a:rPr>
              <a:t>2ⁿ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732520" y="2743200"/>
            <a:ext cx="1828800" cy="41148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/>
            <a:r>
              <a:rPr sz="2200" b="1">
                <a:solidFill>
                  <a:srgbClr val="34D791"/>
                </a:solidFill>
                <a:latin typeface="Aptos Display"/>
              </a:rPr>
              <a:t>৮ / ১৬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31520" y="5989320"/>
            <a:ext cx="3657600" cy="36576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/>
            <a:r>
              <a:rPr sz="1500" b="1">
                <a:solidFill>
                  <a:srgbClr val="A4B4CD"/>
                </a:solidFill>
                <a:latin typeface="Aptos Display"/>
              </a:rPr>
              <a:t>Alim &amp; HSC ICT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