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4" r:id="rId10"/>
    <p:sldId id="272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87CBD-CEDC-4AC4-BB67-223DB1313AA7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70827-D700-4E37-AF3F-8613C14F26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653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70827-D700-4E37-AF3F-8613C14F26D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70827-D700-4E37-AF3F-8613C14F26DE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70827-D700-4E37-AF3F-8613C14F26DE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70827-D700-4E37-AF3F-8613C14F26DE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70827-D700-4E37-AF3F-8613C14F26DE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70827-D700-4E37-AF3F-8613C14F26DE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1828800"/>
            <a:ext cx="685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Baskerville Old Face" panose="02020602080505020303" pitchFamily="18" charset="0"/>
                <a:cs typeface="KhooaiMatraMJ" pitchFamily="2" charset="0"/>
              </a:rPr>
              <a:t>Welcome</a:t>
            </a:r>
            <a:endParaRPr lang="en-US" sz="8800" b="1" dirty="0">
              <a:solidFill>
                <a:srgbClr val="00B050"/>
              </a:solidFill>
              <a:latin typeface="Baskerville Old Face" panose="02020602080505020303" pitchFamily="18" charset="0"/>
              <a:cs typeface="KhooaiMatraMJ" pitchFamily="2" charset="0"/>
            </a:endParaRPr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85800"/>
            <a:ext cx="8382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 smtClean="0">
                <a:solidFill>
                  <a:srgbClr val="7030A0"/>
                </a:solidFill>
                <a:latin typeface="Britannic Bold" pitchFamily="34" charset="0"/>
              </a:rPr>
              <a:t>Teacher Identity:</a:t>
            </a:r>
          </a:p>
          <a:p>
            <a:pPr algn="ctr"/>
            <a:endParaRPr lang="en-US" sz="4400" u="sng" dirty="0" smtClean="0">
              <a:solidFill>
                <a:srgbClr val="7030A0"/>
              </a:solidFill>
              <a:latin typeface="Britannic Bold" pitchFamily="34" charset="0"/>
            </a:endParaRPr>
          </a:p>
          <a:p>
            <a:pPr algn="ctr"/>
            <a:r>
              <a:rPr lang="en-US" sz="4400" dirty="0" smtClean="0">
                <a:solidFill>
                  <a:srgbClr val="C00000"/>
                </a:solidFill>
                <a:latin typeface="Britannic Bold" pitchFamily="34" charset="0"/>
              </a:rPr>
              <a:t>Md. </a:t>
            </a:r>
            <a:r>
              <a:rPr lang="en-US" sz="4400" dirty="0" err="1" smtClean="0">
                <a:solidFill>
                  <a:srgbClr val="C00000"/>
                </a:solidFill>
                <a:latin typeface="Britannic Bold" pitchFamily="34" charset="0"/>
              </a:rPr>
              <a:t>Gausul</a:t>
            </a:r>
            <a:r>
              <a:rPr lang="en-US" sz="4400" dirty="0" smtClean="0">
                <a:solidFill>
                  <a:srgbClr val="C00000"/>
                </a:solidFill>
                <a:latin typeface="Britannic Bold" pitchFamily="34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Britannic Bold" pitchFamily="34" charset="0"/>
              </a:rPr>
              <a:t>Haque</a:t>
            </a:r>
            <a:endParaRPr lang="en-US" sz="4400" dirty="0" smtClean="0">
              <a:solidFill>
                <a:srgbClr val="C00000"/>
              </a:solidFill>
              <a:latin typeface="Britannic Bold" pitchFamily="34" charset="0"/>
            </a:endParaRPr>
          </a:p>
          <a:p>
            <a:pPr algn="ctr"/>
            <a:r>
              <a:rPr lang="en-US" sz="3600" dirty="0" smtClean="0">
                <a:solidFill>
                  <a:srgbClr val="0070C0"/>
                </a:solidFill>
                <a:latin typeface="Britannic Bold" pitchFamily="34" charset="0"/>
              </a:rPr>
              <a:t>Senior Teacher</a:t>
            </a:r>
          </a:p>
          <a:p>
            <a:pPr algn="ctr"/>
            <a:r>
              <a:rPr lang="en-US" sz="4000" dirty="0" err="1" smtClean="0">
                <a:solidFill>
                  <a:srgbClr val="0070C0"/>
                </a:solidFill>
                <a:latin typeface="Britannic Bold" pitchFamily="34" charset="0"/>
              </a:rPr>
              <a:t>Kalikapur</a:t>
            </a:r>
            <a:r>
              <a:rPr lang="en-US" sz="4000" dirty="0" smtClean="0">
                <a:solidFill>
                  <a:srgbClr val="0070C0"/>
                </a:solidFill>
                <a:latin typeface="Britannic Bold" pitchFamily="34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Britannic Bold" pitchFamily="34" charset="0"/>
              </a:rPr>
              <a:t>Chowkuni</a:t>
            </a:r>
            <a:r>
              <a:rPr lang="en-US" sz="4000" dirty="0" smtClean="0">
                <a:solidFill>
                  <a:srgbClr val="0070C0"/>
                </a:solidFill>
                <a:latin typeface="Britannic Bold" pitchFamily="34" charset="0"/>
              </a:rPr>
              <a:t> High School, </a:t>
            </a:r>
            <a:r>
              <a:rPr lang="en-US" sz="4000" dirty="0" err="1" smtClean="0">
                <a:solidFill>
                  <a:srgbClr val="0070C0"/>
                </a:solidFill>
                <a:latin typeface="Britannic Bold" pitchFamily="34" charset="0"/>
              </a:rPr>
              <a:t>koyra</a:t>
            </a:r>
            <a:r>
              <a:rPr lang="en-US" sz="4000" dirty="0" smtClean="0">
                <a:solidFill>
                  <a:srgbClr val="0070C0"/>
                </a:solidFill>
                <a:latin typeface="Britannic Bold" pitchFamily="34" charset="0"/>
              </a:rPr>
              <a:t>, Khulna </a:t>
            </a:r>
            <a:endParaRPr lang="en-US" sz="2000" dirty="0">
              <a:solidFill>
                <a:srgbClr val="0070C0"/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85800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Britannic Bold" pitchFamily="34" charset="0"/>
              </a:rPr>
              <a:t>Class: </a:t>
            </a:r>
            <a:r>
              <a:rPr lang="en-US" sz="9600" dirty="0" smtClean="0">
                <a:solidFill>
                  <a:srgbClr val="0070C0"/>
                </a:solidFill>
                <a:latin typeface="Britannic Bold" pitchFamily="34" charset="0"/>
              </a:rPr>
              <a:t>Seven</a:t>
            </a:r>
          </a:p>
          <a:p>
            <a:r>
              <a:rPr lang="en-US" sz="6000" dirty="0" smtClean="0">
                <a:solidFill>
                  <a:srgbClr val="FF0000"/>
                </a:solidFill>
                <a:latin typeface="Britannic Bold" pitchFamily="34" charset="0"/>
              </a:rPr>
              <a:t>Sub: </a:t>
            </a:r>
            <a:r>
              <a:rPr lang="en-US" sz="6000" dirty="0" smtClean="0">
                <a:solidFill>
                  <a:srgbClr val="00B050"/>
                </a:solidFill>
                <a:latin typeface="Britannic Bold" pitchFamily="34" charset="0"/>
              </a:rPr>
              <a:t>English 2</a:t>
            </a:r>
            <a:r>
              <a:rPr lang="en-US" sz="6000" baseline="30000" dirty="0" smtClean="0">
                <a:solidFill>
                  <a:srgbClr val="00B050"/>
                </a:solidFill>
                <a:latin typeface="Britannic Bold" pitchFamily="34" charset="0"/>
              </a:rPr>
              <a:t>nd</a:t>
            </a:r>
            <a:r>
              <a:rPr lang="en-US" sz="6000" dirty="0" smtClean="0">
                <a:solidFill>
                  <a:srgbClr val="00B050"/>
                </a:solidFill>
                <a:latin typeface="Britannic Bold" pitchFamily="34" charset="0"/>
              </a:rPr>
              <a:t> paper</a:t>
            </a:r>
          </a:p>
          <a:p>
            <a:r>
              <a:rPr lang="en-US" sz="6000" dirty="0" smtClean="0">
                <a:solidFill>
                  <a:srgbClr val="FF0000"/>
                </a:solidFill>
                <a:latin typeface="Britannic Bold" pitchFamily="34" charset="0"/>
              </a:rPr>
              <a:t>Time: </a:t>
            </a:r>
            <a:r>
              <a:rPr lang="en-US" sz="6000" dirty="0" smtClean="0">
                <a:solidFill>
                  <a:srgbClr val="0070C0"/>
                </a:solidFill>
                <a:latin typeface="Britannic Bold" pitchFamily="34" charset="0"/>
              </a:rPr>
              <a:t>45</a:t>
            </a:r>
            <a:r>
              <a:rPr lang="en-US" sz="6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en-US" sz="6000" dirty="0" smtClean="0">
                <a:solidFill>
                  <a:srgbClr val="0070C0"/>
                </a:solidFill>
                <a:latin typeface="Britannic Bold" pitchFamily="34" charset="0"/>
              </a:rPr>
              <a:t>minutes</a:t>
            </a:r>
            <a:endParaRPr lang="en-US" sz="6000" dirty="0" smtClean="0">
              <a:solidFill>
                <a:srgbClr val="0070C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3048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0070C0"/>
                </a:solidFill>
                <a:latin typeface="Britannic Bold" pitchFamily="34" charset="0"/>
              </a:rPr>
              <a:t>Objectives</a:t>
            </a:r>
            <a:endParaRPr lang="en-US" sz="7200" dirty="0">
              <a:solidFill>
                <a:srgbClr val="0070C0"/>
              </a:solidFill>
              <a:latin typeface="Britannic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668482"/>
            <a:ext cx="83058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By the end of the </a:t>
            </a:r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lesson------</a:t>
            </a:r>
            <a:endParaRPr lang="en-US" sz="3600" dirty="0" smtClean="0">
              <a:solidFill>
                <a:srgbClr val="00B050"/>
              </a:solidFill>
              <a:latin typeface="Britannic Bold" pitchFamily="34" charset="0"/>
            </a:endParaRPr>
          </a:p>
          <a:p>
            <a:endParaRPr lang="en-US" sz="3600" dirty="0" smtClean="0">
              <a:solidFill>
                <a:srgbClr val="00B050"/>
              </a:solidFill>
              <a:latin typeface="Britannic Bold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7030A0"/>
                </a:solidFill>
                <a:latin typeface="Britannic Bold" pitchFamily="34" charset="0"/>
              </a:rPr>
              <a:t>TO KNOW THE DEFINITION OF </a:t>
            </a:r>
            <a:r>
              <a:rPr lang="en-US" sz="3200" dirty="0" smtClean="0">
                <a:solidFill>
                  <a:srgbClr val="FF0000"/>
                </a:solidFill>
                <a:latin typeface="Britannic Bold" pitchFamily="34" charset="0"/>
              </a:rPr>
              <a:t>GENDER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7030A0"/>
                </a:solidFill>
                <a:latin typeface="Britannic Bold" pitchFamily="34" charset="0"/>
              </a:rPr>
              <a:t>TO CLASSIFY OF </a:t>
            </a:r>
            <a:r>
              <a:rPr lang="en-US" sz="3200" dirty="0" smtClean="0">
                <a:solidFill>
                  <a:srgbClr val="FF0000"/>
                </a:solidFill>
                <a:latin typeface="Britannic Bold" pitchFamily="34" charset="0"/>
              </a:rPr>
              <a:t>GENDER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rgbClr val="7030A0"/>
                </a:solidFill>
                <a:latin typeface="Britannic Bold" pitchFamily="34" charset="0"/>
              </a:rPr>
              <a:t>TO IDENTIFY OF </a:t>
            </a:r>
            <a:r>
              <a:rPr lang="en-US" sz="3200" dirty="0" smtClean="0">
                <a:solidFill>
                  <a:srgbClr val="FF0000"/>
                </a:solidFill>
                <a:latin typeface="Britannic Bold" pitchFamily="34" charset="0"/>
              </a:rPr>
              <a:t>GENDER</a:t>
            </a:r>
          </a:p>
          <a:p>
            <a:endParaRPr lang="en-US" sz="3600" dirty="0">
              <a:latin typeface="Bodoni MT Black" pitchFamily="18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Desktop\vasunny-1\k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0"/>
            <a:ext cx="2590800" cy="2531226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>
          <a:xfrm>
            <a:off x="3581400" y="1446212"/>
            <a:ext cx="1371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Documents and Settings\USER\Desktop\vasunny-1\quee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152400"/>
            <a:ext cx="2826235" cy="2362200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>
            <a:off x="3657600" y="3656012"/>
            <a:ext cx="1371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57600" y="5867400"/>
            <a:ext cx="1371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048000" y="6381690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7030A0"/>
                </a:solidFill>
                <a:latin typeface="Bodoni MT Black" pitchFamily="18" charset="0"/>
              </a:rPr>
              <a:t>Current page-1</a:t>
            </a:r>
            <a:endParaRPr lang="en-US" sz="2000" dirty="0">
              <a:solidFill>
                <a:srgbClr val="7030A0"/>
              </a:solidFill>
              <a:latin typeface="Bodoni MT Black" pitchFamily="18" charset="0"/>
            </a:endParaRPr>
          </a:p>
        </p:txBody>
      </p:sp>
      <p:pic>
        <p:nvPicPr>
          <p:cNvPr id="2" name="Picture 2" descr="C:\Documents and Settings\USER\Desktop\vasunny-1\Ban.F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2667000"/>
            <a:ext cx="2514600" cy="1754136"/>
          </a:xfrm>
          <a:prstGeom prst="rect">
            <a:avLst/>
          </a:prstGeom>
          <a:noFill/>
        </p:spPr>
      </p:pic>
      <p:pic>
        <p:nvPicPr>
          <p:cNvPr id="3" name="Picture 3" descr="C:\Documents and Settings\USER\Desktop\vasunny-1\Ban.M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38800" y="2667000"/>
            <a:ext cx="2619375" cy="1743075"/>
          </a:xfrm>
          <a:prstGeom prst="rect">
            <a:avLst/>
          </a:prstGeom>
          <a:noFill/>
        </p:spPr>
      </p:pic>
      <p:pic>
        <p:nvPicPr>
          <p:cNvPr id="5" name="Picture 4" descr="C:\Documents and Settings\USER\Desktop\vasunny-1\Ban little boy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1" y="4465899"/>
            <a:ext cx="2362200" cy="2392101"/>
          </a:xfrm>
          <a:prstGeom prst="rect">
            <a:avLst/>
          </a:prstGeom>
          <a:noFill/>
        </p:spPr>
      </p:pic>
      <p:pic>
        <p:nvPicPr>
          <p:cNvPr id="6" name="Picture 5" descr="C:\Documents and Settings\USER\Desktop\vasunny-1\Ban little girl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09734" y="4553171"/>
            <a:ext cx="3077066" cy="230482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Documents and Settings\USER\Desktop\vasunny-1\pea c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134" y="76200"/>
            <a:ext cx="2848466" cy="2057400"/>
          </a:xfrm>
          <a:prstGeom prst="rect">
            <a:avLst/>
          </a:prstGeom>
          <a:noFill/>
        </p:spPr>
      </p:pic>
      <p:pic>
        <p:nvPicPr>
          <p:cNvPr id="3" name="Picture 9" descr="C:\Documents and Settings\USER\Desktop\vasunny-1\pea he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6197"/>
            <a:ext cx="2819399" cy="2097403"/>
          </a:xfrm>
          <a:prstGeom prst="rect">
            <a:avLst/>
          </a:prstGeom>
          <a:noFill/>
        </p:spPr>
      </p:pic>
      <p:pic>
        <p:nvPicPr>
          <p:cNvPr id="4" name="Picture 10" descr="C:\Documents and Settings\USER\Desktop\vasunny-1\Tig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1" y="2209800"/>
            <a:ext cx="2895599" cy="1926891"/>
          </a:xfrm>
          <a:prstGeom prst="rect">
            <a:avLst/>
          </a:prstGeom>
          <a:noFill/>
        </p:spPr>
      </p:pic>
      <p:pic>
        <p:nvPicPr>
          <p:cNvPr id="5" name="Picture 11" descr="C:\Documents and Settings\USER\Desktop\vasunny-1\tigres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0" y="2209800"/>
            <a:ext cx="3200400" cy="2057400"/>
          </a:xfrm>
          <a:prstGeom prst="rect">
            <a:avLst/>
          </a:prstGeom>
          <a:noFill/>
        </p:spPr>
      </p:pic>
      <p:pic>
        <p:nvPicPr>
          <p:cNvPr id="6" name="Picture 13" descr="C:\Documents and Settings\USER\Desktop\vasunny-1\o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4191000"/>
            <a:ext cx="2971800" cy="1905000"/>
          </a:xfrm>
          <a:prstGeom prst="rect">
            <a:avLst/>
          </a:prstGeom>
          <a:noFill/>
        </p:spPr>
      </p:pic>
      <p:pic>
        <p:nvPicPr>
          <p:cNvPr id="7" name="Picture 12" descr="C:\Documents and Settings\USER\Desktop\vasunny-1\cow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1200" y="4267200"/>
            <a:ext cx="3120013" cy="2057400"/>
          </a:xfrm>
          <a:prstGeom prst="rect">
            <a:avLst/>
          </a:prstGeom>
          <a:noFill/>
        </p:spPr>
      </p:pic>
      <p:cxnSp>
        <p:nvCxnSpPr>
          <p:cNvPr id="8" name="Straight Arrow Connector 7"/>
          <p:cNvCxnSpPr/>
          <p:nvPr/>
        </p:nvCxnSpPr>
        <p:spPr>
          <a:xfrm>
            <a:off x="4038600" y="1219200"/>
            <a:ext cx="12954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114800" y="3276600"/>
            <a:ext cx="1371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38600" y="5181600"/>
            <a:ext cx="14478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9600" y="62484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7030A0"/>
                </a:solidFill>
                <a:latin typeface="Bodoni MT Black" pitchFamily="18" charset="0"/>
              </a:rPr>
              <a:t>What is this? </a:t>
            </a:r>
            <a:endParaRPr lang="en-US" sz="3600" dirty="0">
              <a:solidFill>
                <a:srgbClr val="7030A0"/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"/>
            <a:ext cx="8458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Britannic Bold" pitchFamily="34" charset="0"/>
              </a:rPr>
              <a:t>Our </a:t>
            </a:r>
            <a:r>
              <a:rPr lang="en-US" sz="7200" dirty="0" smtClean="0">
                <a:solidFill>
                  <a:srgbClr val="FF0000"/>
                </a:solidFill>
                <a:latin typeface="Britannic Bold" pitchFamily="34" charset="0"/>
              </a:rPr>
              <a:t>Today’s lesson</a:t>
            </a:r>
            <a:r>
              <a:rPr lang="en-US" sz="7200" dirty="0" smtClean="0">
                <a:solidFill>
                  <a:srgbClr val="0070C0"/>
                </a:solidFill>
                <a:latin typeface="Britannic Bold" pitchFamily="34" charset="0"/>
              </a:rPr>
              <a:t> is -</a:t>
            </a:r>
          </a:p>
          <a:p>
            <a:pPr algn="ctr"/>
            <a:r>
              <a:rPr lang="en-US" sz="6000" dirty="0" smtClean="0">
                <a:solidFill>
                  <a:srgbClr val="00B050"/>
                </a:solidFill>
                <a:latin typeface="Britannic Bold" pitchFamily="34" charset="0"/>
              </a:rPr>
              <a:t>Gender</a:t>
            </a:r>
            <a:r>
              <a:rPr lang="en-US" sz="6000" dirty="0" smtClean="0">
                <a:solidFill>
                  <a:srgbClr val="FF0000"/>
                </a:solidFill>
                <a:latin typeface="Britannic Bold" pitchFamily="34" charset="0"/>
              </a:rPr>
              <a:t> </a:t>
            </a:r>
            <a:r>
              <a:rPr lang="en-US" sz="6000" dirty="0" smtClean="0">
                <a:solidFill>
                  <a:srgbClr val="7030A0"/>
                </a:solidFill>
                <a:latin typeface="Britannic Bold" pitchFamily="34" charset="0"/>
              </a:rPr>
              <a:t>and it’s Classifications.</a:t>
            </a:r>
            <a:endParaRPr lang="en-US" sz="6000" dirty="0">
              <a:solidFill>
                <a:srgbClr val="7030A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229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latin typeface="Bodoni MT Black" pitchFamily="18" charset="0"/>
              </a:rPr>
              <a:t>When a word denotes a </a:t>
            </a:r>
            <a:r>
              <a:rPr lang="en-US" sz="6000" dirty="0" smtClean="0">
                <a:solidFill>
                  <a:srgbClr val="FF0000"/>
                </a:solidFill>
                <a:latin typeface="Bodoni MT Black" pitchFamily="18" charset="0"/>
              </a:rPr>
              <a:t>male</a:t>
            </a:r>
            <a:r>
              <a:rPr lang="en-US" sz="6000" dirty="0" smtClean="0">
                <a:solidFill>
                  <a:srgbClr val="0070C0"/>
                </a:solidFill>
                <a:latin typeface="Bodoni MT Black" pitchFamily="18" charset="0"/>
              </a:rPr>
              <a:t> or </a:t>
            </a:r>
            <a:r>
              <a:rPr lang="en-US" sz="6000" dirty="0" smtClean="0">
                <a:solidFill>
                  <a:srgbClr val="FF0000"/>
                </a:solidFill>
                <a:latin typeface="Bodoni MT Black" pitchFamily="18" charset="0"/>
              </a:rPr>
              <a:t>female</a:t>
            </a:r>
            <a:r>
              <a:rPr lang="en-US" sz="6000" dirty="0" smtClean="0">
                <a:solidFill>
                  <a:srgbClr val="0070C0"/>
                </a:solidFill>
                <a:latin typeface="Bodoni MT Black" pitchFamily="18" charset="0"/>
              </a:rPr>
              <a:t> or </a:t>
            </a:r>
            <a:r>
              <a:rPr lang="en-US" sz="6000" dirty="0" smtClean="0">
                <a:solidFill>
                  <a:srgbClr val="FF0000"/>
                </a:solidFill>
                <a:latin typeface="Bodoni MT Black" pitchFamily="18" charset="0"/>
              </a:rPr>
              <a:t>both male and female</a:t>
            </a:r>
            <a:r>
              <a:rPr lang="en-US" sz="6000" dirty="0" smtClean="0">
                <a:solidFill>
                  <a:srgbClr val="0070C0"/>
                </a:solidFill>
                <a:latin typeface="Bodoni MT Black" pitchFamily="18" charset="0"/>
              </a:rPr>
              <a:t> or </a:t>
            </a:r>
            <a:r>
              <a:rPr lang="en-US" sz="6000" dirty="0" smtClean="0">
                <a:solidFill>
                  <a:srgbClr val="FF0000"/>
                </a:solidFill>
                <a:latin typeface="Bodoni MT Black" pitchFamily="18" charset="0"/>
              </a:rPr>
              <a:t>a thing without life</a:t>
            </a:r>
            <a:r>
              <a:rPr lang="en-US" sz="6000" dirty="0" smtClean="0">
                <a:solidFill>
                  <a:srgbClr val="0070C0"/>
                </a:solidFill>
                <a:latin typeface="Bodoni MT Black" pitchFamily="18" charset="0"/>
              </a:rPr>
              <a:t> is called a  </a:t>
            </a:r>
            <a:r>
              <a:rPr lang="en-US" sz="6000" dirty="0" smtClean="0">
                <a:solidFill>
                  <a:srgbClr val="00B050"/>
                </a:solidFill>
                <a:latin typeface="Bodoni MT Black" pitchFamily="18" charset="0"/>
              </a:rPr>
              <a:t>gender.</a:t>
            </a:r>
            <a:endParaRPr lang="en-US" sz="6000" dirty="0">
              <a:solidFill>
                <a:srgbClr val="00B050"/>
              </a:solidFill>
              <a:latin typeface="Bodoni MT Black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495800" y="5334000"/>
            <a:ext cx="3352800" cy="1066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7030A0"/>
                </a:solidFill>
                <a:latin typeface="Britannic Bold" pitchFamily="34" charset="0"/>
              </a:rPr>
              <a:t>Classifications </a:t>
            </a:r>
            <a:r>
              <a:rPr lang="en-US" sz="4800" dirty="0" smtClean="0">
                <a:solidFill>
                  <a:srgbClr val="FF0000"/>
                </a:solidFill>
                <a:latin typeface="Britannic Bold" pitchFamily="34" charset="0"/>
              </a:rPr>
              <a:t>of </a:t>
            </a:r>
            <a:r>
              <a:rPr lang="en-US" sz="4800" dirty="0" smtClean="0">
                <a:solidFill>
                  <a:srgbClr val="00B050"/>
                </a:solidFill>
                <a:latin typeface="Britannic Bold" pitchFamily="34" charset="0"/>
              </a:rPr>
              <a:t>Gender</a:t>
            </a:r>
            <a:endParaRPr lang="en-US" sz="4800" dirty="0">
              <a:solidFill>
                <a:srgbClr val="00B050"/>
              </a:solidFill>
              <a:latin typeface="Britannic Bold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1905000" y="1905000"/>
            <a:ext cx="6172200" cy="4648200"/>
            <a:chOff x="1981199" y="2819401"/>
            <a:chExt cx="5275385" cy="3962400"/>
          </a:xfrm>
        </p:grpSpPr>
        <p:pic>
          <p:nvPicPr>
            <p:cNvPr id="4098" name="Picture 2" descr="C:\Documents and Settings\USER\Desktop\vasunny-1\bg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81199" y="2819401"/>
              <a:ext cx="5275385" cy="3962400"/>
            </a:xfrm>
            <a:prstGeom prst="rect">
              <a:avLst/>
            </a:prstGeom>
            <a:noFill/>
          </p:spPr>
        </p:pic>
        <p:pic>
          <p:nvPicPr>
            <p:cNvPr id="38" name="Picture 4" descr="C:\Documents and Settings\USER\Desktop\vasunny-1\B Baby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43600" y="2819401"/>
              <a:ext cx="1252220" cy="1295400"/>
            </a:xfrm>
            <a:prstGeom prst="rect">
              <a:avLst/>
            </a:prstGeom>
            <a:noFill/>
          </p:spPr>
        </p:pic>
      </p:grpSp>
      <p:sp>
        <p:nvSpPr>
          <p:cNvPr id="44" name="Oval 43"/>
          <p:cNvSpPr/>
          <p:nvPr/>
        </p:nvSpPr>
        <p:spPr>
          <a:xfrm>
            <a:off x="76200" y="838200"/>
            <a:ext cx="1828800" cy="990600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33400" y="9906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Girl</a:t>
            </a:r>
            <a:endParaRPr lang="en-US" sz="3600" dirty="0">
              <a:solidFill>
                <a:srgbClr val="FF0000"/>
              </a:solidFill>
              <a:latin typeface="Britannic Bold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0" y="2743200"/>
            <a:ext cx="1524000" cy="990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228600" y="28956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Boy</a:t>
            </a:r>
            <a:endParaRPr lang="en-US" sz="3600" dirty="0">
              <a:solidFill>
                <a:srgbClr val="00B050"/>
              </a:solidFill>
              <a:latin typeface="Britannic Bold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7467600" y="762000"/>
            <a:ext cx="1600200" cy="76200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7696200" y="838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Britannic Bold" pitchFamily="34" charset="0"/>
              </a:rPr>
              <a:t>Baby</a:t>
            </a:r>
            <a:endParaRPr lang="en-US" sz="3600" dirty="0">
              <a:solidFill>
                <a:srgbClr val="C00000"/>
              </a:solidFill>
              <a:latin typeface="Britannic Bold" pitchFamily="34" charset="0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0" y="4343400"/>
            <a:ext cx="1524000" cy="11430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/>
          <p:cNvSpPr txBox="1"/>
          <p:nvPr/>
        </p:nvSpPr>
        <p:spPr>
          <a:xfrm>
            <a:off x="152400" y="45720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Britannic Bold" pitchFamily="34" charset="0"/>
              </a:rPr>
              <a:t>Table</a:t>
            </a:r>
            <a:endParaRPr lang="en-US" sz="3600" dirty="0">
              <a:solidFill>
                <a:srgbClr val="0070C0"/>
              </a:solidFill>
              <a:latin typeface="Britannic Bold" pitchFamily="34" charset="0"/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>
            <a:off x="1295400" y="3733800"/>
            <a:ext cx="1752600" cy="144780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1524000" y="1828800"/>
            <a:ext cx="3124200" cy="2590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rot="10800000" flipV="1">
            <a:off x="7467600" y="1524000"/>
            <a:ext cx="609600" cy="5334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1524000" y="5181600"/>
            <a:ext cx="1524000" cy="1143000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5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4" grpId="0" animBg="1"/>
      <p:bldP spid="45" grpId="0"/>
      <p:bldP spid="51" grpId="0" animBg="1"/>
      <p:bldP spid="52" grpId="0"/>
      <p:bldP spid="56" grpId="0" animBg="1"/>
      <p:bldP spid="57" grpId="0"/>
      <p:bldP spid="91" grpId="0" animBg="1"/>
      <p:bldP spid="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H="1" flipV="1">
            <a:off x="2209800" y="3200400"/>
            <a:ext cx="2133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Mother is a </a:t>
            </a:r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female</a:t>
            </a:r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 word, so Mother =</a:t>
            </a:r>
          </a:p>
          <a:p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Feminine</a:t>
            </a:r>
            <a:r>
              <a:rPr lang="en-US" sz="3600" dirty="0" smtClean="0">
                <a:latin typeface="Britannic Bold" pitchFamily="34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Gender</a:t>
            </a:r>
            <a:endParaRPr lang="en-US" sz="3600" dirty="0">
              <a:solidFill>
                <a:srgbClr val="FF0000"/>
              </a:solidFill>
              <a:latin typeface="Britannic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13080"/>
            <a:ext cx="21336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Britannic Bold" pitchFamily="34" charset="0"/>
                <a:cs typeface="Aharoni" pitchFamily="2" charset="-79"/>
              </a:rPr>
              <a:t>Father is a </a:t>
            </a:r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  <a:cs typeface="Aharoni" pitchFamily="2" charset="-79"/>
              </a:rPr>
              <a:t>male</a:t>
            </a:r>
            <a:r>
              <a:rPr lang="en-US" sz="3600" dirty="0" smtClean="0">
                <a:solidFill>
                  <a:srgbClr val="7030A0"/>
                </a:solidFill>
                <a:latin typeface="Britannic Bold" pitchFamily="34" charset="0"/>
                <a:cs typeface="Aharoni" pitchFamily="2" charset="-79"/>
              </a:rPr>
              <a:t> word, so Father =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Britannic Bold" pitchFamily="34" charset="0"/>
                <a:cs typeface="Aharoni" pitchFamily="2" charset="-79"/>
              </a:rPr>
              <a:t>Masquline</a:t>
            </a:r>
            <a:r>
              <a:rPr lang="en-US" sz="3200" dirty="0" smtClean="0">
                <a:latin typeface="Britannic Bold" pitchFamily="34" charset="0"/>
                <a:cs typeface="Aharoni" pitchFamily="2" charset="-79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  <a:cs typeface="Aharoni" pitchFamily="2" charset="-79"/>
              </a:rPr>
              <a:t>Gender</a:t>
            </a:r>
            <a:endParaRPr lang="en-US" sz="3600" dirty="0">
              <a:solidFill>
                <a:srgbClr val="00B050"/>
              </a:solidFill>
              <a:latin typeface="Britannic Bold" pitchFamily="34" charset="0"/>
              <a:cs typeface="Aharoni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2895600"/>
            <a:ext cx="2590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Britannic Bold" pitchFamily="34" charset="0"/>
              </a:rPr>
              <a:t>Baby is a both </a:t>
            </a:r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male or female </a:t>
            </a:r>
            <a:r>
              <a:rPr lang="en-US" sz="3600" dirty="0" smtClean="0">
                <a:solidFill>
                  <a:srgbClr val="7030A0"/>
                </a:solidFill>
                <a:latin typeface="Britannic Bold" pitchFamily="34" charset="0"/>
              </a:rPr>
              <a:t>word ,so baby =</a:t>
            </a:r>
          </a:p>
          <a:p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Common</a:t>
            </a:r>
            <a:r>
              <a:rPr lang="en-US" sz="3600" dirty="0" smtClean="0">
                <a:latin typeface="Britannic Bold" pitchFamily="34" charset="0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Gender</a:t>
            </a:r>
            <a:endParaRPr lang="en-US" sz="3600" dirty="0">
              <a:solidFill>
                <a:srgbClr val="00B050"/>
              </a:solidFill>
              <a:latin typeface="Britannic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600" y="2438400"/>
            <a:ext cx="243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Table is a word that thing </a:t>
            </a:r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without life, </a:t>
            </a:r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so Table =</a:t>
            </a:r>
          </a:p>
          <a:p>
            <a:r>
              <a:rPr lang="en-US" sz="3600" dirty="0" smtClean="0">
                <a:solidFill>
                  <a:srgbClr val="00B050"/>
                </a:solidFill>
                <a:latin typeface="Britannic Bold" pitchFamily="34" charset="0"/>
              </a:rPr>
              <a:t>Nuter </a:t>
            </a:r>
            <a:r>
              <a:rPr lang="en-US" sz="3600" dirty="0" smtClean="0">
                <a:solidFill>
                  <a:srgbClr val="FF0000"/>
                </a:solidFill>
                <a:latin typeface="Britannic Bold" pitchFamily="34" charset="0"/>
              </a:rPr>
              <a:t>Gender</a:t>
            </a:r>
            <a:endParaRPr lang="en-US" sz="3600" dirty="0">
              <a:solidFill>
                <a:srgbClr val="FF0000"/>
              </a:solidFill>
              <a:latin typeface="Britannic Bold" pitchFamily="34" charset="0"/>
            </a:endParaRPr>
          </a:p>
        </p:txBody>
      </p:sp>
      <p:pic>
        <p:nvPicPr>
          <p:cNvPr id="1026" name="Picture 2" descr="C:\Documents and Settings\USER\Desktop\vasunny-1\B Fath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1600200" cy="2286000"/>
          </a:xfrm>
          <a:prstGeom prst="rect">
            <a:avLst/>
          </a:prstGeom>
          <a:noFill/>
        </p:spPr>
      </p:pic>
      <p:pic>
        <p:nvPicPr>
          <p:cNvPr id="1027" name="Picture 3" descr="C:\Documents and Settings\USER\Desktop\vasunny-1\B Moth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295275"/>
            <a:ext cx="1828800" cy="2219325"/>
          </a:xfrm>
          <a:prstGeom prst="rect">
            <a:avLst/>
          </a:prstGeom>
          <a:noFill/>
        </p:spPr>
      </p:pic>
      <p:pic>
        <p:nvPicPr>
          <p:cNvPr id="1028" name="Picture 4" descr="C:\Documents and Settings\USER\Desktop\vasunny-1\B Bab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228600"/>
            <a:ext cx="2209800" cy="2286000"/>
          </a:xfrm>
          <a:prstGeom prst="rect">
            <a:avLst/>
          </a:prstGeom>
          <a:noFill/>
        </p:spPr>
      </p:pic>
      <p:pic>
        <p:nvPicPr>
          <p:cNvPr id="1029" name="Picture 5" descr="C:\Documents and Settings\USER\Desktop\vasunny-1\B Tabl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05601" y="228600"/>
            <a:ext cx="2286000" cy="2286000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 rot="5400000">
            <a:off x="-794" y="4799806"/>
            <a:ext cx="4114800" cy="1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2247900" y="4762500"/>
            <a:ext cx="4191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4495800" y="4724400"/>
            <a:ext cx="4267200" cy="15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150"/>
                            </p:stCondLst>
                            <p:childTnLst>
                              <p:par>
                                <p:cTn id="4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150"/>
                            </p:stCondLst>
                            <p:childTnLst>
                              <p:par>
                                <p:cTn id="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50"/>
                            </p:stCondLst>
                            <p:childTnLst>
                              <p:par>
                                <p:cTn id="6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50"/>
                            </p:stCondLst>
                            <p:childTnLst>
                              <p:par>
                                <p:cTn id="7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5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115669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Bodoni MT Black" pitchFamily="18" charset="0"/>
              </a:rPr>
              <a:t>Indivisual</a:t>
            </a:r>
            <a:r>
              <a:rPr lang="en-US" sz="3600" dirty="0" smtClean="0">
                <a:solidFill>
                  <a:srgbClr val="C00000"/>
                </a:solidFill>
                <a:latin typeface="Bodoni MT Black" pitchFamily="18" charset="0"/>
              </a:rPr>
              <a:t> Work</a:t>
            </a:r>
            <a:endParaRPr lang="en-US" sz="3600" dirty="0">
              <a:solidFill>
                <a:srgbClr val="C00000"/>
              </a:solidFill>
              <a:latin typeface="Bodoni MT Blac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5657671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Bodoni MT Black" pitchFamily="18" charset="0"/>
              </a:rPr>
              <a:t>How many </a:t>
            </a:r>
            <a:r>
              <a:rPr lang="en-US" sz="3600" dirty="0" smtClean="0">
                <a:solidFill>
                  <a:srgbClr val="00B050"/>
                </a:solidFill>
                <a:latin typeface="Bodoni MT Black" pitchFamily="18" charset="0"/>
              </a:rPr>
              <a:t>Gender</a:t>
            </a:r>
            <a:r>
              <a:rPr lang="en-US" sz="3600" dirty="0" smtClean="0">
                <a:solidFill>
                  <a:srgbClr val="7030A0"/>
                </a:solidFill>
                <a:latin typeface="Bodoni MT Black" pitchFamily="18" charset="0"/>
              </a:rPr>
              <a:t> have in this picture?</a:t>
            </a:r>
            <a:endParaRPr lang="en-US" sz="3600" dirty="0">
              <a:solidFill>
                <a:srgbClr val="7030A0"/>
              </a:solidFill>
              <a:latin typeface="Bodoni MT Black" pitchFamily="18" charset="0"/>
            </a:endParaRPr>
          </a:p>
        </p:txBody>
      </p:sp>
      <p:pic>
        <p:nvPicPr>
          <p:cNvPr id="3074" name="Picture 2" descr="C:\Documents and Settings\USER\Desktop\vasunny-1\Baba m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838200"/>
            <a:ext cx="6248400" cy="46449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5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5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04800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7030A0"/>
                </a:solidFill>
                <a:latin typeface="Bodoni MT Black" pitchFamily="18" charset="0"/>
              </a:rPr>
              <a:t>Evaluation</a:t>
            </a:r>
            <a:endParaRPr lang="en-US" sz="7200" dirty="0">
              <a:solidFill>
                <a:srgbClr val="7030A0"/>
              </a:solidFill>
              <a:latin typeface="Bodoni MT Black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81940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 smtClean="0">
                <a:solidFill>
                  <a:srgbClr val="C00000"/>
                </a:solidFill>
                <a:latin typeface="Bodoni MT Black" pitchFamily="18" charset="0"/>
              </a:rPr>
              <a:t>How many kinds of </a:t>
            </a:r>
            <a:r>
              <a:rPr lang="en-US" sz="4000" dirty="0" smtClean="0">
                <a:solidFill>
                  <a:srgbClr val="00B050"/>
                </a:solidFill>
                <a:latin typeface="Bodoni MT Black" pitchFamily="18" charset="0"/>
              </a:rPr>
              <a:t>Gender</a:t>
            </a:r>
            <a:r>
              <a:rPr lang="en-US" sz="4000" dirty="0" smtClean="0">
                <a:solidFill>
                  <a:srgbClr val="C00000"/>
                </a:solidFill>
                <a:latin typeface="Bodoni MT Black" pitchFamily="18" charset="0"/>
              </a:rPr>
              <a:t>?</a:t>
            </a:r>
            <a:endParaRPr lang="en-US" sz="4000" dirty="0">
              <a:solidFill>
                <a:srgbClr val="C00000"/>
              </a:solidFill>
              <a:latin typeface="Bodoni MT Blac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810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7030A0"/>
                </a:solidFill>
                <a:latin typeface="Bodoni MT Black" pitchFamily="18" charset="0"/>
              </a:rPr>
              <a:t>What kind of </a:t>
            </a:r>
            <a:r>
              <a:rPr lang="en-US" sz="3600" dirty="0" smtClean="0">
                <a:solidFill>
                  <a:srgbClr val="00B050"/>
                </a:solidFill>
                <a:latin typeface="Bodoni MT Black" pitchFamily="18" charset="0"/>
              </a:rPr>
              <a:t>Gender</a:t>
            </a:r>
            <a:r>
              <a:rPr lang="en-US" sz="3600" dirty="0" smtClean="0">
                <a:solidFill>
                  <a:srgbClr val="7030A0"/>
                </a:solidFill>
                <a:latin typeface="Bodoni MT Black" pitchFamily="18" charset="0"/>
              </a:rPr>
              <a:t> is Friends?</a:t>
            </a:r>
            <a:endParaRPr lang="en-US" sz="3600" dirty="0">
              <a:solidFill>
                <a:srgbClr val="7030A0"/>
              </a:solidFill>
              <a:latin typeface="Bodoni MT Black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90500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 smtClean="0">
                <a:solidFill>
                  <a:srgbClr val="0070C0"/>
                </a:solidFill>
                <a:latin typeface="Bodoni MT Black" pitchFamily="18" charset="0"/>
              </a:rPr>
              <a:t>What is </a:t>
            </a:r>
            <a:r>
              <a:rPr lang="en-US" sz="4000" dirty="0" smtClean="0">
                <a:solidFill>
                  <a:srgbClr val="00B050"/>
                </a:solidFill>
                <a:latin typeface="Bodoni MT Black" pitchFamily="18" charset="0"/>
              </a:rPr>
              <a:t>Gender</a:t>
            </a:r>
            <a:r>
              <a:rPr lang="en-US" sz="4000" dirty="0" smtClean="0">
                <a:solidFill>
                  <a:srgbClr val="0070C0"/>
                </a:solidFill>
                <a:latin typeface="Bodoni MT Black" pitchFamily="18" charset="0"/>
              </a:rPr>
              <a:t>?</a:t>
            </a:r>
            <a:endParaRPr lang="en-US" sz="4000" dirty="0">
              <a:solidFill>
                <a:srgbClr val="0070C0"/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524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7030A0"/>
                </a:solidFill>
                <a:latin typeface="Bodoni MT Black" pitchFamily="18" charset="0"/>
              </a:rPr>
              <a:t>Home Work</a:t>
            </a:r>
            <a:endParaRPr lang="en-US" sz="7200" dirty="0">
              <a:solidFill>
                <a:srgbClr val="7030A0"/>
              </a:solidFill>
              <a:latin typeface="Bodoni MT Black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447800"/>
            <a:ext cx="8839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n-US" sz="3600" dirty="0" smtClean="0">
                <a:solidFill>
                  <a:srgbClr val="FF0000"/>
                </a:solidFill>
                <a:latin typeface="Bodoni MT Black" pitchFamily="18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Bodoni MT Black" pitchFamily="18" charset="0"/>
              </a:rPr>
              <a:t>Write down the oposite </a:t>
            </a:r>
            <a:r>
              <a:rPr lang="en-US" sz="3200" dirty="0" smtClean="0">
                <a:solidFill>
                  <a:srgbClr val="00B050"/>
                </a:solidFill>
                <a:latin typeface="Bodoni MT Black" pitchFamily="18" charset="0"/>
              </a:rPr>
              <a:t>Gender</a:t>
            </a:r>
          </a:p>
          <a:p>
            <a:pPr algn="ctr"/>
            <a:r>
              <a:rPr lang="en-US" sz="3200" dirty="0" smtClean="0">
                <a:solidFill>
                  <a:srgbClr val="00B050"/>
                </a:solidFill>
                <a:latin typeface="Bodoni MT Black" pitchFamily="18" charset="0"/>
              </a:rPr>
              <a:t>  </a:t>
            </a:r>
            <a:r>
              <a:rPr lang="en-US" sz="3200" dirty="0" smtClean="0">
                <a:solidFill>
                  <a:srgbClr val="FF0000"/>
                </a:solidFill>
                <a:latin typeface="Bodoni MT Black" pitchFamily="18" charset="0"/>
              </a:rPr>
              <a:t> of the </a:t>
            </a:r>
            <a:r>
              <a:rPr lang="en-US" sz="3200" dirty="0" smtClean="0">
                <a:solidFill>
                  <a:srgbClr val="FF0000"/>
                </a:solidFill>
                <a:latin typeface="Bodoni MT Black" pitchFamily="18" charset="0"/>
              </a:rPr>
              <a:t>followings word by own word.</a:t>
            </a:r>
            <a:endParaRPr lang="en-US" sz="3200" dirty="0">
              <a:solidFill>
                <a:srgbClr val="FF0000"/>
              </a:solidFill>
              <a:latin typeface="Bodoni MT Black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514600"/>
            <a:ext cx="647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70C0"/>
                </a:solidFill>
                <a:latin typeface="Baskerville Old Face" panose="02020602080505020303" pitchFamily="18" charset="0"/>
              </a:rPr>
              <a:t>Thank You All </a:t>
            </a:r>
            <a:endParaRPr lang="en-US" sz="7200" b="1" dirty="0">
              <a:solidFill>
                <a:srgbClr val="0070C0"/>
              </a:solidFill>
              <a:latin typeface="Baskerville Old Face" panose="02020602080505020303" pitchFamily="18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202</Words>
  <Application>Microsoft Office PowerPoint</Application>
  <PresentationFormat>On-screen Show (4:3)</PresentationFormat>
  <Paragraphs>49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Aharoni</vt:lpstr>
      <vt:lpstr>Arial</vt:lpstr>
      <vt:lpstr>Baskerville Old Face</vt:lpstr>
      <vt:lpstr>Bodoni MT Black</vt:lpstr>
      <vt:lpstr>Britannic Bold</vt:lpstr>
      <vt:lpstr>Calibri</vt:lpstr>
      <vt:lpstr>KhooaiMatraMJ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GAUS</dc:creator>
  <cp:lastModifiedBy>GAUS</cp:lastModifiedBy>
  <cp:revision>194</cp:revision>
  <dcterms:created xsi:type="dcterms:W3CDTF">2006-08-16T00:00:00Z</dcterms:created>
  <dcterms:modified xsi:type="dcterms:W3CDTF">2026-08-14T10:09:11Z</dcterms:modified>
</cp:coreProperties>
</file>