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A6Edgv7s18eMacGu9hFqVA" hashData="Hgz5mw0oRQKvh9njafSWK9LvOOM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6.png"/><Relationship Id="rId5" Type="http://schemas.openxmlformats.org/officeDocument/2006/relationships/image" Target="../media/image26.png"/><Relationship Id="rId10" Type="http://schemas.openxmlformats.org/officeDocument/2006/relationships/image" Target="../media/image35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.png"/><Relationship Id="rId7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43.png"/><Relationship Id="rId5" Type="http://schemas.openxmlformats.org/officeDocument/2006/relationships/image" Target="../media/image26.png"/><Relationship Id="rId10" Type="http://schemas.openxmlformats.org/officeDocument/2006/relationships/image" Target="../media/image42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5.png"/><Relationship Id="rId7" Type="http://schemas.openxmlformats.org/officeDocument/2006/relationships/image" Target="../media/image8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40530" y="1890712"/>
            <a:ext cx="7510938" cy="952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650" b="1" i="0" u="none">
                <a:solidFill>
                  <a:srgbClr val="FFFFFF"/>
                </a:solidFill>
                <a:latin typeface="Hind Siliguri"/>
              </a:rPr>
              <a:t>আজকের পাঠে সবাইকে স্বাগতম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29100" y="3244732"/>
            <a:ext cx="373380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550" b="0" i="0" u="none">
                <a:solidFill>
                  <a:srgbClr val="38BDF8"/>
                </a:solidFill>
                <a:latin typeface="Hind Siliguri SemiBold"/>
              </a:rPr>
              <a:t>ফিন্যান্স ও ব্যাংকিং শ্রেণি- ১০ম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3843337"/>
            <a:ext cx="4572000" cy="1905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587996"/>
            <a:ext cx="5429250" cy="12763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824037"/>
            <a:ext cx="5429250" cy="400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500062"/>
            <a:ext cx="428625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1892796"/>
            <a:ext cx="190500" cy="247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1862137"/>
            <a:ext cx="5353050" cy="39243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76250" y="3054846"/>
            <a:ext cx="5429250" cy="708570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5375" y="3226296"/>
            <a:ext cx="45720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"/>
              </a:rPr>
              <a:t>ছবিতে লোকগুলো কোথায় দাঁড়িয়ে আছে?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6250" y="3054846"/>
            <a:ext cx="47625" cy="7085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76250" y="3934866"/>
            <a:ext cx="5429250" cy="708570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5375" y="4106316"/>
            <a:ext cx="45720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"/>
              </a:rPr>
              <a:t>ব্যাংকে গিয়ে মানুষ কী ধরনের হিসাব খোলে?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6250" y="3934866"/>
            <a:ext cx="47625" cy="7085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76250" y="4814887"/>
            <a:ext cx="5429250" cy="1074241"/>
          </a:xfrm>
          <a:prstGeom prst="roundRect">
            <a:avLst>
              <a:gd name="adj" fmla="val 1064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5375" y="4986337"/>
            <a:ext cx="45720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"/>
              </a:rPr>
              <a:t>একটি সঠিক ব্যাংক বেছে নিতে কোন কোন বিষয় জানা জরুরি?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6250" y="4814887"/>
            <a:ext cx="47625" cy="1074241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5" y="3259633"/>
            <a:ext cx="266700" cy="27622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5" y="4139654"/>
            <a:ext cx="266700" cy="27622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5" y="5019675"/>
            <a:ext cx="266700" cy="27622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47750" y="381000"/>
            <a:ext cx="11144250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ছবিগুলো লক্ষ্য করো ও পাঠ সম্পর্কে ধারণা নাও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314450"/>
            <a:ext cx="5429250" cy="50196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314450"/>
            <a:ext cx="5429250" cy="50196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374" y="2511921"/>
            <a:ext cx="4800600" cy="419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0420" y="2511921"/>
            <a:ext cx="4800600" cy="4191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250" y="500062"/>
            <a:ext cx="428625" cy="38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9150" y="3073896"/>
            <a:ext cx="504063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1E3A8A"/>
                </a:solidFill>
                <a:latin typeface="Hind Siliguri"/>
              </a:rPr>
              <a:t>মোঃ মিজানুর রহমান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673971"/>
            <a:ext cx="48006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334155"/>
                </a:solidFill>
                <a:latin typeface="Hind Siliguri"/>
              </a:rPr>
              <a:t>পদবী:</a:t>
            </a:r>
            <a:r>
              <a:rPr sz="1800" b="0" i="0" u="none">
                <a:solidFill>
                  <a:srgbClr val="334155"/>
                </a:solidFill>
                <a:latin typeface="Hind Siliguri"/>
              </a:rPr>
              <a:t> সহকারী শিক্ষক (ব্যবসায় শিক্ষা)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9150" y="4039641"/>
            <a:ext cx="48006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334155"/>
                </a:solidFill>
                <a:latin typeface="Hind Siliguri"/>
              </a:rPr>
              <a:t>শিক্ষাগত যোগ্যতা:</a:t>
            </a:r>
            <a:r>
              <a:rPr sz="1800" b="0" i="0" u="none">
                <a:solidFill>
                  <a:srgbClr val="334155"/>
                </a:solidFill>
                <a:latin typeface="Hind Siliguri"/>
              </a:rPr>
              <a:t> বি.এড, এম.এড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9150" y="4405312"/>
            <a:ext cx="48006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334155"/>
                </a:solidFill>
                <a:latin typeface="Hind Siliguri"/>
              </a:rPr>
              <a:t>প্রতিষ্ঠানের নাম:</a:t>
            </a:r>
            <a:r>
              <a:rPr sz="1800" b="0" i="0" u="none">
                <a:solidFill>
                  <a:srgbClr val="334155"/>
                </a:solidFill>
                <a:latin typeface="Hind Siliguri"/>
              </a:rPr>
              <a:t> আর.আর.টেক্সটাইল মিলস্ উচ্চ বিদ্যালয়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3073896"/>
            <a:ext cx="504063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1E3A8A"/>
                </a:solidFill>
                <a:latin typeface="Hind Siliguri"/>
              </a:rPr>
              <a:t>ফিন্যান্স ও ব্যাংকিং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3673971"/>
            <a:ext cx="48006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334155"/>
                </a:solidFill>
                <a:latin typeface="Hind Siliguri"/>
              </a:rPr>
              <a:t>শ্রেণি:</a:t>
            </a:r>
            <a:r>
              <a:rPr sz="1800" b="0" i="0" u="none">
                <a:solidFill>
                  <a:srgbClr val="334155"/>
                </a:solidFill>
                <a:latin typeface="Hind Siliguri"/>
              </a:rPr>
              <a:t> ১০ম শ্রেণি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039641"/>
            <a:ext cx="48006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334155"/>
                </a:solidFill>
                <a:latin typeface="Hind Siliguri"/>
              </a:rPr>
              <a:t>অধ্যায়:</a:t>
            </a:r>
            <a:r>
              <a:rPr sz="1800" b="0" i="0" u="none">
                <a:solidFill>
                  <a:srgbClr val="334155"/>
                </a:solidFill>
                <a:latin typeface="Hind Siliguri"/>
              </a:rPr>
              <a:t> ১১শ অধ্যায় (ব্যাংকের আমানত)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4405312"/>
            <a:ext cx="48006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334155"/>
                </a:solidFill>
                <a:latin typeface="Hind Siliguri"/>
              </a:rPr>
              <a:t>পাঠের বিষয়:</a:t>
            </a:r>
            <a:r>
              <a:rPr sz="1800" b="0" i="0" u="none">
                <a:solidFill>
                  <a:srgbClr val="334155"/>
                </a:solidFill>
                <a:latin typeface="Hind Siliguri"/>
              </a:rPr>
              <a:t> ব্যাংক হিসাব খোলার বিবেচ্য বিষয়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4770983"/>
            <a:ext cx="48006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334155"/>
                </a:solidFill>
                <a:latin typeface="Hind Siliguri"/>
              </a:rPr>
              <a:t>সময়:</a:t>
            </a:r>
            <a:r>
              <a:rPr sz="1800" b="0" i="0" u="none">
                <a:solidFill>
                  <a:srgbClr val="334155"/>
                </a:solidFill>
                <a:latin typeface="Hind Siliguri"/>
              </a:rPr>
              <a:t> ৫০ মিনিট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600" y="2616696"/>
            <a:ext cx="171450" cy="1905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0850" y="2616696"/>
            <a:ext cx="219075" cy="1905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47750" y="381000"/>
            <a:ext cx="11144250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শিক্ষক ও পাঠ পরিচিতি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866775"/>
            <a:ext cx="11239500" cy="49815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375" y="1323975"/>
            <a:ext cx="2381250" cy="495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5312" y="2152650"/>
            <a:ext cx="1100137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750" b="1" i="0" u="none">
                <a:solidFill>
                  <a:srgbClr val="1E3A8A"/>
                </a:solidFill>
                <a:latin typeface="Hind Siliguri"/>
              </a:rPr>
              <a:t>ব্যাংকে হিসাব খোলার ক্ষেত্রে গ্রাহকের বিবেচ্য বিষয়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3114675"/>
            <a:ext cx="10477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475569"/>
                </a:solidFill>
                <a:latin typeface="Hind Siliguri"/>
              </a:rPr>
              <a:t>(অধ্যায়-১১: ব্যাংকের আমানত)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2750" y="3752850"/>
            <a:ext cx="3048000" cy="1714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3752850"/>
            <a:ext cx="3048000" cy="1714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422350"/>
            <a:ext cx="5429250" cy="8763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500062"/>
            <a:ext cx="381000" cy="381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76250" y="2489150"/>
            <a:ext cx="5429250" cy="1074241"/>
          </a:xfrm>
          <a:prstGeom prst="roundRect">
            <a:avLst>
              <a:gd name="adj" fmla="val 1064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5375" y="2660600"/>
            <a:ext cx="45720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"/>
              </a:rPr>
              <a:t>ব্যাংক হিসাব খোলার প্রধান বিবেচ্য বিষয়গুলো বলতে পারবে।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476250" y="2489150"/>
            <a:ext cx="47625" cy="1074241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76250" y="3734841"/>
            <a:ext cx="5429250" cy="1074241"/>
          </a:xfrm>
          <a:prstGeom prst="roundRect">
            <a:avLst>
              <a:gd name="adj" fmla="val 1064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5375" y="3906291"/>
            <a:ext cx="45720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"/>
              </a:rPr>
              <a:t>অবস্থান ও দক্ষতার ভিত্তিতে উপযুক্ত ব্যাংক নির্বাচন করতে পারবে।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6250" y="3734841"/>
            <a:ext cx="47625" cy="1074241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76250" y="4980533"/>
            <a:ext cx="5429250" cy="1074241"/>
          </a:xfrm>
          <a:prstGeom prst="roundRect">
            <a:avLst>
              <a:gd name="adj" fmla="val 1064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95375" y="5151983"/>
            <a:ext cx="45720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"/>
              </a:rPr>
              <a:t>তালিকাভুক্ত ব্যাংক ও ইলেকট্রনিক ব্যাংকিংয়ের গুরুত্ব ব্যাখ্যা করতে পারবে।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6250" y="4980533"/>
            <a:ext cx="47625" cy="1074241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2693937"/>
            <a:ext cx="266700" cy="27622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3939629"/>
            <a:ext cx="266700" cy="27622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5185320"/>
            <a:ext cx="266700" cy="27622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00125" y="381000"/>
            <a:ext cx="1119187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শিখনফল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314450"/>
            <a:ext cx="3587799" cy="50196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174" y="1314450"/>
            <a:ext cx="3587799" cy="50196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1314450"/>
            <a:ext cx="3587799" cy="50196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500062"/>
            <a:ext cx="38100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1657350"/>
            <a:ext cx="666750" cy="666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4375" y="2466975"/>
            <a:ext cx="134016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Hind Siliguri"/>
              </a:rPr>
              <a:t>১. ব্যাংক কী?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375" y="2981325"/>
            <a:ext cx="3111549" cy="9001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475569"/>
                </a:solidFill>
                <a:latin typeface="Hind Siliguri"/>
              </a:rPr>
              <a:t>ব্যাংক হলো একটি আর্থিক মধ্যস্থতাকারী প্রতিষ্ঠান যা অর্থ জমা রাখে এবং ঋণ প্রদান করে।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0299" y="1657350"/>
            <a:ext cx="66675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40299" y="2466975"/>
            <a:ext cx="1590198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Hind Siliguri"/>
              </a:rPr>
              <a:t>২. আমানত কী?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0299" y="2981325"/>
            <a:ext cx="3111549" cy="9001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475569"/>
                </a:solidFill>
                <a:latin typeface="Hind Siliguri"/>
              </a:rPr>
              <a:t>গ্রাহক তার উদ্বৃত্ত অর্থ নিরাপত্তার সাথে ব্যাংকে গচ্ছিত রাখাকেই ব্যাংক আমানত বলা হয়।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66224" y="1657350"/>
            <a:ext cx="666750" cy="6667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66224" y="2466975"/>
            <a:ext cx="226028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Hind Siliguri"/>
              </a:rPr>
              <a:t>৩. হিসাব কেন দরকার?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224" y="2981325"/>
            <a:ext cx="3111549" cy="9001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475569"/>
                </a:solidFill>
                <a:latin typeface="Hind Siliguri"/>
              </a:rPr>
              <a:t>টাকা নিরাপদে রাখা, লেনদেন সহজ করা ও সুদ বা মুনাফা অর্জনের জন্য ব্যাংক হিসাব প্রয়োজন।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7725" y="1790700"/>
            <a:ext cx="400050" cy="4000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73649" y="1790700"/>
            <a:ext cx="400050" cy="4000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75761" y="1790700"/>
            <a:ext cx="447675" cy="4000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00125" y="381000"/>
            <a:ext cx="1119187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পূর্বজ্ঞান যাচাই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314450"/>
            <a:ext cx="3587799" cy="50196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174" y="1314450"/>
            <a:ext cx="3587799" cy="50196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1314450"/>
            <a:ext cx="3587799" cy="50196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500062"/>
            <a:ext cx="38100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1657350"/>
            <a:ext cx="666750" cy="666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4375" y="2466975"/>
            <a:ext cx="194024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Hind Siliguri"/>
              </a:rPr>
              <a:t>১. ব্যাংকের অবস্থান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375" y="2981325"/>
            <a:ext cx="3111549" cy="9001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475569"/>
                </a:solidFill>
                <a:latin typeface="Hind Siliguri"/>
              </a:rPr>
              <a:t>বাসস্থান বা ব্যবসায়িক কেন্দ্রস্থলের নিকটে অবস্থিত ব্যাংকেই গ্রাহক হিসাব খুলতে স্বাচ্ছন্দ্য বোধ করেন।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0299" y="1657350"/>
            <a:ext cx="66675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40299" y="2466975"/>
            <a:ext cx="92011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Hind Siliguri"/>
              </a:rPr>
              <a:t>২. দক্ষতা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0299" y="2981325"/>
            <a:ext cx="3111549" cy="9001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475569"/>
                </a:solidFill>
                <a:latin typeface="Hind Siliguri"/>
              </a:rPr>
              <a:t>কর্মচারীদের দ্রুত ও দক্ষ সেবা প্রদান গ্রাহকদের আকর্ষণ করে। কম সময়ে সঠিক সেবা দেওয়া দক্ষতার প্রতীক।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66224" y="1657350"/>
            <a:ext cx="666750" cy="6667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66224" y="2466975"/>
            <a:ext cx="1550193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Hind Siliguri"/>
              </a:rPr>
              <a:t>৩. বহুমুখী সেবা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224" y="2981325"/>
            <a:ext cx="3111549" cy="9001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475569"/>
                </a:solidFill>
                <a:latin typeface="Hind Siliguri"/>
              </a:rPr>
              <a:t>যে ব্যাংক জমা-খরচের পাশাপাশি পে-অর্ডার, কার্ড ও অনলাইন সেবাসহ নানা সেবা দেয়, তা নির্বাচন করা উচিত।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5350" y="1790700"/>
            <a:ext cx="304800" cy="4000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1262" y="1790700"/>
            <a:ext cx="504825" cy="4000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75761" y="1790700"/>
            <a:ext cx="447675" cy="4000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00125" y="381000"/>
            <a:ext cx="1119187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মূল পাঠ: হিসাব খোলার বিবেচ্য বিষয় (১ - ৩)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824037"/>
            <a:ext cx="5429250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500062"/>
            <a:ext cx="381000" cy="381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1862137"/>
            <a:ext cx="5353050" cy="39243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76250" y="1772840"/>
            <a:ext cx="5429250" cy="1074241"/>
          </a:xfrm>
          <a:prstGeom prst="roundRect">
            <a:avLst>
              <a:gd name="adj" fmla="val 1064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5375" y="1944290"/>
            <a:ext cx="45720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1E293B"/>
                </a:solidFill>
                <a:latin typeface="Hind Siliguri"/>
              </a:rPr>
              <a:t>৪. বৈদেশিক বিনিময়:</a:t>
            </a:r>
            <a:r>
              <a:rPr sz="1800" b="0" i="0" u="none">
                <a:solidFill>
                  <a:srgbClr val="1E293B"/>
                </a:solidFill>
                <a:latin typeface="Hind Siliguri"/>
              </a:rPr>
              <a:t> আমদানি-রপ্তানি ও বৈদেশিক মুদ্রা লেনদেনের সুবিধা থাকা প্রয়োজন।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1772840"/>
            <a:ext cx="47625" cy="1074241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76250" y="3018532"/>
            <a:ext cx="5429250" cy="1439912"/>
          </a:xfrm>
          <a:prstGeom prst="roundRect">
            <a:avLst>
              <a:gd name="adj" fmla="val 793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5375" y="3189982"/>
            <a:ext cx="4572000" cy="10970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1E293B"/>
                </a:solidFill>
                <a:latin typeface="Hind Siliguri"/>
              </a:rPr>
              <a:t>৫. সুনাম ও আর্থিক সচ্ছলতা:</a:t>
            </a:r>
            <a:r>
              <a:rPr sz="1800" b="0" i="0" u="none">
                <a:solidFill>
                  <a:srgbClr val="1E293B"/>
                </a:solidFill>
                <a:latin typeface="Hind Siliguri"/>
              </a:rPr>
              <a:t> সুনামসম্পন্ন ও দীর্ঘদিনের বিশ্বস্ত পুরনো ব্যাংকে অর্থ রাখা বেশি নিরাপদ।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6250" y="3018532"/>
            <a:ext cx="47625" cy="1439912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76250" y="4629894"/>
            <a:ext cx="5429250" cy="1074241"/>
          </a:xfrm>
          <a:prstGeom prst="roundRect">
            <a:avLst>
              <a:gd name="adj" fmla="val 1064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5375" y="4801344"/>
            <a:ext cx="45720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1E293B"/>
                </a:solidFill>
                <a:latin typeface="Hind Siliguri"/>
              </a:rPr>
              <a:t>৬. শাখা বিস্তার:</a:t>
            </a:r>
            <a:r>
              <a:rPr sz="1800" b="0" i="0" u="none">
                <a:solidFill>
                  <a:srgbClr val="1E293B"/>
                </a:solidFill>
                <a:latin typeface="Hind Siliguri"/>
              </a:rPr>
              <a:t> যে ব্যাংকের শাখা সারাদেশে বেশি, তাদের থেকে যে কোনো স্থানে সেবা নেওয়া সহজ হয়।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6250" y="4629894"/>
            <a:ext cx="47625" cy="1074241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1977628"/>
            <a:ext cx="333375" cy="27622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3223319"/>
            <a:ext cx="200025" cy="27622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5" y="4834681"/>
            <a:ext cx="304800" cy="2762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00125" y="381000"/>
            <a:ext cx="1119187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মূল পাঠ: হিসাব খোলার বিবেচ্য বিষয় (৪ - ৬)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314450"/>
            <a:ext cx="3587799" cy="50196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174" y="1314450"/>
            <a:ext cx="3587799" cy="50196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1314450"/>
            <a:ext cx="3587799" cy="50196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500062"/>
            <a:ext cx="38100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1657350"/>
            <a:ext cx="666750" cy="666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4375" y="2466975"/>
            <a:ext cx="216027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Hind Siliguri"/>
              </a:rPr>
              <a:t>৭. তালিকাভুক্ত ব্যাংক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375" y="2981325"/>
            <a:ext cx="3111549" cy="9001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475569"/>
                </a:solidFill>
                <a:latin typeface="Hind Siliguri"/>
              </a:rPr>
              <a:t>কেন্দ্রীয় ব্যাংকের তালিকাভুক্ত (Scheduled) ব্যাংক বেশি নিরাপদ ও নির্ভরযোগ্য।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0299" y="1657350"/>
            <a:ext cx="66675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40299" y="2466975"/>
            <a:ext cx="193024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Hind Siliguri"/>
              </a:rPr>
              <a:t>৮. ঋণসুবিধা ও সুদ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0299" y="2981325"/>
            <a:ext cx="3111549" cy="9001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475569"/>
                </a:solidFill>
                <a:latin typeface="Hind Siliguri"/>
              </a:rPr>
              <a:t>আমানতের উপর বেশি সুদ প্রদান এবং সহজ শর্তে ঋণদানকারী ব্যাংক বেছে নেওয়া দরকার।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66224" y="1657350"/>
            <a:ext cx="666750" cy="6667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66224" y="2466975"/>
            <a:ext cx="202025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Hind Siliguri"/>
              </a:rPr>
              <a:t>৯. ইলেকট্রনিক সেবা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224" y="2981325"/>
            <a:ext cx="3111549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475569"/>
                </a:solidFill>
                <a:latin typeface="Hind Siliguri"/>
              </a:rPr>
              <a:t>অনলাইন ব্যাংকিং, এটিএম (ATM) ও মোবাইল অ্যাপ সেবা থাকা আবশ্যক।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7725" y="1790700"/>
            <a:ext cx="400050" cy="4000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49837" y="1790700"/>
            <a:ext cx="447675" cy="4000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47186" y="1790700"/>
            <a:ext cx="504825" cy="4000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00125" y="381000"/>
            <a:ext cx="1119187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মূল পাঠ: হিসাব খোলার বিবেচ্য বিষয় (৭ - ১১)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217390"/>
            <a:ext cx="5429250" cy="321364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824037"/>
            <a:ext cx="5429250" cy="400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500062"/>
            <a:ext cx="47625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38250" y="2655540"/>
            <a:ext cx="4500562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তোমার খাতা বের করো এবং লেখ: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3274665"/>
            <a:ext cx="4667250" cy="12800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1" i="0" u="none">
                <a:solidFill>
                  <a:srgbClr val="1E3A8A"/>
                </a:solidFill>
                <a:latin typeface="Hind Siliguri"/>
              </a:rPr>
              <a:t>"ব্যাংক হিসাব খোলার সময় ব্যাংকের অবস্থান (Location) কেন এত গুরুত্বপূর্ণ? ৩টি বাক্যে সংক্ষেপে লেখ।"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4745235"/>
            <a:ext cx="4667250" cy="30480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64748B"/>
                </a:solidFill>
                <a:latin typeface="Hind Siliguri"/>
              </a:rPr>
              <a:t>সময়: ৩ মিনিট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1862137"/>
            <a:ext cx="5353050" cy="39243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2736502"/>
            <a:ext cx="266700" cy="2667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250" y="4792860"/>
            <a:ext cx="190500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5375" y="381000"/>
            <a:ext cx="1109662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একক কাজ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654796"/>
            <a:ext cx="11239500" cy="233898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500062"/>
            <a:ext cx="428625" cy="38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62050" y="2892921"/>
            <a:ext cx="10781347" cy="4000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50" b="1" i="0" u="none">
                <a:solidFill>
                  <a:srgbClr val="15803D"/>
                </a:solidFill>
                <a:latin typeface="Hind Siliguri"/>
              </a:rPr>
              <a:t>নমুনা উত্তর মিলিয়ে নাও: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969121"/>
            <a:ext cx="247650" cy="2476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9150" y="3407271"/>
            <a:ext cx="10610850" cy="335160"/>
          </a:xfrm>
          <a:prstGeom prst="rect">
            <a:avLst/>
          </a:prstGeom>
          <a:noFill/>
        </p:spPr>
        <p:txBody>
          <a:bodyPr wrap="square" lIns="27622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1F2937"/>
                </a:solidFill>
                <a:latin typeface="Hind Siliguri"/>
              </a:rPr>
              <a:t>১. ব্যাংকের অবস্থান নিকটে হলে সময়, যাতায়াত খরচ ও শ্রম সাশ্রয় হয়।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56732"/>
            <a:ext cx="10610850" cy="335160"/>
          </a:xfrm>
          <a:prstGeom prst="rect">
            <a:avLst/>
          </a:prstGeom>
          <a:noFill/>
        </p:spPr>
        <p:txBody>
          <a:bodyPr wrap="square" lIns="27622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1F2937"/>
                </a:solidFill>
                <a:latin typeface="Hind Siliguri"/>
              </a:rPr>
              <a:t>২. জরুরি প্রয়োজনে দ্রুত ব্যাংকে গিয়ে নগদ অর্থ জমা বা উত্তোলন করা সহজ হয়।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4306192"/>
            <a:ext cx="10610850" cy="335160"/>
          </a:xfrm>
          <a:prstGeom prst="rect">
            <a:avLst/>
          </a:prstGeom>
          <a:noFill/>
        </p:spPr>
        <p:txBody>
          <a:bodyPr wrap="square" lIns="27622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1F2937"/>
                </a:solidFill>
                <a:latin typeface="Hind Siliguri"/>
              </a:rPr>
              <a:t>৩. ব্যবসায়িক কেন্দ্রস্থলে ব্যাংক থাকলে ব্যবসায়িক লেনদেন পরিচালনা সুবিধাজনক হয়।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3450133"/>
            <a:ext cx="180975" cy="2190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3899594"/>
            <a:ext cx="180975" cy="2190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4349055"/>
            <a:ext cx="180975" cy="2190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0" y="381000"/>
            <a:ext cx="11144250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একক কাজের নমুনা উত্তর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048916"/>
            <a:ext cx="5429250" cy="355074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824037"/>
            <a:ext cx="5429250" cy="400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500062"/>
            <a:ext cx="47625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04925" y="2487066"/>
            <a:ext cx="4430553" cy="8572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পাশে বসা সহপাঠীর সাথে আলোচনা করে লেখ: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3534816"/>
            <a:ext cx="466725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"বাংলাদেশ ব্যাংকের তালিকাভুক্ত ব্যাংক এবং অতালিকাভুক্ত ব্যাংকের মধ্যে সুবিধাগত প্রধান পার্থক্যগুলো কী কী?"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4913858"/>
            <a:ext cx="4667250" cy="30480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64748B"/>
                </a:solidFill>
                <a:latin typeface="Hind Siliguri"/>
              </a:rPr>
              <a:t>সময়: ৫ মিনিট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1862137"/>
            <a:ext cx="5353050" cy="39243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2782341"/>
            <a:ext cx="333375" cy="2667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250" y="4961483"/>
            <a:ext cx="190500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5375" y="381000"/>
            <a:ext cx="1109662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জোড়ায় কাজ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730996"/>
            <a:ext cx="11239500" cy="218658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500062"/>
            <a:ext cx="428625" cy="38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62050" y="2969121"/>
            <a:ext cx="10781347" cy="4000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50" b="1" i="0" u="none">
                <a:solidFill>
                  <a:srgbClr val="15803D"/>
                </a:solidFill>
                <a:latin typeface="Hind Siliguri"/>
              </a:rPr>
              <a:t>জোড়ায় কাজের সঠিক উত্তরমালা: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3483471"/>
            <a:ext cx="1061085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F2937"/>
                </a:solidFill>
                <a:latin typeface="Hind Siliguri"/>
              </a:rPr>
              <a:t>১. নিরাপত্তা:</a:t>
            </a:r>
            <a:r>
              <a:rPr sz="1650" b="0" i="0" u="none">
                <a:solidFill>
                  <a:srgbClr val="1F2937"/>
                </a:solidFill>
                <a:latin typeface="Hind Siliguri"/>
              </a:rPr>
              <a:t> তালিকাভুক্ত ব্যাংক কেন্দ্রীয় ব্যাংকের কঠোর নিয়ন্ত্রণে থাকে, তাই আমানতকারীর অর্থ বেশি নিরাপদ।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913882"/>
            <a:ext cx="1061085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F2937"/>
                </a:solidFill>
                <a:latin typeface="Hind Siliguri"/>
              </a:rPr>
              <a:t>২. ঋণ সহায়তা:</a:t>
            </a:r>
            <a:r>
              <a:rPr sz="1650" b="0" i="0" u="none">
                <a:solidFill>
                  <a:srgbClr val="1F2937"/>
                </a:solidFill>
                <a:latin typeface="Hind Siliguri"/>
              </a:rPr>
              <a:t> তালিকাভুক্ত ব্যাংক প্রয়োজনে কেন্দ্রীয় ব্যাংক থেকে সরাসরি আর্থিক ঋণ সুবিধা পায়।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4344292"/>
            <a:ext cx="1061085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F2937"/>
                </a:solidFill>
                <a:latin typeface="Hind Siliguri"/>
              </a:rPr>
              <a:t>৩. ক্লিয়ারিং হাউজ:</a:t>
            </a:r>
            <a:r>
              <a:rPr sz="1650" b="0" i="0" u="none">
                <a:solidFill>
                  <a:srgbClr val="1F2937"/>
                </a:solidFill>
                <a:latin typeface="Hind Siliguri"/>
              </a:rPr>
              <a:t> তালিকাভুক্ত ব্যাংকগুলো নিকাশ ঘরের সদস্য সুবিধা ভোগ করে, যা অতালিকাভুক্ত ব্যাংক পায় না।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3045321"/>
            <a:ext cx="2476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47750" y="381000"/>
            <a:ext cx="11144250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জোড়ায় কাজের নমুনা উত্তর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048916"/>
            <a:ext cx="5429250" cy="355074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500062"/>
            <a:ext cx="47625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04925" y="2487066"/>
            <a:ext cx="4430553" cy="8572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দলে বিভক্ত হয়ে আলোচনা কর ও পোস্টারে লেখ: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3534816"/>
            <a:ext cx="466725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"একজন নতুন ব্যবসায়ী হিসেবে তুমি কেন ঐতিহ্যবাহী ব্যাংকিংয়ের পাশাপাশি ইলেকট্রনিক ব্যাংকিং সেবাকে গুরুত্ব দেবে?"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4913858"/>
            <a:ext cx="4667250" cy="30480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64748B"/>
                </a:solidFill>
                <a:latin typeface="Hind Siliguri"/>
              </a:rPr>
              <a:t>সময়: ৭ মিনিট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2782341"/>
            <a:ext cx="333375" cy="2667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4961483"/>
            <a:ext cx="190500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5375" y="381000"/>
            <a:ext cx="1109662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দলীয় কাজ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826246"/>
            <a:ext cx="11239500" cy="199608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500062"/>
            <a:ext cx="428625" cy="38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62050" y="3064371"/>
            <a:ext cx="10781347" cy="4000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50" b="1" i="0" u="none">
                <a:solidFill>
                  <a:srgbClr val="15803D"/>
                </a:solidFill>
                <a:latin typeface="Hind Siliguri"/>
              </a:rPr>
              <a:t>দলীয় কাজের পোস্টার উপযোগিতা: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3140571"/>
            <a:ext cx="247650" cy="2476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3579673"/>
            <a:ext cx="9525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F2937"/>
                </a:solidFill>
                <a:latin typeface="Hind Siliguri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9650" y="3578721"/>
            <a:ext cx="10420350" cy="33516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F2937"/>
                </a:solidFill>
                <a:latin typeface="Hind Siliguri"/>
              </a:rPr>
              <a:t>২৪/৭ লেনদেন:</a:t>
            </a:r>
            <a:r>
              <a:rPr sz="1650" b="0" i="0" u="none">
                <a:solidFill>
                  <a:srgbClr val="1F2937"/>
                </a:solidFill>
                <a:latin typeface="Hind Siliguri"/>
              </a:rPr>
              <a:t> ব্যাংক বন্ধ থাকলেও এটিএম ও অনলাইন অ্যাপ দিয়ে দিনরাত লেনদেন সম্ভব।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914834"/>
            <a:ext cx="9525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F2937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9650" y="3913882"/>
            <a:ext cx="10420350" cy="33516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F2937"/>
                </a:solidFill>
                <a:latin typeface="Hind Siliguri"/>
              </a:rPr>
              <a:t>দ্রুত ফান্ড ট্রান্সফার:</a:t>
            </a:r>
            <a:r>
              <a:rPr sz="1650" b="0" i="0" u="none">
                <a:solidFill>
                  <a:srgbClr val="1F2937"/>
                </a:solidFill>
                <a:latin typeface="Hind Siliguri"/>
              </a:rPr>
              <a:t> ঘরে বসেই মুহূর্তে অন্য অ্যাকাউন্টে টাকা পাঠানো যায়।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249995"/>
            <a:ext cx="9525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F2937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4249042"/>
            <a:ext cx="10420350" cy="33516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F2937"/>
                </a:solidFill>
                <a:latin typeface="Hind Siliguri"/>
              </a:rPr>
              <a:t>ব্যবসায়িক গতিশীলতা:</a:t>
            </a:r>
            <a:r>
              <a:rPr sz="1650" b="0" i="0" u="none">
                <a:solidFill>
                  <a:srgbClr val="1F2937"/>
                </a:solidFill>
                <a:latin typeface="Hind Siliguri"/>
              </a:rPr>
              <a:t> নগদ টাকার ঝুঁকি কমে এবং সময় ও খরচ বহুলাংশে বেঁচে যায়।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7750" y="381000"/>
            <a:ext cx="11144250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দলীয় কাজের নমুনা উত্তর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500062"/>
            <a:ext cx="285750" cy="381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6250" y="2504182"/>
            <a:ext cx="11239500" cy="708570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5375" y="2675632"/>
            <a:ext cx="103822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1E293B"/>
                </a:solidFill>
                <a:latin typeface="Hind Siliguri"/>
              </a:rPr>
              <a:t>প্রশ্ন ১:</a:t>
            </a:r>
            <a:r>
              <a:rPr sz="1800" b="0" i="0" u="none">
                <a:solidFill>
                  <a:srgbClr val="1E293B"/>
                </a:solidFill>
                <a:latin typeface="Hind Siliguri"/>
              </a:rPr>
              <a:t> বাংলাদেশে বাণিজ্যিক ব্যাংকগুলোকে স্বীকৃতি দেয় কোন প্রতিষ্ঠান?</a:t>
            </a:r>
          </a:p>
        </p:txBody>
      </p:sp>
      <p:sp>
        <p:nvSpPr>
          <p:cNvPr id="6" name="Rectangle 5"/>
          <p:cNvSpPr/>
          <p:nvPr/>
        </p:nvSpPr>
        <p:spPr>
          <a:xfrm>
            <a:off x="476250" y="2504182"/>
            <a:ext cx="47625" cy="7085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76250" y="3384202"/>
            <a:ext cx="11239500" cy="708570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5375" y="3555652"/>
            <a:ext cx="103822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1E293B"/>
                </a:solidFill>
                <a:latin typeface="Hind Siliguri"/>
              </a:rPr>
              <a:t>প্রশ্ন ২:</a:t>
            </a:r>
            <a:r>
              <a:rPr sz="1800" b="0" i="0" u="none">
                <a:solidFill>
                  <a:srgbClr val="1E293B"/>
                </a:solidFill>
                <a:latin typeface="Hind Siliguri"/>
              </a:rPr>
              <a:t> Scheduled Bank-এর বাংলা পরিভাষা কী?</a:t>
            </a:r>
          </a:p>
        </p:txBody>
      </p:sp>
      <p:sp>
        <p:nvSpPr>
          <p:cNvPr id="9" name="Rectangle 8"/>
          <p:cNvSpPr/>
          <p:nvPr/>
        </p:nvSpPr>
        <p:spPr>
          <a:xfrm>
            <a:off x="476250" y="3384202"/>
            <a:ext cx="47625" cy="7085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76250" y="4264223"/>
            <a:ext cx="11239500" cy="708570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5375" y="4435673"/>
            <a:ext cx="103822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1E293B"/>
                </a:solidFill>
                <a:latin typeface="Hind Siliguri"/>
              </a:rPr>
              <a:t>প্রশ্ন ৩:</a:t>
            </a:r>
            <a:r>
              <a:rPr sz="1800" b="0" i="0" u="none">
                <a:solidFill>
                  <a:srgbClr val="1E293B"/>
                </a:solidFill>
                <a:latin typeface="Hind Siliguri"/>
              </a:rPr>
              <a:t> অনলাইন ব্যাংকিং ও এটিএম কার্ড সুবিধা ব্যাংকের কোন সেবার অন্তর্ভুক্ত?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6250" y="4264223"/>
            <a:ext cx="47625" cy="7085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2708969"/>
            <a:ext cx="266700" cy="2762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3588990"/>
            <a:ext cx="266700" cy="2762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4469010"/>
            <a:ext cx="266700" cy="2762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04875" y="381000"/>
            <a:ext cx="1128712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পাঠ মূল্যায়ন (প্রশ্ন ১ - ৩)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711946"/>
            <a:ext cx="11239500" cy="222468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500062"/>
            <a:ext cx="381000" cy="38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3475" y="2950071"/>
            <a:ext cx="10811351" cy="4000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50" b="1" i="0" u="none">
                <a:solidFill>
                  <a:srgbClr val="15803D"/>
                </a:solidFill>
                <a:latin typeface="Hind Siliguri"/>
              </a:rPr>
              <a:t>সঠিক উত্তর মিলিয়ে নাও: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3464421"/>
            <a:ext cx="1061085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F2937"/>
                </a:solidFill>
                <a:latin typeface="Hind Siliguri"/>
              </a:rPr>
              <a:t>উত্তর ১:</a:t>
            </a:r>
            <a:r>
              <a:rPr sz="1650" b="0" i="0" u="none">
                <a:solidFill>
                  <a:srgbClr val="1F2937"/>
                </a:solidFill>
                <a:latin typeface="Hind Siliguri"/>
              </a:rPr>
              <a:t> বাংলাদেশ ব্যাংক (দেশের কেন্দ্রীয় ব্যাংক)।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913882"/>
            <a:ext cx="1061085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F2937"/>
                </a:solidFill>
                <a:latin typeface="Hind Siliguri"/>
              </a:rPr>
              <a:t>উত্তর ২:</a:t>
            </a:r>
            <a:r>
              <a:rPr sz="1650" b="0" i="0" u="none">
                <a:solidFill>
                  <a:srgbClr val="1F2937"/>
                </a:solidFill>
                <a:latin typeface="Hind Siliguri"/>
              </a:rPr>
              <a:t> তালিকাভুক্ত ব্যাংক।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4363342"/>
            <a:ext cx="1061085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F2937"/>
                </a:solidFill>
                <a:latin typeface="Hind Siliguri"/>
              </a:rPr>
              <a:t>উত্তর ৩:</a:t>
            </a:r>
            <a:r>
              <a:rPr sz="1650" b="0" i="0" u="none">
                <a:solidFill>
                  <a:srgbClr val="1F2937"/>
                </a:solidFill>
                <a:latin typeface="Hind Siliguri"/>
              </a:rPr>
              <a:t> ইলেকট্রনিক ব্যাংকিং সেবা (E-Banking)।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3026271"/>
            <a:ext cx="219075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00125" y="381000"/>
            <a:ext cx="1119187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মূল্যায়নের উত্তরমালা (১ - ৩)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500062"/>
            <a:ext cx="285750" cy="381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6250" y="2944266"/>
            <a:ext cx="11239500" cy="708570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5375" y="3115716"/>
            <a:ext cx="103822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1E293B"/>
                </a:solidFill>
                <a:latin typeface="Hind Siliguri"/>
              </a:rPr>
              <a:t>প্রশ্ন ৪:</a:t>
            </a:r>
            <a:r>
              <a:rPr sz="1800" b="0" i="0" u="none">
                <a:solidFill>
                  <a:srgbClr val="1E293B"/>
                </a:solidFill>
                <a:latin typeface="Hind Siliguri"/>
              </a:rPr>
              <a:t> আমানতকারী হিসাব খোলার আগে সুদের হারের ক্ষেত্রে কী বিচার করে?</a:t>
            </a:r>
          </a:p>
        </p:txBody>
      </p:sp>
      <p:sp>
        <p:nvSpPr>
          <p:cNvPr id="6" name="Rectangle 5"/>
          <p:cNvSpPr/>
          <p:nvPr/>
        </p:nvSpPr>
        <p:spPr>
          <a:xfrm>
            <a:off x="476250" y="2944266"/>
            <a:ext cx="47625" cy="7085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76250" y="3824287"/>
            <a:ext cx="11239500" cy="708570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5375" y="3995737"/>
            <a:ext cx="103822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1E293B"/>
                </a:solidFill>
                <a:latin typeface="Hind Siliguri"/>
              </a:rPr>
              <a:t>প্রশ্ন ৫:</a:t>
            </a:r>
            <a:r>
              <a:rPr sz="1800" b="0" i="0" u="none">
                <a:solidFill>
                  <a:srgbClr val="1E293B"/>
                </a:solidFill>
                <a:latin typeface="Hind Siliguri"/>
              </a:rPr>
              <a:t> বৈদেশিক মুদ্রায় লেনদেন করতে হলে কী ধরনের অনুমতিপ্রাপ্ত ব্যাংকে হিসাব খোলা উচিত?</a:t>
            </a:r>
          </a:p>
        </p:txBody>
      </p:sp>
      <p:sp>
        <p:nvSpPr>
          <p:cNvPr id="9" name="Rectangle 8"/>
          <p:cNvSpPr/>
          <p:nvPr/>
        </p:nvSpPr>
        <p:spPr>
          <a:xfrm>
            <a:off x="476250" y="3824287"/>
            <a:ext cx="47625" cy="7085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3149054"/>
            <a:ext cx="266700" cy="2762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4029075"/>
            <a:ext cx="266700" cy="2762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04875" y="381000"/>
            <a:ext cx="1128712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পাঠ মূল্যায়ন (প্রশ্ন ৪ - ৫)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922389"/>
            <a:ext cx="11239500" cy="180379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500062"/>
            <a:ext cx="381000" cy="38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3475" y="3160514"/>
            <a:ext cx="10811351" cy="4000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50" b="1" i="0" u="none">
                <a:solidFill>
                  <a:srgbClr val="15803D"/>
                </a:solidFill>
                <a:latin typeface="Hind Siliguri"/>
              </a:rPr>
              <a:t>সঠিক উত্তর মিলিয়ে নাও: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3674864"/>
            <a:ext cx="1061085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F2937"/>
                </a:solidFill>
                <a:latin typeface="Hind Siliguri"/>
              </a:rPr>
              <a:t>উত্তর ৪:</a:t>
            </a:r>
            <a:r>
              <a:rPr sz="1650" b="0" i="0" u="none">
                <a:solidFill>
                  <a:srgbClr val="1F2937"/>
                </a:solidFill>
                <a:latin typeface="Hind Siliguri"/>
              </a:rPr>
              <a:t> আমানতের উপর সুদের হার যেন তুলনামূলক বেশি হয় এবং ঋণের উপর সুদের হার যেন কম হয়।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4152900"/>
            <a:ext cx="1061085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1F2937"/>
                </a:solidFill>
                <a:latin typeface="Hind Siliguri"/>
              </a:rPr>
              <a:t>উত্তর ৫:</a:t>
            </a:r>
            <a:r>
              <a:rPr sz="1650" b="0" i="0" u="none">
                <a:solidFill>
                  <a:srgbClr val="1F2937"/>
                </a:solidFill>
                <a:latin typeface="Hind Siliguri"/>
              </a:rPr>
              <a:t> বৈদেশিক মুদ্রা বিনিময়ে বাংলাদেশ ব্যাংক কর্তৃক অনুমোদিত শাখাসম্পন্ন ব্যাংকে।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3236714"/>
            <a:ext cx="219075" cy="247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0125" y="381000"/>
            <a:ext cx="1119187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মূল্যায়নের উত্তরমালা (৪ - ৫)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824037"/>
            <a:ext cx="5429250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500062"/>
            <a:ext cx="333375" cy="381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1862137"/>
            <a:ext cx="5353050" cy="39243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76250" y="2321421"/>
            <a:ext cx="5429250" cy="708570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5375" y="2492871"/>
            <a:ext cx="45720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"/>
              </a:rPr>
              <a:t>ব্যাংকের অবস্থান ও সুগমতা অত্যন্ত গুরুত্বপূর্ণ।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2321421"/>
            <a:ext cx="47625" cy="7085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76250" y="3201441"/>
            <a:ext cx="5429250" cy="708570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5375" y="3372891"/>
            <a:ext cx="45720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"/>
              </a:rPr>
              <a:t>সুনাম, দক্ষতা ও আর্থিক সচ্ছলতা নিরাপত্তার প্রতীক।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6250" y="3201441"/>
            <a:ext cx="47625" cy="7085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76250" y="4081462"/>
            <a:ext cx="5429250" cy="1074241"/>
          </a:xfrm>
          <a:prstGeom prst="roundRect">
            <a:avLst>
              <a:gd name="adj" fmla="val 1064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5375" y="4252912"/>
            <a:ext cx="45720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"/>
              </a:rPr>
              <a:t>তালিকাভুক্ত ব্যাংক ও আধুনিক ই-ব্যাংকিং সেবাকে অগ্রাধিকার দেওয়া উচিত।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6250" y="4081462"/>
            <a:ext cx="47625" cy="1074241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2526208"/>
            <a:ext cx="304800" cy="27622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3406229"/>
            <a:ext cx="304800" cy="27622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4286250"/>
            <a:ext cx="304800" cy="2762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52500" y="381000"/>
            <a:ext cx="11239500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পাঠের সারসংক্ষেপ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258466"/>
            <a:ext cx="5429250" cy="313164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0" y="2668041"/>
            <a:ext cx="666750" cy="666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0572" y="3525291"/>
            <a:ext cx="4840605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50" b="1" i="0" u="none">
                <a:solidFill>
                  <a:srgbClr val="1E3A8A"/>
                </a:solidFill>
                <a:latin typeface="Hind Siliguri"/>
              </a:rPr>
              <a:t>তোমাদের কোনো প্রশ্ন আছে কি?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825" y="4249191"/>
            <a:ext cx="46101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আজকের পাঠ সংক্রান্ত কোনো বিষয় না বুঝে থাকলে সানন্দে প্রশ্ন করো!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9125" y="381000"/>
            <a:ext cx="1157287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প্রশ্ন ও উত্তর পর্ব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129135"/>
            <a:ext cx="11239500" cy="339030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500062"/>
            <a:ext cx="476250" cy="38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2550" y="2510135"/>
            <a:ext cx="10481310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100" b="1" i="0" u="none">
                <a:solidFill>
                  <a:srgbClr val="1E3A8A"/>
                </a:solidFill>
                <a:latin typeface="Hind Siliguri"/>
              </a:rPr>
              <a:t>খাতায় প্রশ্নগুলো লিখে নাও এবং বাসায় তৈরি করবে: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450" y="2591097"/>
            <a:ext cx="304800" cy="26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57275" y="3082587"/>
            <a:ext cx="11430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334155"/>
                </a:solidFill>
                <a:latin typeface="Hind Siliguri"/>
              </a:rPr>
              <a:t>1.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1575" y="3081635"/>
            <a:ext cx="10163175" cy="411360"/>
          </a:xfrm>
          <a:prstGeom prst="rect">
            <a:avLst/>
          </a:prstGeom>
          <a:noFill/>
        </p:spPr>
        <p:txBody>
          <a:bodyPr wrap="square" lIns="114300" tIns="0" rIns="0" bIns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১. ব্যাংকের 'অবস্থান' বলতে কী বোঝায়?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175" y="3493948"/>
            <a:ext cx="15240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334155"/>
                </a:solidFill>
                <a:latin typeface="Hind Siliguri"/>
              </a:rPr>
              <a:t>2.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1575" y="3492996"/>
            <a:ext cx="10163175" cy="411360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২. তালিকাভুক্ত ব্যাংক ও অতালিকাভুক্ত ব্যাংকের ৪টি পার্থক্য লেখ।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700" y="3905309"/>
            <a:ext cx="142875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334155"/>
                </a:solidFill>
                <a:latin typeface="Hind Siliguri"/>
              </a:rPr>
              <a:t>3.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71575" y="3904357"/>
            <a:ext cx="10163175" cy="411360"/>
          </a:xfrm>
          <a:prstGeom prst="rect">
            <a:avLst/>
          </a:prstGeom>
          <a:noFill/>
        </p:spPr>
        <p:txBody>
          <a:bodyPr wrap="square" lIns="142875" tIns="0" rIns="0" bIns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৩. একজন ব্যবসায়ীর জন্য ইলেকট্রনিক ব্যাংকিং সেবার প্রয়োজনীয়তা ব্যাখ্যা করো।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4316670"/>
            <a:ext cx="161925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334155"/>
                </a:solidFill>
                <a:latin typeface="Hind Siliguri"/>
              </a:rPr>
              <a:t>4.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1575" y="4315717"/>
            <a:ext cx="10163175" cy="411360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৪. সুদের হার কীভাবে আমানতকারীকে ব্যাংক নির্বাচনে প্রভাবিত করে?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9175" y="4728031"/>
            <a:ext cx="15240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334155"/>
                </a:solidFill>
                <a:latin typeface="Hind Siliguri"/>
              </a:rPr>
              <a:t>5.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71575" y="4727078"/>
            <a:ext cx="10163175" cy="411360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৫. "দক্ষ কর্মচারীবৃন্দই ব্যাংকের মূল চালিকাশক্তি"— উক্তিটি বিশ্লেষণ করো।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5375" y="381000"/>
            <a:ext cx="1109662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বাড়ির কাজ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824037"/>
            <a:ext cx="5429250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500062"/>
            <a:ext cx="381000" cy="381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1862137"/>
            <a:ext cx="5353050" cy="39243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76250" y="2504182"/>
            <a:ext cx="5429250" cy="708570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5375" y="2675632"/>
            <a:ext cx="45720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"/>
              </a:rPr>
              <a:t>মূল পাঠ্যবইয়ের ১১.৩ অনুচ্ছেদ মনোযোগ দিয়ে পড়বে।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2504182"/>
            <a:ext cx="47625" cy="7085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76250" y="3384202"/>
            <a:ext cx="5429250" cy="708570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5375" y="3555652"/>
            <a:ext cx="45720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"/>
              </a:rPr>
              <a:t>প্রতিটি প্রশ্নের উত্তর সুন্দর ও স্পষ্ট অক্ষরে লিখবে।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6250" y="3384202"/>
            <a:ext cx="47625" cy="7085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76250" y="4264223"/>
            <a:ext cx="5429250" cy="708570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5375" y="4435673"/>
            <a:ext cx="45720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"/>
              </a:rPr>
              <a:t>আগামী ক্লাসে বাড়ির কাজের খাতা জমা দেবে।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6250" y="4264223"/>
            <a:ext cx="47625" cy="70857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2708969"/>
            <a:ext cx="238125" cy="27622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3588990"/>
            <a:ext cx="266700" cy="27622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5" y="4469010"/>
            <a:ext cx="238125" cy="2762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00125" y="381000"/>
            <a:ext cx="11191875" cy="647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Hind Siliguri"/>
              </a:rPr>
              <a:t>বাড়ির কাজের সহায়ক সংকেত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6250" y="1095375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1E3A8A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0275" y="1919287"/>
            <a:ext cx="11591448" cy="1009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875" b="1" i="0" u="none">
                <a:solidFill>
                  <a:srgbClr val="FFFFFF"/>
                </a:solidFill>
                <a:latin typeface="Hind Siliguri"/>
              </a:rPr>
              <a:t>মনোযোগ দিয়ে পাঠে অংশগ্রহণের জন্য ধন্যবাদ!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62350" y="3262312"/>
            <a:ext cx="50673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50" b="0" i="0" u="none">
                <a:solidFill>
                  <a:srgbClr val="BAE6FD"/>
                </a:solidFill>
                <a:latin typeface="Hind Siliguri SemiBold"/>
              </a:rPr>
              <a:t>সবাই ভালো থেকো ও নিয়মিত পড়াশোনা কোরো।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750" y="3957637"/>
            <a:ext cx="4000500" cy="1714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FFFFFF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93366" y="3341823"/>
            <a:ext cx="5355521" cy="6347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125" b="1" i="0" u="none">
                <a:solidFill>
                  <a:srgbClr val="F59E0B"/>
                </a:solidFill>
                <a:latin typeface="Hind Siliguri"/>
              </a:rPr>
              <a:t>শুভকামনা ও বিদায়!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57950"/>
            <a:ext cx="1219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1500" b="1" i="0" u="none">
                <a:solidFill>
                  <a:srgbClr val="FFFFFF"/>
                </a:solidFill>
                <a:latin typeface="Poppins"/>
              </a:rPr>
              <a:t>Mizanur Rahman ( R.R.Textile Mills High School)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1208</Words>
  <Application>Microsoft Macintosh PowerPoint</Application>
  <PresentationFormat>Custom</PresentationFormat>
  <Paragraphs>144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dc:description>generated using python-pptx</dc:description>
  <cp:lastModifiedBy>User</cp:lastModifiedBy>
  <cp:revision>7</cp:revision>
  <dcterms:created xsi:type="dcterms:W3CDTF">2013-01-27T09:14:16Z</dcterms:created>
  <dcterms:modified xsi:type="dcterms:W3CDTF">2026-08-07T08:23:14Z</dcterms:modified>
</cp:coreProperties>
</file>