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8" r:id="rId2"/>
    <p:sldId id="280" r:id="rId3"/>
    <p:sldId id="258" r:id="rId4"/>
    <p:sldId id="276" r:id="rId5"/>
    <p:sldId id="281" r:id="rId6"/>
    <p:sldId id="277" r:id="rId7"/>
    <p:sldId id="272" r:id="rId8"/>
    <p:sldId id="278" r:id="rId9"/>
    <p:sldId id="282" r:id="rId10"/>
    <p:sldId id="304" r:id="rId11"/>
    <p:sldId id="283" r:id="rId12"/>
    <p:sldId id="284" r:id="rId13"/>
    <p:sldId id="303" r:id="rId14"/>
    <p:sldId id="285" r:id="rId15"/>
    <p:sldId id="286" r:id="rId16"/>
    <p:sldId id="287" r:id="rId17"/>
    <p:sldId id="288" r:id="rId18"/>
    <p:sldId id="289" r:id="rId19"/>
    <p:sldId id="291" r:id="rId20"/>
    <p:sldId id="292" r:id="rId21"/>
    <p:sldId id="293" r:id="rId22"/>
    <p:sldId id="294" r:id="rId23"/>
    <p:sldId id="290" r:id="rId24"/>
    <p:sldId id="296" r:id="rId25"/>
    <p:sldId id="297" r:id="rId26"/>
    <p:sldId id="299" r:id="rId27"/>
    <p:sldId id="300" r:id="rId28"/>
    <p:sldId id="301" r:id="rId29"/>
    <p:sldId id="302" r:id="rId30"/>
    <p:sldId id="306" r:id="rId31"/>
    <p:sldId id="305" r:id="rId32"/>
    <p:sldId id="307" r:id="rId33"/>
  </p:sldIdLst>
  <p:sldSz cx="13716000" cy="7772400"/>
  <p:notesSz cx="6858000" cy="9144000"/>
  <p:defaultTextStyle>
    <a:defPPr>
      <a:defRPr lang="en-US"/>
    </a:defPPr>
    <a:lvl1pPr marL="0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3928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7856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1784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5713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69641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3569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97497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1425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66FF"/>
    <a:srgbClr val="0000FF"/>
    <a:srgbClr val="CC00FF"/>
    <a:srgbClr val="2E5C04"/>
    <a:srgbClr val="66FF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918" y="72"/>
      </p:cViewPr>
      <p:guideLst>
        <p:guide orient="horz" pos="2448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F33D1-2E2F-4E39-A7B4-1F5CBE2C7A14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640A8-556E-4EBF-A602-B4518828F7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1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3928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7856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41784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55713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69641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83569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97497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911425" algn="l" defTabSz="122785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Please follow the instructions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37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Welcome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66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Introduction of the teacher &amp;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166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Suspension 1 to lead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1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1227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Suspension 2 to lead the lesson.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704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Lesson declaration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6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Basic rules of voice change will be taught from this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99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Delimitation of the voice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38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Classification of voice is focused in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6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Formation of active voice</a:t>
            </a:r>
            <a:r>
              <a:rPr lang="en-US" baseline="0" dirty="0"/>
              <a:t> with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92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12278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Formation of passive voice</a:t>
            </a:r>
            <a:r>
              <a:rPr lang="en-US" baseline="0" dirty="0"/>
              <a:t> with example.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527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Basic of all grammar items.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72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Fundamental items of voice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3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How to change from active to passive shown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0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Practice on changing into passive from present continuous tense.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61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Class work according to previous</a:t>
            </a:r>
            <a:r>
              <a:rPr lang="en-US" baseline="0" dirty="0"/>
              <a:t>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27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Indirect object we mean man/woman that sit before direct object. Direct object we mean other than man/woman (object)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70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Practice on double object.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45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How to change into passive voice from  silent infinitive.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09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Practice or evaluation.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81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How to change into passive from reflexive pronoun.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39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How to change into passive with quasi-passive active voice.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83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Evaluation/Practice.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788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Ending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640A8-556E-4EBF-A602-B4518828F7A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8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414482"/>
            <a:ext cx="1165860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404360"/>
            <a:ext cx="960120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3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7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1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5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69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3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97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1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32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1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994487"/>
            <a:ext cx="11658600" cy="154368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294275"/>
            <a:ext cx="11658600" cy="1700212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39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78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4178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557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696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835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974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114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5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13560"/>
            <a:ext cx="6057900" cy="512942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813560"/>
            <a:ext cx="6057900" cy="5129425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5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39795"/>
            <a:ext cx="6060282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64859"/>
            <a:ext cx="6060282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739795"/>
            <a:ext cx="6062663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464859"/>
            <a:ext cx="6062663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79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90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620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9457"/>
            <a:ext cx="4512470" cy="131699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309457"/>
            <a:ext cx="7667625" cy="663352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626447"/>
            <a:ext cx="4512470" cy="5316538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7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440680"/>
            <a:ext cx="8229600" cy="64230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94478"/>
            <a:ext cx="8229600" cy="4663440"/>
          </a:xfrm>
        </p:spPr>
        <p:txBody>
          <a:bodyPr/>
          <a:lstStyle>
            <a:lvl1pPr marL="0" indent="0">
              <a:buNone/>
              <a:defRPr sz="4300"/>
            </a:lvl1pPr>
            <a:lvl2pPr marL="613928" indent="0">
              <a:buNone/>
              <a:defRPr sz="3800"/>
            </a:lvl2pPr>
            <a:lvl3pPr marL="1227856" indent="0">
              <a:buNone/>
              <a:defRPr sz="3200"/>
            </a:lvl3pPr>
            <a:lvl4pPr marL="1841784" indent="0">
              <a:buNone/>
              <a:defRPr sz="2700"/>
            </a:lvl4pPr>
            <a:lvl5pPr marL="2455713" indent="0">
              <a:buNone/>
              <a:defRPr sz="2700"/>
            </a:lvl5pPr>
            <a:lvl6pPr marL="3069641" indent="0">
              <a:buNone/>
              <a:defRPr sz="2700"/>
            </a:lvl6pPr>
            <a:lvl7pPr marL="3683569" indent="0">
              <a:buNone/>
              <a:defRPr sz="2700"/>
            </a:lvl7pPr>
            <a:lvl8pPr marL="4297497" indent="0">
              <a:buNone/>
              <a:defRPr sz="2700"/>
            </a:lvl8pPr>
            <a:lvl9pPr marL="4911425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6082983"/>
            <a:ext cx="8229600" cy="912177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8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6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311257"/>
            <a:ext cx="308610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11257"/>
            <a:ext cx="902970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04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344400" cy="1295400"/>
          </a:xfrm>
          <a:prstGeom prst="rect">
            <a:avLst/>
          </a:prstGeom>
        </p:spPr>
        <p:txBody>
          <a:bodyPr vert="horz" lIns="122786" tIns="61393" rIns="122786" bIns="6139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13560"/>
            <a:ext cx="12344400" cy="5129425"/>
          </a:xfrm>
          <a:prstGeom prst="rect">
            <a:avLst/>
          </a:prstGeom>
        </p:spPr>
        <p:txBody>
          <a:bodyPr vert="horz" lIns="122786" tIns="61393" rIns="122786" bIns="6139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BC87D-3C8C-4D2A-B35E-DE998FC2F73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7203864"/>
            <a:ext cx="4343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3AB83-FFCC-4BD6-802F-6F7A818E5D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6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78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0446" indent="-460446" algn="l" defTabSz="1227856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7633" indent="-383705" algn="l" defTabSz="1227856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4820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48749" indent="-306964" algn="l" defTabSz="1227856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2677" indent="-306964" algn="l" defTabSz="1227856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76605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0533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04461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18389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3928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7856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1784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5713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69641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3569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97497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1425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ownloads\Bismillah-sharif-wallpap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716000" cy="7772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609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rgbClr val="0A128C"/>
            </a:gs>
            <a:gs pos="42000">
              <a:srgbClr val="181CC7"/>
            </a:gs>
            <a:gs pos="74000">
              <a:schemeClr val="accent2">
                <a:lumMod val="50000"/>
              </a:schemeClr>
            </a:gs>
            <a:gs pos="100000">
              <a:schemeClr val="bg2">
                <a:lumMod val="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2400" y="6096000"/>
            <a:ext cx="58674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Welcome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419597" y="1676400"/>
            <a:ext cx="4495802" cy="396240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1080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81600" y="533400"/>
            <a:ext cx="41148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Book Antiqua" pitchFamily="18" charset="0"/>
              </a:rPr>
              <a:t>Introduction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752600"/>
            <a:ext cx="7543800" cy="4953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Serazul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Islam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B.A.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Hons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 In English M.A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English Teacher 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Abdul Gafur Memorial Secondary High School</a:t>
            </a:r>
          </a:p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Jashore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Sadar, </a:t>
            </a:r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Jashore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</a:t>
            </a:r>
          </a:p>
          <a:p>
            <a:r>
              <a:rPr 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Presentation made for 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Class: vi to xii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65D9AB-CFD5-8551-ACC7-80CAC4A71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1524000"/>
            <a:ext cx="4433771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44000">
              <a:srgbClr val="000040"/>
            </a:gs>
            <a:gs pos="100000">
              <a:srgbClr val="40004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3" t="12877" r="14336" b="19482"/>
          <a:stretch/>
        </p:blipFill>
        <p:spPr>
          <a:xfrm>
            <a:off x="9388951" y="2667000"/>
            <a:ext cx="2390455" cy="2368389"/>
          </a:xfrm>
          <a:prstGeom prst="ellipse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80845"/>
            <a:ext cx="3505200" cy="40736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1160" y="5193714"/>
            <a:ext cx="192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Book Antiqua" pitchFamily="18" charset="0"/>
              </a:rPr>
              <a:t>Raiyan</a:t>
            </a:r>
            <a:endParaRPr lang="en-US" sz="36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54367" y="5193714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Book Antiqua" pitchFamily="18" charset="0"/>
              </a:rPr>
              <a:t>An apple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7700" y="3349938"/>
            <a:ext cx="45720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  <a:latin typeface="Book Antiqua" pitchFamily="18" charset="0"/>
              </a:rPr>
              <a:t>Raiyan</a:t>
            </a: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 eats an apple.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600" y="3352800"/>
            <a:ext cx="46482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An apple is eaten by </a:t>
            </a:r>
            <a:r>
              <a:rPr lang="en-US" b="1" dirty="0" err="1">
                <a:solidFill>
                  <a:schemeClr val="bg1"/>
                </a:solidFill>
                <a:latin typeface="Book Antiqua" pitchFamily="18" charset="0"/>
              </a:rPr>
              <a:t>Raiyan</a:t>
            </a: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471793"/>
            <a:ext cx="3505200" cy="40736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77400" y="5257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Book Antiqua" pitchFamily="18" charset="0"/>
              </a:rPr>
              <a:t>Raiyan</a:t>
            </a:r>
            <a:endParaRPr lang="en-US" sz="3600" b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93" t="12877" r="14336" b="19482"/>
          <a:stretch/>
        </p:blipFill>
        <p:spPr>
          <a:xfrm>
            <a:off x="1471772" y="2508643"/>
            <a:ext cx="2390455" cy="2368389"/>
          </a:xfrm>
          <a:prstGeom prst="ellipse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76400" y="51816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Book Antiqua" pitchFamily="18" charset="0"/>
              </a:rPr>
              <a:t>An apple</a:t>
            </a:r>
          </a:p>
        </p:txBody>
      </p:sp>
    </p:spTree>
    <p:extLst>
      <p:ext uri="{BB962C8B-B14F-4D97-AF65-F5344CB8AC3E}">
        <p14:creationId xmlns:p14="http://schemas.microsoft.com/office/powerpoint/2010/main" val="42329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eft Arrow 12"/>
          <p:cNvSpPr/>
          <p:nvPr/>
        </p:nvSpPr>
        <p:spPr>
          <a:xfrm rot="12215716" flipV="1">
            <a:off x="1864810" y="2063652"/>
            <a:ext cx="4894381" cy="287157"/>
          </a:xfrm>
          <a:prstGeom prst="lef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76400" y="685800"/>
            <a:ext cx="97536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I   say  my prayer  regularly.</a:t>
            </a:r>
          </a:p>
        </p:txBody>
      </p:sp>
      <p:sp>
        <p:nvSpPr>
          <p:cNvPr id="5" name="Oval 4"/>
          <p:cNvSpPr/>
          <p:nvPr/>
        </p:nvSpPr>
        <p:spPr>
          <a:xfrm>
            <a:off x="1466850" y="476250"/>
            <a:ext cx="609600" cy="1066800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33400" y="3375358"/>
            <a:ext cx="3581400" cy="739442"/>
          </a:xfrm>
          <a:prstGeom prst="round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My prayer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3375358"/>
            <a:ext cx="2209800" cy="739442"/>
          </a:xfrm>
          <a:prstGeom prst="round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by 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9160" y="3352800"/>
            <a:ext cx="1963776" cy="58704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is said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0050" y="3261058"/>
            <a:ext cx="3810000" cy="929942"/>
          </a:xfrm>
          <a:prstGeom prst="roundRect">
            <a:avLst/>
          </a:prstGeom>
          <a:noFill/>
          <a:ln w="101600" cap="sq">
            <a:solidFill>
              <a:srgbClr val="FFFF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579855" y="3200400"/>
            <a:ext cx="2487945" cy="929942"/>
          </a:xfrm>
          <a:prstGeom prst="roundRect">
            <a:avLst/>
          </a:prstGeom>
          <a:noFill/>
          <a:ln w="101600" cap="sq">
            <a:solidFill>
              <a:srgbClr val="FFFF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Arrow 2"/>
          <p:cNvSpPr/>
          <p:nvPr/>
        </p:nvSpPr>
        <p:spPr>
          <a:xfrm rot="18804700">
            <a:off x="3885941" y="2341451"/>
            <a:ext cx="2042172" cy="248954"/>
          </a:xfrm>
          <a:prstGeom prst="lef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886200" y="361950"/>
            <a:ext cx="3937627" cy="1371600"/>
          </a:xfrm>
          <a:prstGeom prst="ellipse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343151" y="685800"/>
            <a:ext cx="1428750" cy="720392"/>
          </a:xfrm>
          <a:prstGeom prst="roundRect">
            <a:avLst/>
          </a:prstGeom>
          <a:noFill/>
          <a:ln w="101600" cap="sq">
            <a:solidFill>
              <a:srgbClr val="00206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370055" y="3261058"/>
            <a:ext cx="2060981" cy="929942"/>
          </a:xfrm>
          <a:prstGeom prst="roundRect">
            <a:avLst/>
          </a:prstGeom>
          <a:noFill/>
          <a:ln w="101600" cap="sq">
            <a:solidFill>
              <a:srgbClr val="00206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296400" y="3375358"/>
            <a:ext cx="2819400" cy="75498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regularly.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1000" y="5181600"/>
            <a:ext cx="6848474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What is it related to?</a:t>
            </a:r>
          </a:p>
        </p:txBody>
      </p:sp>
    </p:spTree>
    <p:extLst>
      <p:ext uri="{BB962C8B-B14F-4D97-AF65-F5344CB8AC3E}">
        <p14:creationId xmlns:p14="http://schemas.microsoft.com/office/powerpoint/2010/main" val="16755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5" grpId="0" animBg="1"/>
      <p:bldP spid="18" grpId="0"/>
      <p:bldP spid="20" grpId="0"/>
      <p:bldP spid="21" grpId="0"/>
      <p:bldP spid="22" grpId="0" animBg="1"/>
      <p:bldP spid="23" grpId="0" animBg="1"/>
      <p:bldP spid="3" grpId="0" animBg="1"/>
      <p:bldP spid="4" grpId="0" animBg="1"/>
      <p:bldP spid="14" grpId="0" animBg="1"/>
      <p:bldP spid="15" grpId="0" animBg="1"/>
      <p:bldP spid="6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81400" y="914400"/>
            <a:ext cx="6400800" cy="2514600"/>
          </a:xfrm>
          <a:prstGeom prst="ellipse">
            <a:avLst/>
          </a:prstGeom>
          <a:noFill/>
          <a:ln w="152400" cmpd="dbl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4023360"/>
            <a:ext cx="8229600" cy="1828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Book Antiqua" pitchFamily="18" charset="0"/>
              </a:rPr>
              <a:t>Let us discuss about voice </a:t>
            </a:r>
          </a:p>
          <a:p>
            <a:pPr algn="ctr"/>
            <a:r>
              <a:rPr lang="en-US" b="1" dirty="0">
                <a:latin typeface="Book Antiqua" pitchFamily="18" charset="0"/>
              </a:rPr>
              <a:t>change in our today’s class.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63440" y="1752600"/>
            <a:ext cx="4343400" cy="1066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Voice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2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447800" y="838200"/>
            <a:ext cx="10972800" cy="2286000"/>
          </a:xfrm>
          <a:prstGeom prst="ribbon">
            <a:avLst>
              <a:gd name="adj1" fmla="val 33333"/>
              <a:gd name="adj2" fmla="val 69643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Book Antiqua" pitchFamily="18" charset="0"/>
              </a:rPr>
              <a:t>Learning outcomes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52600" y="3581400"/>
            <a:ext cx="10668000" cy="30480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>
                <a:latin typeface="Book Antiqua" pitchFamily="18" charset="0"/>
              </a:rPr>
              <a:t>After studied this lesson, we will be able to---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3200" b="1" dirty="0">
                <a:latin typeface="Book Antiqua" pitchFamily="18" charset="0"/>
              </a:rPr>
              <a:t>identify the definition of voice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3200" b="1" dirty="0">
                <a:latin typeface="Book Antiqua" pitchFamily="18" charset="0"/>
              </a:rPr>
              <a:t>identify the classification of voice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3200" b="1" dirty="0">
                <a:latin typeface="Book Antiqua" pitchFamily="18" charset="0"/>
              </a:rPr>
              <a:t>identify the structure s of active and passive voice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3200" b="1" dirty="0">
                <a:latin typeface="Book Antiqua" pitchFamily="18" charset="0"/>
              </a:rPr>
              <a:t>change  voice from active to passive</a:t>
            </a:r>
          </a:p>
        </p:txBody>
      </p:sp>
    </p:spTree>
    <p:extLst>
      <p:ext uri="{BB962C8B-B14F-4D97-AF65-F5344CB8AC3E}">
        <p14:creationId xmlns:p14="http://schemas.microsoft.com/office/powerpoint/2010/main" val="257659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0039" y="381000"/>
            <a:ext cx="50292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  <a:latin typeface="Book Antiqua" pitchFamily="18" charset="0"/>
              </a:rPr>
              <a:t>What is voice?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1" y="5257800"/>
            <a:ext cx="2514600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598" y="2696817"/>
            <a:ext cx="3657602" cy="54068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0400" y="5753102"/>
            <a:ext cx="6705600" cy="72389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 err="1">
                <a:latin typeface="Book Antiqua" pitchFamily="18" charset="0"/>
              </a:rPr>
              <a:t>Neymar</a:t>
            </a:r>
            <a:r>
              <a:rPr lang="en-US" b="1" dirty="0">
                <a:latin typeface="Book Antiqua" pitchFamily="18" charset="0"/>
              </a:rPr>
              <a:t> plays football.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6743702"/>
            <a:ext cx="6705600" cy="72389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Football  is played  by </a:t>
            </a:r>
            <a:r>
              <a:rPr lang="en-US" b="1" dirty="0" err="1">
                <a:latin typeface="Book Antiqua" pitchFamily="18" charset="0"/>
              </a:rPr>
              <a:t>Neymar</a:t>
            </a:r>
            <a:r>
              <a:rPr lang="en-US" b="1" dirty="0">
                <a:latin typeface="Book Antiqua" pitchFamily="18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51936" y="5715000"/>
            <a:ext cx="1752600" cy="838200"/>
          </a:xfrm>
          <a:prstGeom prst="roundRect">
            <a:avLst/>
          </a:prstGeom>
          <a:noFill/>
          <a:ln w="508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6633340"/>
            <a:ext cx="2209800" cy="838200"/>
          </a:xfrm>
          <a:prstGeom prst="roundRect">
            <a:avLst/>
          </a:prstGeom>
          <a:noFill/>
          <a:ln w="508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0" y="1752600"/>
            <a:ext cx="102108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>
                <a:latin typeface="Book Antiqua" pitchFamily="18" charset="0"/>
              </a:rPr>
              <a:t>So, Voice is a formation of verb by which subject </a:t>
            </a:r>
          </a:p>
          <a:p>
            <a:pPr algn="ctr"/>
            <a:r>
              <a:rPr lang="en-US" b="1" dirty="0">
                <a:latin typeface="Book Antiqua" pitchFamily="18" charset="0"/>
              </a:rPr>
              <a:t>does something itself or something is done by subject.</a:t>
            </a:r>
          </a:p>
        </p:txBody>
      </p:sp>
    </p:spTree>
    <p:extLst>
      <p:ext uri="{BB962C8B-B14F-4D97-AF65-F5344CB8AC3E}">
        <p14:creationId xmlns:p14="http://schemas.microsoft.com/office/powerpoint/2010/main" val="341328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9 0.00817 L 0.18796 -0.21875 C 0.22407 -0.269 0.27859 -0.29575 0.33576 -0.29575 C 0.40081 -0.29575 0.45312 -0.269 0.48935 -0.21875 L 0.66389 0.00817 " pathEditMode="relative" rAng="0" ptsTypes="FffFF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00" y="-1519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79 -0.02451 L -0.25915 0.11642 C -0.29399 0.14828 -0.34607 0.16666 -0.40081 0.16666 C -0.4632 0.16666 -0.5132 0.14828 -0.54781 0.11642 L -0.71389 -0.02451 " pathEditMode="relative" rAng="0" ptsTypes="FffFF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11" y="95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7" grpId="1" animBg="1"/>
      <p:bldP spid="8" grpId="0" animBg="1"/>
      <p:bldP spid="8" grpId="1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Arrow 4"/>
          <p:cNvSpPr/>
          <p:nvPr/>
        </p:nvSpPr>
        <p:spPr>
          <a:xfrm rot="13496660">
            <a:off x="6468420" y="3334323"/>
            <a:ext cx="3205018" cy="609600"/>
          </a:xfrm>
          <a:prstGeom prst="leftArrow">
            <a:avLst>
              <a:gd name="adj1" fmla="val 44828"/>
              <a:gd name="adj2" fmla="val 93965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6000" y="914400"/>
            <a:ext cx="94488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Voice is classified into two kinds</a:t>
            </a:r>
          </a:p>
        </p:txBody>
      </p:sp>
      <p:sp>
        <p:nvSpPr>
          <p:cNvPr id="4" name="Left Arrow 3"/>
          <p:cNvSpPr/>
          <p:nvPr/>
        </p:nvSpPr>
        <p:spPr>
          <a:xfrm rot="18954282">
            <a:off x="3915208" y="3345611"/>
            <a:ext cx="3322337" cy="609600"/>
          </a:xfrm>
          <a:prstGeom prst="leftArrow">
            <a:avLst>
              <a:gd name="adj1" fmla="val 44828"/>
              <a:gd name="adj2" fmla="val 93965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Callout 2"/>
          <p:cNvSpPr/>
          <p:nvPr/>
        </p:nvSpPr>
        <p:spPr>
          <a:xfrm>
            <a:off x="1676400" y="685800"/>
            <a:ext cx="10363200" cy="1905000"/>
          </a:xfrm>
          <a:prstGeom prst="downArrowCallou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Callout 7"/>
          <p:cNvSpPr/>
          <p:nvPr/>
        </p:nvSpPr>
        <p:spPr>
          <a:xfrm>
            <a:off x="2133600" y="4876800"/>
            <a:ext cx="3886200" cy="1261498"/>
          </a:xfrm>
          <a:prstGeom prst="downArrowCallout">
            <a:avLst>
              <a:gd name="adj1" fmla="val 44996"/>
              <a:gd name="adj2" fmla="val 47495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Active voice</a:t>
            </a:r>
          </a:p>
        </p:txBody>
      </p:sp>
      <p:sp>
        <p:nvSpPr>
          <p:cNvPr id="9" name="Down Arrow Callout 8"/>
          <p:cNvSpPr/>
          <p:nvPr/>
        </p:nvSpPr>
        <p:spPr>
          <a:xfrm>
            <a:off x="6858000" y="4876800"/>
            <a:ext cx="4114800" cy="1261498"/>
          </a:xfrm>
          <a:prstGeom prst="downArrowCallout">
            <a:avLst>
              <a:gd name="adj1" fmla="val 44996"/>
              <a:gd name="adj2" fmla="val 47495"/>
              <a:gd name="adj3" fmla="val 25000"/>
              <a:gd name="adj4" fmla="val 64977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Passive voice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3600" y="6172200"/>
            <a:ext cx="3886200" cy="91440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ook Antiqua" pitchFamily="18" charset="0"/>
              </a:rPr>
              <a:t>When the subject does </a:t>
            </a:r>
          </a:p>
          <a:p>
            <a:pPr algn="ctr"/>
            <a:r>
              <a:rPr lang="en-US" b="1" dirty="0">
                <a:latin typeface="Book Antiqua" pitchFamily="18" charset="0"/>
              </a:rPr>
              <a:t>something itself.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0" y="6172200"/>
            <a:ext cx="4114800" cy="914400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Book Antiqua" pitchFamily="18" charset="0"/>
              </a:rPr>
              <a:t>When something is </a:t>
            </a:r>
          </a:p>
          <a:p>
            <a:pPr algn="ctr"/>
            <a:r>
              <a:rPr lang="en-US" b="1" dirty="0">
                <a:latin typeface="Book Antiqua" pitchFamily="18" charset="0"/>
              </a:rPr>
              <a:t>done by the subject.</a:t>
            </a:r>
          </a:p>
        </p:txBody>
      </p:sp>
    </p:spTree>
    <p:extLst>
      <p:ext uri="{BB962C8B-B14F-4D97-AF65-F5344CB8AC3E}">
        <p14:creationId xmlns:p14="http://schemas.microsoft.com/office/powerpoint/2010/main" val="15790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19400" y="533400"/>
            <a:ext cx="8326318" cy="1238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>
                <a:ln>
                  <a:noFill/>
                </a:ln>
                <a:solidFill>
                  <a:srgbClr val="1C1E21"/>
                </a:solidFill>
                <a:effectLst/>
                <a:latin typeface="Helvetic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8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Times New Roman" pitchFamily="18" charset="0"/>
              </a:rPr>
              <a:t>Quasi-Passive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ea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en-US" sz="4000" b="1" dirty="0">
                <a:latin typeface="Book Antiqua" pitchFamily="18" charset="0"/>
              </a:rPr>
              <a:t>When the subject does not do </a:t>
            </a:r>
          </a:p>
          <a:p>
            <a:pPr algn="ctr"/>
            <a:r>
              <a:rPr lang="en-US" sz="4000" b="1" dirty="0">
                <a:latin typeface="Book Antiqua" pitchFamily="18" charset="0"/>
              </a:rPr>
              <a:t>something itself.</a:t>
            </a:r>
          </a:p>
          <a:p>
            <a:pPr algn="ctr">
              <a:buFont typeface="Wingdings" pitchFamily="2" charset="2"/>
              <a:buChar char="Ø"/>
            </a:pPr>
            <a:r>
              <a:rPr lang="en-US" sz="4000" b="1" dirty="0">
                <a:latin typeface="Book Antiqua" pitchFamily="18" charset="0"/>
              </a:rPr>
              <a:t>The verb remains active</a:t>
            </a:r>
          </a:p>
          <a:p>
            <a:pPr algn="ctr"/>
            <a:r>
              <a:rPr lang="en-US" sz="4000" b="1" dirty="0">
                <a:latin typeface="Book Antiqua" pitchFamily="18" charset="0"/>
              </a:rPr>
              <a:t>Example: Honey </a:t>
            </a:r>
            <a:r>
              <a:rPr lang="en-US" sz="4000" b="1">
                <a:latin typeface="Book Antiqua" pitchFamily="18" charset="0"/>
              </a:rPr>
              <a:t>tastes </a:t>
            </a:r>
            <a:r>
              <a:rPr lang="en-US" sz="4000" b="1" dirty="0" err="1">
                <a:latin typeface="Book Antiqua" pitchFamily="18" charset="0"/>
              </a:rPr>
              <a:t>s</a:t>
            </a:r>
            <a:r>
              <a:rPr lang="en-US" sz="4000" b="1">
                <a:latin typeface="Book Antiqua" pitchFamily="18" charset="0"/>
              </a:rPr>
              <a:t>weet</a:t>
            </a:r>
            <a:endParaRPr lang="en-US" sz="4000" b="1" dirty="0">
              <a:latin typeface="Book Antiqua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7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762000"/>
            <a:ext cx="44196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Active voice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1864301"/>
            <a:ext cx="27432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Structure: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6" r="17019" b="10357"/>
          <a:stretch/>
        </p:blipFill>
        <p:spPr>
          <a:xfrm flipH="1">
            <a:off x="73571" y="1558159"/>
            <a:ext cx="3816569" cy="62142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74172" y="3505200"/>
            <a:ext cx="6936828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He reads a book.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5476" y="18682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Book Antiqua" pitchFamily="18" charset="0"/>
              </a:rPr>
              <a:t>Subject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1876" y="1868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0476" y="1868269"/>
            <a:ext cx="3478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Book Antiqua" pitchFamily="18" charset="0"/>
              </a:rPr>
              <a:t>Verb transitive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37076" y="1868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91800" y="1868269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Book Antiqua" pitchFamily="18" charset="0"/>
              </a:rPr>
              <a:t>object</a:t>
            </a:r>
          </a:p>
        </p:txBody>
      </p:sp>
      <p:sp>
        <p:nvSpPr>
          <p:cNvPr id="24" name="Down Arrow Callout 23"/>
          <p:cNvSpPr/>
          <p:nvPr/>
        </p:nvSpPr>
        <p:spPr>
          <a:xfrm>
            <a:off x="4572000" y="3352800"/>
            <a:ext cx="1524000" cy="17526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Callout 24"/>
          <p:cNvSpPr/>
          <p:nvPr/>
        </p:nvSpPr>
        <p:spPr>
          <a:xfrm>
            <a:off x="6096000" y="3352800"/>
            <a:ext cx="2590800" cy="17526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Callout 25"/>
          <p:cNvSpPr/>
          <p:nvPr/>
        </p:nvSpPr>
        <p:spPr>
          <a:xfrm>
            <a:off x="8693368" y="3352800"/>
            <a:ext cx="3117632" cy="17526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572000" y="5444192"/>
            <a:ext cx="1524000" cy="452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200" b="1" spc="-100" dirty="0">
                <a:latin typeface="Book Antiqua" pitchFamily="18" charset="0"/>
              </a:rPr>
              <a:t>Subject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95800" y="5105400"/>
            <a:ext cx="1689536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185336" y="5105400"/>
            <a:ext cx="2501464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Book Antiqua" pitchFamily="18" charset="0"/>
              </a:rPr>
              <a:t>Verb 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Book Antiqua" pitchFamily="18" charset="0"/>
              </a:rPr>
              <a:t>transitive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86800" y="5105401"/>
            <a:ext cx="3150476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465879" y="5444192"/>
            <a:ext cx="1524000" cy="57560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200" b="1" spc="-100" dirty="0">
                <a:latin typeface="Book Antiqua" pitchFamily="18" charset="0"/>
              </a:rPr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197569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  <p:bldP spid="15" grpId="0"/>
      <p:bldP spid="16" grpId="0"/>
      <p:bldP spid="17" grpId="0"/>
      <p:bldP spid="18" grpId="0"/>
      <p:bldP spid="23" grpId="0"/>
      <p:bldP spid="24" grpId="0" animBg="1"/>
      <p:bldP spid="25" grpId="0" animBg="1"/>
      <p:bldP spid="26" grpId="0" animBg="1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1868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76240" y="1868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24800" y="1868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10497" y="1905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457200"/>
            <a:ext cx="44196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Passive voice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91205" y="1579713"/>
            <a:ext cx="2698533" cy="1294977"/>
            <a:chOff x="591205" y="1579713"/>
            <a:chExt cx="2698533" cy="1294977"/>
          </a:xfrm>
        </p:grpSpPr>
        <p:sp>
          <p:nvSpPr>
            <p:cNvPr id="2" name="TextBox 1"/>
            <p:cNvSpPr txBox="1"/>
            <p:nvPr/>
          </p:nvSpPr>
          <p:spPr>
            <a:xfrm>
              <a:off x="591205" y="1619071"/>
              <a:ext cx="26985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Subject of object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591205" y="1579713"/>
              <a:ext cx="2698533" cy="129497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796862" y="1608561"/>
            <a:ext cx="3226676" cy="1294977"/>
            <a:chOff x="3796862" y="1608561"/>
            <a:chExt cx="3226676" cy="1294977"/>
          </a:xfrm>
        </p:grpSpPr>
        <p:sp>
          <p:nvSpPr>
            <p:cNvPr id="4" name="TextBox 3"/>
            <p:cNvSpPr txBox="1"/>
            <p:nvPr/>
          </p:nvSpPr>
          <p:spPr>
            <a:xfrm>
              <a:off x="3796862" y="1896069"/>
              <a:ext cx="32266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Book Antiqua" pitchFamily="18" charset="0"/>
                </a:rPr>
                <a:t>To be verb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823138" y="1608561"/>
              <a:ext cx="3200400" cy="129497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328338" y="1605620"/>
            <a:ext cx="609600" cy="1294977"/>
            <a:chOff x="7328338" y="1605620"/>
            <a:chExt cx="609600" cy="1294977"/>
          </a:xfrm>
        </p:grpSpPr>
        <p:sp>
          <p:nvSpPr>
            <p:cNvPr id="6" name="TextBox 5"/>
            <p:cNvSpPr txBox="1"/>
            <p:nvPr/>
          </p:nvSpPr>
          <p:spPr>
            <a:xfrm>
              <a:off x="7328338" y="1828800"/>
              <a:ext cx="609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Book Antiqua" pitchFamily="18" charset="0"/>
                </a:rPr>
                <a:t>v</a:t>
              </a:r>
              <a:r>
                <a:rPr lang="en-US" sz="3600" b="1" baseline="-25000" dirty="0">
                  <a:latin typeface="Book Antiqua" pitchFamily="18" charset="0"/>
                </a:rPr>
                <a:t>3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328338" y="1605620"/>
              <a:ext cx="609600" cy="129497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91350" y="1631638"/>
            <a:ext cx="2224250" cy="1294977"/>
            <a:chOff x="8291350" y="1631638"/>
            <a:chExt cx="2224250" cy="1294977"/>
          </a:xfrm>
        </p:grpSpPr>
        <p:sp>
          <p:nvSpPr>
            <p:cNvPr id="8" name="TextBox 7"/>
            <p:cNvSpPr txBox="1"/>
            <p:nvPr/>
          </p:nvSpPr>
          <p:spPr>
            <a:xfrm>
              <a:off x="8343900" y="1950487"/>
              <a:ext cx="2171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latin typeface="Book Antiqua" pitchFamily="18" charset="0"/>
                </a:rPr>
                <a:t>by/to/for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8291350" y="1631638"/>
              <a:ext cx="2071850" cy="129497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0896600" y="1588019"/>
            <a:ext cx="2196662" cy="1354361"/>
            <a:chOff x="10896600" y="1588019"/>
            <a:chExt cx="2196662" cy="1354361"/>
          </a:xfrm>
        </p:grpSpPr>
        <p:sp>
          <p:nvSpPr>
            <p:cNvPr id="10" name="TextBox 9"/>
            <p:cNvSpPr txBox="1"/>
            <p:nvPr/>
          </p:nvSpPr>
          <p:spPr>
            <a:xfrm>
              <a:off x="10896600" y="1588019"/>
              <a:ext cx="21966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object of subject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0943896" y="1647403"/>
              <a:ext cx="2149365" cy="129497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72662" y="3429000"/>
            <a:ext cx="12178861" cy="1066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The book is read by him.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1205" y="6248400"/>
            <a:ext cx="12502055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He reads the book.</a:t>
            </a:r>
          </a:p>
        </p:txBody>
      </p:sp>
      <p:sp>
        <p:nvSpPr>
          <p:cNvPr id="19" name="Down Arrow Callout 18"/>
          <p:cNvSpPr/>
          <p:nvPr/>
        </p:nvSpPr>
        <p:spPr>
          <a:xfrm>
            <a:off x="591205" y="3200400"/>
            <a:ext cx="4863663" cy="20574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304800" y="5297269"/>
            <a:ext cx="5231524" cy="677863"/>
            <a:chOff x="304800" y="5297269"/>
            <a:chExt cx="5231524" cy="677863"/>
          </a:xfrm>
        </p:grpSpPr>
        <p:sp>
          <p:nvSpPr>
            <p:cNvPr id="20" name="TextBox 19"/>
            <p:cNvSpPr txBox="1"/>
            <p:nvPr/>
          </p:nvSpPr>
          <p:spPr>
            <a:xfrm>
              <a:off x="304800" y="5297269"/>
              <a:ext cx="52315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Subject of object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39968" y="5343996"/>
              <a:ext cx="4883369" cy="63113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own Arrow Callout 21"/>
          <p:cNvSpPr/>
          <p:nvPr/>
        </p:nvSpPr>
        <p:spPr>
          <a:xfrm>
            <a:off x="5449612" y="3200400"/>
            <a:ext cx="1027388" cy="20574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5433847" y="5292069"/>
            <a:ext cx="1129865" cy="1200329"/>
            <a:chOff x="5433847" y="5292069"/>
            <a:chExt cx="1129865" cy="1200329"/>
          </a:xfrm>
        </p:grpSpPr>
        <p:sp>
          <p:nvSpPr>
            <p:cNvPr id="23" name="TextBox 22"/>
            <p:cNvSpPr txBox="1"/>
            <p:nvPr/>
          </p:nvSpPr>
          <p:spPr>
            <a:xfrm>
              <a:off x="5510048" y="5292069"/>
              <a:ext cx="10536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To </a:t>
              </a:r>
              <a:r>
                <a:rPr lang="en-US" sz="3600" b="1" dirty="0" err="1">
                  <a:latin typeface="Book Antiqua" pitchFamily="18" charset="0"/>
                </a:rPr>
                <a:t>beV</a:t>
              </a:r>
              <a:endParaRPr lang="en-US" sz="3600" b="1" dirty="0">
                <a:latin typeface="Book Antiqua" pitchFamily="18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433847" y="5338795"/>
              <a:ext cx="1043153" cy="6337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Down Arrow Callout 24"/>
          <p:cNvSpPr/>
          <p:nvPr/>
        </p:nvSpPr>
        <p:spPr>
          <a:xfrm>
            <a:off x="6484882" y="3200400"/>
            <a:ext cx="2414752" cy="20574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6487511" y="5315830"/>
            <a:ext cx="2528553" cy="664666"/>
            <a:chOff x="6487511" y="5315830"/>
            <a:chExt cx="2528553" cy="664666"/>
          </a:xfrm>
        </p:grpSpPr>
        <p:sp>
          <p:nvSpPr>
            <p:cNvPr id="26" name="TextBox 25"/>
            <p:cNvSpPr txBox="1"/>
            <p:nvPr/>
          </p:nvSpPr>
          <p:spPr>
            <a:xfrm>
              <a:off x="6563711" y="5315830"/>
              <a:ext cx="24523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V</a:t>
              </a:r>
              <a:r>
                <a:rPr lang="en-US" sz="3600" b="1" baseline="-25000" dirty="0">
                  <a:latin typeface="Book Antiqua" pitchFamily="18" charset="0"/>
                </a:rPr>
                <a:t>3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487511" y="5346790"/>
              <a:ext cx="2427889" cy="6337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939863" y="5276302"/>
            <a:ext cx="1536321" cy="696198"/>
            <a:chOff x="8939863" y="5276302"/>
            <a:chExt cx="1536321" cy="696198"/>
          </a:xfrm>
        </p:grpSpPr>
        <p:sp>
          <p:nvSpPr>
            <p:cNvPr id="28" name="TextBox 27"/>
            <p:cNvSpPr txBox="1"/>
            <p:nvPr/>
          </p:nvSpPr>
          <p:spPr>
            <a:xfrm>
              <a:off x="9016063" y="5276302"/>
              <a:ext cx="14601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latin typeface="Book Antiqua" pitchFamily="18" charset="0"/>
                </a:rPr>
                <a:t>by</a:t>
              </a: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8939863" y="5338794"/>
              <a:ext cx="1528439" cy="6337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0378963" y="5323600"/>
            <a:ext cx="2714298" cy="633706"/>
            <a:chOff x="10378963" y="5323600"/>
            <a:chExt cx="2714298" cy="633706"/>
          </a:xfrm>
        </p:grpSpPr>
        <p:sp>
          <p:nvSpPr>
            <p:cNvPr id="30" name="TextBox 29"/>
            <p:cNvSpPr txBox="1"/>
            <p:nvPr/>
          </p:nvSpPr>
          <p:spPr>
            <a:xfrm>
              <a:off x="10378963" y="5389601"/>
              <a:ext cx="27142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Book Antiqua" pitchFamily="18" charset="0"/>
                </a:rPr>
                <a:t>Object of subject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10476185" y="5323600"/>
              <a:ext cx="2617076" cy="63370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Down Arrow Callout 31"/>
          <p:cNvSpPr/>
          <p:nvPr/>
        </p:nvSpPr>
        <p:spPr>
          <a:xfrm>
            <a:off x="8892565" y="3200400"/>
            <a:ext cx="1575737" cy="20574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Callout 32"/>
          <p:cNvSpPr/>
          <p:nvPr/>
        </p:nvSpPr>
        <p:spPr>
          <a:xfrm>
            <a:off x="10476185" y="3200400"/>
            <a:ext cx="2617076" cy="20574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304800" y="7008167"/>
            <a:ext cx="2133600" cy="611833"/>
            <a:chOff x="304800" y="7160567"/>
            <a:chExt cx="2133600" cy="611833"/>
          </a:xfrm>
        </p:grpSpPr>
        <p:sp>
          <p:nvSpPr>
            <p:cNvPr id="44" name="TextBox 43"/>
            <p:cNvSpPr txBox="1"/>
            <p:nvPr/>
          </p:nvSpPr>
          <p:spPr>
            <a:xfrm>
              <a:off x="457200" y="7239000"/>
              <a:ext cx="1898432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Subject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04800" y="7160567"/>
              <a:ext cx="2133600" cy="6118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20562" y="7011515"/>
            <a:ext cx="3643150" cy="611833"/>
            <a:chOff x="2756338" y="7011515"/>
            <a:chExt cx="3720662" cy="611833"/>
          </a:xfrm>
        </p:grpSpPr>
        <p:sp>
          <p:nvSpPr>
            <p:cNvPr id="45" name="TextBox 44"/>
            <p:cNvSpPr txBox="1"/>
            <p:nvPr/>
          </p:nvSpPr>
          <p:spPr>
            <a:xfrm>
              <a:off x="2895600" y="7086600"/>
              <a:ext cx="3498632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Verb transitive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756338" y="7011515"/>
              <a:ext cx="3720662" cy="6118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935512" y="7011515"/>
            <a:ext cx="6157747" cy="611833"/>
            <a:chOff x="6935512" y="7011515"/>
            <a:chExt cx="6157747" cy="611833"/>
          </a:xfrm>
        </p:grpSpPr>
        <p:sp>
          <p:nvSpPr>
            <p:cNvPr id="46" name="TextBox 45"/>
            <p:cNvSpPr txBox="1"/>
            <p:nvPr/>
          </p:nvSpPr>
          <p:spPr>
            <a:xfrm>
              <a:off x="8998168" y="7089622"/>
              <a:ext cx="1491155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object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935512" y="7011515"/>
              <a:ext cx="6157747" cy="6118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518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7" grpId="0"/>
      <p:bldP spid="18" grpId="0"/>
      <p:bldP spid="19" grpId="0" animBg="1"/>
      <p:bldP spid="22" grpId="0" animBg="1"/>
      <p:bldP spid="25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3716000" cy="74174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‘surprised, annoyed, shocked, alarmed, disappointed, displeased, distressed, astonished, laughed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Active: His behavior annoyed me.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Passive: I was annoyed at his behavior.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‘married, known, obliged’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Active: Karan married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Bipasha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Passive: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Bipasha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was married to Karan.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WITH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‘pleased, disgusted, impressed, charmed, etc.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Active: Her performance impressed us.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Passive: We were impressed with her performance.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‘interested, consisted, absorbed, contained, etc.’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Active: This topic might interest students.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Passive: Students might be interested in this topic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57200"/>
            <a:ext cx="90678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List of some subjects and their objects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18689"/>
              </p:ext>
            </p:extLst>
          </p:nvPr>
        </p:nvGraphicFramePr>
        <p:xfrm>
          <a:off x="2178269" y="1447800"/>
          <a:ext cx="9144000" cy="579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object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you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They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them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him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She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Rahim/</a:t>
                      </a:r>
                      <a:r>
                        <a:rPr lang="en-US" sz="3200" b="1" dirty="0" err="1">
                          <a:latin typeface="Book Antiqua" pitchFamily="18" charset="0"/>
                        </a:rPr>
                        <a:t>Karim</a:t>
                      </a:r>
                      <a:endParaRPr lang="en-US" sz="3200" b="1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Rahim/</a:t>
                      </a:r>
                      <a:r>
                        <a:rPr lang="en-US" sz="3200" b="1" dirty="0" err="1">
                          <a:latin typeface="Book Antiqua" pitchFamily="18" charset="0"/>
                        </a:rPr>
                        <a:t>Karim</a:t>
                      </a:r>
                      <a:endParaRPr lang="en-US" sz="3200" b="1" dirty="0">
                        <a:latin typeface="Book Antiqua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The 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the pen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Animals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latin typeface="Book Antiqua" pitchFamily="18" charset="0"/>
                        </a:rPr>
                        <a:t>animals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99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0117" y="0"/>
            <a:ext cx="7772400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To be verbs of passive voice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18063"/>
              </p:ext>
            </p:extLst>
          </p:nvPr>
        </p:nvGraphicFramePr>
        <p:xfrm>
          <a:off x="304800" y="609600"/>
          <a:ext cx="13258800" cy="25385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857">
                <a:tc>
                  <a:txBody>
                    <a:bodyPr/>
                    <a:lstStyle/>
                    <a:p>
                      <a:r>
                        <a:rPr lang="en-US" sz="3200" b="1" i="0" u="none" spc="0" dirty="0">
                          <a:solidFill>
                            <a:srgbClr val="C00000"/>
                          </a:solidFill>
                          <a:latin typeface="Book Antiqua" pitchFamily="18" charset="0"/>
                        </a:rPr>
                        <a:t>If the  active voice is-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spc="0" dirty="0">
                          <a:solidFill>
                            <a:srgbClr val="C00000"/>
                          </a:solidFill>
                          <a:latin typeface="Book Antiqua" pitchFamily="18" charset="0"/>
                        </a:rPr>
                        <a:t>Auxiliary of passive voice will be--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No aux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am/is/are/was/were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Have/has/had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been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 sz="2400" b="1" spc="0" dirty="0" err="1">
                          <a:latin typeface="Book Antiqua" pitchFamily="18" charset="0"/>
                        </a:rPr>
                        <a:t>V+ing</a:t>
                      </a:r>
                      <a:endParaRPr lang="en-US" sz="2400" b="1" spc="0" dirty="0">
                        <a:latin typeface="Book Antiqu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being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Modal aux. Verb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spc="0" dirty="0">
                          <a:latin typeface="Book Antiqua" pitchFamily="18" charset="0"/>
                        </a:rPr>
                        <a:t>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56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472966"/>
            <a:ext cx="5105400" cy="67003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Active to passive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1174531"/>
            <a:ext cx="59436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Assertive sentence.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362200"/>
            <a:ext cx="6248400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 He pulls a rickshaw (make it passive).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971800"/>
            <a:ext cx="60579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 A rickshaw is pulled by him.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2890" y="4417367"/>
            <a:ext cx="88392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We  should respect a rickshaw puller (Make it passive)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6614" y="5029200"/>
            <a:ext cx="79248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A rickshaw puller should be respected by 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09348" y="4385835"/>
            <a:ext cx="2448252" cy="46166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718036" y="5029201"/>
            <a:ext cx="3597164" cy="5356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1129864" y="2283370"/>
            <a:ext cx="927536" cy="609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019100" y="2940268"/>
            <a:ext cx="1970688" cy="68843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0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103" y="76200"/>
            <a:ext cx="114300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Book Antiqua" pitchFamily="18" charset="0"/>
              </a:rPr>
              <a:t>The fisherman is catching fish. (Make it passive)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010400"/>
            <a:ext cx="108204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Book Antiqua" pitchFamily="18" charset="0"/>
              </a:rPr>
              <a:t>Fish is being caught by the fisherman.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07068" y="0"/>
            <a:ext cx="2622332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949668" y="6858000"/>
            <a:ext cx="44958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4" grpId="1" animBg="1"/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05400" y="533400"/>
            <a:ext cx="37338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  <a:latin typeface="Book Antiqua" pitchFamily="18" charset="0"/>
              </a:rPr>
              <a:t>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7000" y="1600200"/>
            <a:ext cx="845820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Transform the sentences into passive voice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8876" y="3124200"/>
            <a:ext cx="9372600" cy="2590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I visited the </a:t>
            </a:r>
            <a:r>
              <a:rPr lang="en-US" b="1" dirty="0" err="1">
                <a:latin typeface="Book Antiqua" pitchFamily="18" charset="0"/>
              </a:rPr>
              <a:t>Nayagra</a:t>
            </a:r>
            <a:r>
              <a:rPr lang="en-US" b="1" dirty="0">
                <a:latin typeface="Book Antiqua" pitchFamily="18" charset="0"/>
              </a:rPr>
              <a:t> waterfall last year.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Many people enjoy the waterfall all the year round.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waterfall makes a beautiful view.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You may enjoy it if you want.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I will visit it again.</a:t>
            </a:r>
          </a:p>
        </p:txBody>
      </p:sp>
    </p:spTree>
    <p:extLst>
      <p:ext uri="{BB962C8B-B14F-4D97-AF65-F5344CB8AC3E}">
        <p14:creationId xmlns:p14="http://schemas.microsoft.com/office/powerpoint/2010/main" val="35312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81000" y="685800"/>
            <a:ext cx="8001000" cy="1143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90600" y="2209800"/>
            <a:ext cx="76200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He teaches us English.</a:t>
            </a:r>
          </a:p>
        </p:txBody>
      </p:sp>
      <p:sp>
        <p:nvSpPr>
          <p:cNvPr id="3" name="Down Arrow Callout 2"/>
          <p:cNvSpPr/>
          <p:nvPr/>
        </p:nvSpPr>
        <p:spPr>
          <a:xfrm>
            <a:off x="685800" y="1981200"/>
            <a:ext cx="1340068" cy="1600200"/>
          </a:xfrm>
          <a:prstGeom prst="downArrow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Callout 3"/>
          <p:cNvSpPr/>
          <p:nvPr/>
        </p:nvSpPr>
        <p:spPr>
          <a:xfrm>
            <a:off x="2025866" y="1981200"/>
            <a:ext cx="2774733" cy="1600200"/>
          </a:xfrm>
          <a:prstGeom prst="downArrow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Callout 4"/>
          <p:cNvSpPr/>
          <p:nvPr/>
        </p:nvSpPr>
        <p:spPr>
          <a:xfrm>
            <a:off x="4800600" y="1981200"/>
            <a:ext cx="990600" cy="1600200"/>
          </a:xfrm>
          <a:prstGeom prst="downArrow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Callout 5"/>
          <p:cNvSpPr/>
          <p:nvPr/>
        </p:nvSpPr>
        <p:spPr>
          <a:xfrm>
            <a:off x="5791200" y="1981200"/>
            <a:ext cx="2971800" cy="1600200"/>
          </a:xfrm>
          <a:prstGeom prst="downArrow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5800" y="3733800"/>
            <a:ext cx="1340066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Sub</a:t>
            </a:r>
          </a:p>
        </p:txBody>
      </p:sp>
      <p:sp>
        <p:nvSpPr>
          <p:cNvPr id="8" name="Rectangle 7"/>
          <p:cNvSpPr/>
          <p:nvPr/>
        </p:nvSpPr>
        <p:spPr>
          <a:xfrm>
            <a:off x="2025866" y="3733800"/>
            <a:ext cx="2774734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Verb transitive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3733800"/>
            <a:ext cx="990600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Book Antiqua" pitchFamily="18" charset="0"/>
              </a:rPr>
              <a:t>Obj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0" y="3733800"/>
            <a:ext cx="2971800" cy="685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Book Antiqua" pitchFamily="18" charset="0"/>
              </a:rPr>
              <a:t>Obj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1" name="Right Brace 10"/>
          <p:cNvSpPr/>
          <p:nvPr/>
        </p:nvSpPr>
        <p:spPr>
          <a:xfrm rot="5400000">
            <a:off x="5829299" y="3880946"/>
            <a:ext cx="859221" cy="1926021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73059" y="5273567"/>
            <a:ext cx="2171700" cy="129539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Double object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075340"/>
            <a:ext cx="7467600" cy="4486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Book Antiqua" pitchFamily="18" charset="0"/>
              </a:rPr>
              <a:t>Let us know the voice change of double object.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953000"/>
            <a:ext cx="41910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(us) = indirect object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599" y="5459601"/>
            <a:ext cx="4191001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(English) = direct object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1" y="6568966"/>
            <a:ext cx="8610599" cy="59383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Note: You can use any object as the subject of passive voice.</a:t>
            </a:r>
          </a:p>
        </p:txBody>
      </p:sp>
    </p:spTree>
    <p:extLst>
      <p:ext uri="{BB962C8B-B14F-4D97-AF65-F5344CB8AC3E}">
        <p14:creationId xmlns:p14="http://schemas.microsoft.com/office/powerpoint/2010/main" val="277527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4400" y="228600"/>
            <a:ext cx="35814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Let’s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295400"/>
            <a:ext cx="60198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He teaches us English.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057400"/>
            <a:ext cx="77724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We are taught English by him.</a:t>
            </a:r>
          </a:p>
        </p:txBody>
      </p:sp>
      <p:sp>
        <p:nvSpPr>
          <p:cNvPr id="5" name="Oval 4"/>
          <p:cNvSpPr/>
          <p:nvPr/>
        </p:nvSpPr>
        <p:spPr>
          <a:xfrm>
            <a:off x="4045168" y="1279634"/>
            <a:ext cx="800100" cy="6858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2906110"/>
            <a:ext cx="77724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English is taught us by him.</a:t>
            </a:r>
          </a:p>
        </p:txBody>
      </p:sp>
      <p:sp>
        <p:nvSpPr>
          <p:cNvPr id="7" name="Oval 6"/>
          <p:cNvSpPr/>
          <p:nvPr/>
        </p:nvSpPr>
        <p:spPr>
          <a:xfrm>
            <a:off x="743604" y="2719550"/>
            <a:ext cx="2498834" cy="9669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8200" y="1918136"/>
            <a:ext cx="1143000" cy="76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748048" y="1072053"/>
            <a:ext cx="2498834" cy="966952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554717" y="3639206"/>
            <a:ext cx="77724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Now try to change it into passive voice.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5100" y="4648200"/>
            <a:ext cx="5495598" cy="281939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Book Antiqua" pitchFamily="18" charset="0"/>
              </a:rPr>
              <a:t>He gave me a book.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Book Antiqua" pitchFamily="18" charset="0"/>
              </a:rPr>
              <a:t>I taught him a lesson.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Book Antiqua" pitchFamily="18" charset="0"/>
              </a:rPr>
              <a:t>They feed me fruits.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Book Antiqua" pitchFamily="18" charset="0"/>
              </a:rPr>
              <a:t>We made him captain.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latin typeface="Book Antiqua" pitchFamily="18" charset="0"/>
              </a:rPr>
              <a:t>She informed me this.</a:t>
            </a:r>
          </a:p>
        </p:txBody>
      </p:sp>
    </p:spTree>
    <p:extLst>
      <p:ext uri="{BB962C8B-B14F-4D97-AF65-F5344CB8AC3E}">
        <p14:creationId xmlns:p14="http://schemas.microsoft.com/office/powerpoint/2010/main" val="39695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5" grpId="1" animBg="1"/>
      <p:bldP spid="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52400"/>
            <a:ext cx="8534400" cy="65426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rgbClr val="FFFF00"/>
                </a:solidFill>
                <a:latin typeface="Book Antiqua" pitchFamily="18" charset="0"/>
              </a:rPr>
              <a:t>Passive voice of silent infinitive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267200"/>
            <a:ext cx="59436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He was told to do this by me.</a:t>
            </a:r>
          </a:p>
        </p:txBody>
      </p:sp>
      <p:sp>
        <p:nvSpPr>
          <p:cNvPr id="5" name="Up Arrow Callout 4"/>
          <p:cNvSpPr/>
          <p:nvPr/>
        </p:nvSpPr>
        <p:spPr>
          <a:xfrm>
            <a:off x="419100" y="2044262"/>
            <a:ext cx="5562600" cy="1841938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49570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Sometime Infinitive remains silent in the active voice</a:t>
            </a:r>
          </a:p>
        </p:txBody>
      </p:sp>
      <p:sp>
        <p:nvSpPr>
          <p:cNvPr id="6" name="Up Arrow Callout 5"/>
          <p:cNvSpPr/>
          <p:nvPr/>
        </p:nvSpPr>
        <p:spPr>
          <a:xfrm>
            <a:off x="419100" y="5029200"/>
            <a:ext cx="5257800" cy="1524000"/>
          </a:xfrm>
          <a:prstGeom prst="upArrowCallou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Infinitive  must be shown in </a:t>
            </a:r>
          </a:p>
          <a:p>
            <a:pPr algn="ctr"/>
            <a:r>
              <a:rPr lang="en-US" sz="2800" b="1" dirty="0">
                <a:latin typeface="Book Antiqua" pitchFamily="18" charset="0"/>
              </a:rPr>
              <a:t>the passive voice</a:t>
            </a:r>
          </a:p>
        </p:txBody>
      </p:sp>
      <p:sp>
        <p:nvSpPr>
          <p:cNvPr id="7" name="Oval 6"/>
          <p:cNvSpPr/>
          <p:nvPr/>
        </p:nvSpPr>
        <p:spPr>
          <a:xfrm>
            <a:off x="2819400" y="4114800"/>
            <a:ext cx="457200" cy="914400"/>
          </a:xfrm>
          <a:prstGeom prst="ellipse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57200" y="1219200"/>
            <a:ext cx="5219700" cy="1295400"/>
            <a:chOff x="457200" y="1219200"/>
            <a:chExt cx="5219700" cy="1295400"/>
          </a:xfrm>
        </p:grpSpPr>
        <p:sp>
          <p:nvSpPr>
            <p:cNvPr id="3" name="Rounded Rectangular Callout 2"/>
            <p:cNvSpPr/>
            <p:nvPr/>
          </p:nvSpPr>
          <p:spPr>
            <a:xfrm>
              <a:off x="457200" y="1219200"/>
              <a:ext cx="5219700" cy="1295400"/>
            </a:xfrm>
            <a:prstGeom prst="wedgeRoundRectCallout">
              <a:avLst>
                <a:gd name="adj1" fmla="val 84925"/>
                <a:gd name="adj2" fmla="val 40593"/>
                <a:gd name="adj3" fmla="val 16667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 b="1" dirty="0">
                <a:latin typeface="Book Antiqua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5800" y="1524000"/>
              <a:ext cx="4343400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ook Antiqua" pitchFamily="18" charset="0"/>
                </a:rPr>
                <a:t>I told him do this.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465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  <p:bldP spid="7" grpId="0" animBg="1"/>
      <p:bldP spid="7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133600"/>
            <a:ext cx="83820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Change the active voice into passive voice.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90800" y="3276600"/>
            <a:ext cx="7620000" cy="2743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He advised me tell the truth.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They elected him go there.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He ordered Rahim solve it.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bird made the wind blow.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teacher told him do the sum.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3800" y="533400"/>
            <a:ext cx="51816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Class activities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505200" y="304800"/>
            <a:ext cx="56388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1400" y="304800"/>
            <a:ext cx="37719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Exception-1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05400" y="1371600"/>
            <a:ext cx="817245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If the active voice is with reflexive pronoun--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2070933"/>
            <a:ext cx="81534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Subject + auxiliary verb + v</a:t>
            </a:r>
            <a:r>
              <a:rPr lang="en-US" b="1" baseline="-25000" dirty="0">
                <a:latin typeface="Book Antiqua" pitchFamily="18" charset="0"/>
              </a:rPr>
              <a:t>3</a:t>
            </a:r>
            <a:r>
              <a:rPr lang="en-US" b="1" dirty="0">
                <a:latin typeface="Book Antiqua" pitchFamily="18" charset="0"/>
              </a:rPr>
              <a:t> +by + reflexive pronoun</a:t>
            </a:r>
            <a:endParaRPr lang="en-US" b="1" baseline="-25000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03" r="15061" b="4566"/>
          <a:stretch/>
        </p:blipFill>
        <p:spPr>
          <a:xfrm>
            <a:off x="506016" y="457200"/>
            <a:ext cx="3971391" cy="678180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5105400" y="2743200"/>
            <a:ext cx="40767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She fans herself.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4924" y="3505200"/>
            <a:ext cx="5400676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She is fanned by herself.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4924" y="4572000"/>
            <a:ext cx="3800476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00" b="1" dirty="0">
                <a:latin typeface="Book Antiqua" pitchFamily="18" charset="0"/>
              </a:rPr>
              <a:t>He killed himself.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17552" y="5334000"/>
            <a:ext cx="5277180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00" b="1" dirty="0">
                <a:latin typeface="Book Antiqua" pitchFamily="18" charset="0"/>
              </a:rPr>
              <a:t>He was killed by himself.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9821" y="6248400"/>
            <a:ext cx="8477580" cy="914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Note: If there is reflexive pronoun as object of the sentence, subject and object will not be changed to make it passive.</a:t>
            </a:r>
          </a:p>
        </p:txBody>
      </p:sp>
    </p:spTree>
    <p:extLst>
      <p:ext uri="{BB962C8B-B14F-4D97-AF65-F5344CB8AC3E}">
        <p14:creationId xmlns:p14="http://schemas.microsoft.com/office/powerpoint/2010/main" val="190754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62000">
              <a:srgbClr val="400040"/>
            </a:gs>
            <a:gs pos="99000">
              <a:srgbClr val="8F004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1400" y="304800"/>
            <a:ext cx="37719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rgbClr val="FFFF00"/>
                </a:solidFill>
                <a:latin typeface="Book Antiqua" pitchFamily="18" charset="0"/>
              </a:rPr>
              <a:t>Exception-2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05400" y="1371600"/>
            <a:ext cx="817245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If the active voice is with quasi-passive verb-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1981200"/>
            <a:ext cx="8172450" cy="76199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Subject + auxiliary verb + v</a:t>
            </a:r>
            <a:r>
              <a:rPr lang="en-US" b="1" baseline="-25000" dirty="0">
                <a:solidFill>
                  <a:srgbClr val="FFFF00"/>
                </a:solidFill>
                <a:latin typeface="Book Antiqua" pitchFamily="18" charset="0"/>
              </a:rPr>
              <a:t>3</a:t>
            </a:r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 +adjective</a:t>
            </a:r>
            <a:endParaRPr lang="en-US" b="1" baseline="-25000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895600"/>
            <a:ext cx="49530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The rose smells sweet.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4924" y="3505200"/>
            <a:ext cx="5400676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Book Antiqua" pitchFamily="18" charset="0"/>
              </a:rPr>
              <a:t>The rose is smelt sweet.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4924" y="4572000"/>
            <a:ext cx="5279808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Book Antiqua" pitchFamily="18" charset="0"/>
              </a:rPr>
              <a:t>The sight looks charming.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17552" y="5334000"/>
            <a:ext cx="6045748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Book Antiqua" pitchFamily="18" charset="0"/>
              </a:rPr>
              <a:t>The sight is looked charming.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4400" y="6248400"/>
            <a:ext cx="8763001" cy="914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  <a:latin typeface="Book Antiqua" pitchFamily="18" charset="0"/>
              </a:rPr>
              <a:t>Note: If there is an adjective after the verb of the sentence, subject and adjective will not be changed in the passive voice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0"/>
          <a:stretch/>
        </p:blipFill>
        <p:spPr>
          <a:xfrm>
            <a:off x="-152400" y="1575593"/>
            <a:ext cx="5447619" cy="6196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133600"/>
            <a:ext cx="83820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Change the active voice into passive voice.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5676" y="3242441"/>
            <a:ext cx="6324600" cy="3124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Honey tastes sweet.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pill tastes bitter.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food looks delicious.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man seems strong.</a:t>
            </a:r>
          </a:p>
          <a:p>
            <a:pPr marL="457200" indent="-457200">
              <a:buAutoNum type="arabicPeriod"/>
            </a:pPr>
            <a:r>
              <a:rPr lang="en-US" b="1" dirty="0">
                <a:latin typeface="Book Antiqua" pitchFamily="18" charset="0"/>
              </a:rPr>
              <a:t>The sky appears blue.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3800" y="533400"/>
            <a:ext cx="51816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Book Antiqua" pitchFamily="18" charset="0"/>
              </a:rPr>
              <a:t>Class activities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505200" y="336332"/>
            <a:ext cx="5638800" cy="1295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399" y="304800"/>
            <a:ext cx="2590801" cy="2662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841" y="2895600"/>
            <a:ext cx="4192656" cy="33266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214" y="3810000"/>
            <a:ext cx="4104283" cy="45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0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0"/>
            <a:ext cx="12420600" cy="75438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Gerund Combinations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000" b="1" dirty="0">
                <a:solidFill>
                  <a:srgbClr val="FF0000"/>
                </a:solidFill>
              </a:rPr>
              <a:t>advise/ propose/recommend/</a:t>
            </a:r>
            <a:r>
              <a:rPr lang="en-US" sz="4000" b="1" dirty="0" err="1">
                <a:solidFill>
                  <a:srgbClr val="FF0000"/>
                </a:solidFill>
              </a:rPr>
              <a:t>suggest+gerund+object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bn-BD" sz="4000" b="1" dirty="0">
                <a:solidFill>
                  <a:srgbClr val="FF0000"/>
                </a:solidFill>
              </a:rPr>
              <a:t>থাকলে</a:t>
            </a:r>
            <a:r>
              <a:rPr lang="en-US" sz="4000" b="1" dirty="0">
                <a:solidFill>
                  <a:srgbClr val="FF0000"/>
                </a:solidFill>
              </a:rPr>
              <a:t> , </a:t>
            </a:r>
            <a:r>
              <a:rPr lang="bn-BD" sz="4000" b="1" dirty="0">
                <a:solidFill>
                  <a:srgbClr val="FF0000"/>
                </a:solidFill>
              </a:rPr>
              <a:t>অথবা </a:t>
            </a:r>
            <a:r>
              <a:rPr lang="en-US" sz="4000" b="1" dirty="0">
                <a:solidFill>
                  <a:srgbClr val="FF0000"/>
                </a:solidFill>
              </a:rPr>
              <a:t>agree, be anxious, arrange, determine, be determined, decide, demand+ infinite + object </a:t>
            </a:r>
            <a:r>
              <a:rPr lang="bn-BD" sz="4000" b="1" dirty="0">
                <a:solidFill>
                  <a:srgbClr val="FF0000"/>
                </a:solidFill>
              </a:rPr>
              <a:t>থাকলে</a:t>
            </a:r>
            <a:br>
              <a:rPr lang="bn-BD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Passive= </a:t>
            </a:r>
            <a:r>
              <a:rPr lang="en-US" sz="4400" b="1" dirty="0">
                <a:solidFill>
                  <a:srgbClr val="7030A0"/>
                </a:solidFill>
              </a:rPr>
              <a:t>Subject + main </a:t>
            </a:r>
            <a:r>
              <a:rPr lang="en-US" sz="4400" b="1" dirty="0" err="1">
                <a:solidFill>
                  <a:srgbClr val="7030A0"/>
                </a:solidFill>
              </a:rPr>
              <a:t>verb+that+next</a:t>
            </a:r>
            <a:r>
              <a:rPr lang="en-US" sz="4400" b="1" dirty="0">
                <a:solidFill>
                  <a:srgbClr val="7030A0"/>
                </a:solidFill>
              </a:rPr>
              <a:t> </a:t>
            </a:r>
            <a:r>
              <a:rPr lang="en-US" sz="4400" b="1" dirty="0" err="1">
                <a:solidFill>
                  <a:srgbClr val="7030A0"/>
                </a:solidFill>
              </a:rPr>
              <a:t>obj</a:t>
            </a:r>
            <a:r>
              <a:rPr lang="en-US" sz="4400" b="1" dirty="0">
                <a:solidFill>
                  <a:srgbClr val="7030A0"/>
                </a:solidFill>
              </a:rPr>
              <a:t> of </a:t>
            </a:r>
            <a:r>
              <a:rPr lang="en-US" sz="4400" b="1" dirty="0" err="1">
                <a:solidFill>
                  <a:srgbClr val="7030A0"/>
                </a:solidFill>
              </a:rPr>
              <a:t>gerund+should</a:t>
            </a:r>
            <a:r>
              <a:rPr lang="en-US" sz="4400" b="1" dirty="0">
                <a:solidFill>
                  <a:srgbClr val="7030A0"/>
                </a:solidFill>
              </a:rPr>
              <a:t> be+V3 of gerund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Example= He wanted playing football.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>
                <a:solidFill>
                  <a:srgbClr val="FF0000"/>
                </a:solidFill>
              </a:rPr>
              <a:t>Passive= He wanted that football should be played.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801600" cy="723254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Converting infinitive into Passive</a:t>
            </a:r>
            <a:b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Passive=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Subject +main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verb+infinitive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next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object+to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be+infinitive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V3.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Example: He wants someone to take camera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Passive=He wants camera to be taken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649200" cy="7461144"/>
          </a:xfrm>
        </p:spPr>
        <p:txBody>
          <a:bodyPr/>
          <a:lstStyle/>
          <a:p>
            <a:r>
              <a:rPr lang="en-US" dirty="0"/>
              <a:t>Interrogative Sentence</a:t>
            </a:r>
            <a:br>
              <a:rPr lang="en-US" dirty="0"/>
            </a:br>
            <a:r>
              <a:rPr lang="en-US" sz="4400" dirty="0"/>
              <a:t>Passive: </a:t>
            </a:r>
            <a:r>
              <a:rPr lang="en-US" sz="4400" b="1" dirty="0">
                <a:solidFill>
                  <a:srgbClr val="FF0000"/>
                </a:solidFill>
              </a:rPr>
              <a:t>WH +to be </a:t>
            </a:r>
            <a:r>
              <a:rPr lang="en-US" sz="4400" b="1" dirty="0" err="1">
                <a:solidFill>
                  <a:srgbClr val="FF0000"/>
                </a:solidFill>
              </a:rPr>
              <a:t>verb+object</a:t>
            </a:r>
            <a:r>
              <a:rPr lang="en-US" sz="4400" b="1" dirty="0">
                <a:solidFill>
                  <a:srgbClr val="FF0000"/>
                </a:solidFill>
              </a:rPr>
              <a:t>(if)+V3+by+subject(if)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4400" b="1" dirty="0"/>
              <a:t>Who= By/To whom</a:t>
            </a:r>
            <a:br>
              <a:rPr lang="en-US" sz="4400" b="1" dirty="0"/>
            </a:br>
            <a:r>
              <a:rPr lang="en-US" sz="4400" b="1" dirty="0"/>
              <a:t>Whom= Who</a:t>
            </a:r>
            <a:br>
              <a:rPr lang="en-US" sz="4400" b="1" dirty="0"/>
            </a:br>
            <a:r>
              <a:rPr lang="en-US" sz="4400" b="1" dirty="0"/>
              <a:t>Ex: Who knows you?</a:t>
            </a:r>
            <a:br>
              <a:rPr lang="en-US" sz="4400" b="1" dirty="0"/>
            </a:br>
            <a:r>
              <a:rPr lang="en-US" sz="4400" b="1" dirty="0" err="1"/>
              <a:t>Passive:To</a:t>
            </a:r>
            <a:r>
              <a:rPr lang="en-US" sz="4400" b="1" dirty="0"/>
              <a:t> whom are you known?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725400" cy="7461144"/>
          </a:xfrm>
        </p:spPr>
        <p:txBody>
          <a:bodyPr/>
          <a:lstStyle/>
          <a:p>
            <a:r>
              <a:rPr lang="en-US" b="1" dirty="0"/>
              <a:t>Imperative Sentence</a:t>
            </a:r>
            <a:br>
              <a:rPr lang="en-US" b="1" dirty="0"/>
            </a:br>
            <a:r>
              <a:rPr lang="bn-BD" b="1" dirty="0"/>
              <a:t>(</a:t>
            </a:r>
            <a:r>
              <a:rPr lang="en-US" b="1" dirty="0"/>
              <a:t>verb/ let </a:t>
            </a:r>
            <a:r>
              <a:rPr lang="bn-BD" sz="4800" b="1" dirty="0"/>
              <a:t>দিয়ে শুরু হয়)</a:t>
            </a:r>
            <a:br>
              <a:rPr lang="bn-BD" sz="4800" b="1" dirty="0"/>
            </a:br>
            <a:r>
              <a:rPr lang="en-US" sz="4800" b="1" dirty="0"/>
              <a:t>Passive: </a:t>
            </a:r>
            <a:r>
              <a:rPr lang="en-US" sz="4800" b="1" dirty="0">
                <a:solidFill>
                  <a:srgbClr val="FF0000"/>
                </a:solidFill>
              </a:rPr>
              <a:t>Let+object+be+v3+by+subject</a:t>
            </a:r>
            <a:br>
              <a:rPr lang="en-US" sz="4800" b="1" dirty="0">
                <a:solidFill>
                  <a:srgbClr val="FF0000"/>
                </a:solidFill>
              </a:rPr>
            </a:br>
            <a:r>
              <a:rPr lang="en-US" sz="4800" b="1" dirty="0"/>
              <a:t>Ex: Do it.</a:t>
            </a:r>
            <a:br>
              <a:rPr lang="en-US" sz="4800" b="1" dirty="0"/>
            </a:br>
            <a:r>
              <a:rPr lang="en-US" sz="4800" b="1" dirty="0"/>
              <a:t>Passive: Let it be done.</a:t>
            </a:r>
            <a:br>
              <a:rPr lang="en-US" sz="4800" b="1" dirty="0"/>
            </a:br>
            <a:r>
              <a:rPr lang="en-US" sz="4800" b="1" dirty="0"/>
              <a:t>Please/kindly </a:t>
            </a:r>
            <a:r>
              <a:rPr lang="bn-BD" sz="3600" b="1" dirty="0"/>
              <a:t>থাকলে- </a:t>
            </a:r>
            <a:r>
              <a:rPr lang="en-US" sz="3600" b="1" dirty="0">
                <a:solidFill>
                  <a:srgbClr val="FF0000"/>
                </a:solidFill>
              </a:rPr>
              <a:t>You are requested to+ </a:t>
            </a:r>
            <a:r>
              <a:rPr lang="bn-BD" sz="2800" b="1" dirty="0">
                <a:solidFill>
                  <a:srgbClr val="FF0000"/>
                </a:solidFill>
              </a:rPr>
              <a:t>বাকি অংশ</a:t>
            </a:r>
            <a:r>
              <a:rPr lang="bn-BD" sz="3600" b="1" dirty="0">
                <a:solidFill>
                  <a:srgbClr val="FF0000"/>
                </a:solidFill>
              </a:rPr>
              <a:t>।</a:t>
            </a:r>
            <a:br>
              <a:rPr lang="bn-BD" sz="3600" b="1" dirty="0">
                <a:solidFill>
                  <a:srgbClr val="FF0000"/>
                </a:solidFill>
              </a:rPr>
            </a:br>
            <a:r>
              <a:rPr lang="en-US" sz="3600" b="1" dirty="0"/>
              <a:t>Object </a:t>
            </a:r>
            <a:r>
              <a:rPr lang="bn-BD" sz="2800" b="1" dirty="0"/>
              <a:t>না থাকলে- </a:t>
            </a:r>
            <a:r>
              <a:rPr lang="en-US" sz="2800" b="1" dirty="0">
                <a:solidFill>
                  <a:srgbClr val="FF0000"/>
                </a:solidFill>
              </a:rPr>
              <a:t>You are + related verb+ to+</a:t>
            </a:r>
            <a:r>
              <a:rPr lang="bn-BD" sz="2400" b="1" dirty="0">
                <a:solidFill>
                  <a:srgbClr val="FF0000"/>
                </a:solidFill>
              </a:rPr>
              <a:t>বাকি অংশ</a:t>
            </a:r>
            <a:br>
              <a:rPr lang="en-US" sz="4800" b="1" dirty="0">
                <a:solidFill>
                  <a:srgbClr val="FF0000"/>
                </a:solidFill>
              </a:rPr>
            </a:b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13487400" cy="7772400"/>
          </a:xfrm>
        </p:spPr>
        <p:txBody>
          <a:bodyPr numCol="2">
            <a:normAutofit fontScale="40000" lnSpcReduction="2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                               		</a:t>
            </a:r>
            <a:r>
              <a:rPr lang="en-US" sz="7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Some important 			voice changing: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1. Mr.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Seraz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teaches us English.	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2.Jerry did for me the unnecessary things.	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3. They were flying kites.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4. We had dug the canal.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5. We will have finished the work.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6. I can do the sum.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7. He killed himself 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8. she hurt herself.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9. You must do the work.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10. We ought to obey our parents.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11. They are going to open a bank.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12. Do not play football at noon.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13.Let him write a letter.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14. Never tell a lie.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15. Buy me a shirt.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16.Did you play football?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17. Is he reading a book?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18. who is calling me 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19.who will help you?   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20. who has broken the glasses?                            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21. Whom is he teaching English?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22.whom has he beaten?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23.what do you want?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24 what has he done?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25. I saw him reading a book.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26. Mr.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Mazhar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teaches us English.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27. I gave him a book.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28. We made him captain.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29. He called it laurel.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30.She killed herself 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31.The track ran over the boy.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32.He laughed at the old man.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33.She looks after the orphans.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34.He told me that he had done the work.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35.They searched his house and found a number of stolen articles.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36. I know that he did the work.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37 People say that the lion is the king of beast.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38. Five men were arrested and one fined.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39. She ran a race.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40. Honey tastes sweet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41.Rice sells cheap.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42. The rose smells sweet. 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43.The bed feels soft.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44. The books read well.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45. The house is building.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46. The cow is milking.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47. The drums are beating.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48. Miss Mina wants someone to take photographs.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49. Mr.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Seraz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wants him to write the letter.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9000" y="5791200"/>
            <a:ext cx="7620000" cy="1863353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See you again.</a:t>
            </a:r>
          </a:p>
        </p:txBody>
      </p:sp>
      <p:pic>
        <p:nvPicPr>
          <p:cNvPr id="1026" name="Picture 2" descr="C:\Users\Acer\Downloads\20210116_1344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0"/>
            <a:ext cx="107442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716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00085"/>
            <a:ext cx="13335000" cy="736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750" b="1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Extra Exercise</a:t>
            </a:r>
            <a:endParaRPr lang="en-US" sz="1750" dirty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1. a._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Pen.b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apple.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c._elephant.d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orange. e._ umbrella. f._ ox. g. _pen. h. _ book.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mango. j. _ shirt. k. _ chair.</a:t>
            </a:r>
            <a:endParaRPr lang="en-US" sz="1750" dirty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2. _ hour. b. _ hotel. c. _ honest man. d.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honourable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man. e. _ heir. f. _ hunter. g. _ horse. h. _ hill.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house.</a:t>
            </a:r>
            <a:endParaRPr lang="en-US" sz="1750" dirty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3. a. _ university. b. _ European. c. _ unique case .d. _ useful thing. e. _ one eyed man. f. _ one taka note.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4. a. _ MA. b. _ Mp. c. _MBBS. d. _ LLB. e.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FRCS.f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B.A.</a:t>
            </a:r>
            <a:endParaRPr lang="en-US" sz="1750" dirty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5.a. A cow is _ domestic animal. b. A dog is _ faithful animal 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6. a. You are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Nazrul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I see.   b. He thinks he is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Alexandar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Pop.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7. a. I have _ pen.    b. He is _ honest man.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8. a. Monika is _ best girl in the class. b. Dhaka is _ oldest city. c. she is _ most beautiful girl. d. Mr.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mazhar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is _ best boy.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9.a. He bought _ lot of fruits. b. There is _ little water in the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glass.c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Mr.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Mazhar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earned _ great deal of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money.d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The king live _ great many years.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10.a. He went _ fishing.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11. a. He is in _ temper. b. He has got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headhache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c. I have _ cold.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12.a. What _ pity ! b. What _ beautiful girl ! c. What _ nice bird it is ! d. What _ awful remark.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13.a._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Mitu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called me.[unknown person]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b._ Mrs.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Mahinur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akter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came to see you. [unknown]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c.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Ruplal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came here to collect rubbish. [unknown person]</a:t>
            </a:r>
            <a:endParaRPr lang="en-US" sz="1750" dirty="0">
              <a:latin typeface="Arial" pitchFamily="34" charset="0"/>
              <a:cs typeface="Arial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14.a._ B.D.O. b._ SDO.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c._D.M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d. _ B.A. e._ M.A. f._ ewe.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g._union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h._ European.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university. j. _umbrella. k. _ unique event. l. _ uniform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speed.m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one-eyed man. n._ one-act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play.o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_opinion. p._ historical play. q. _ honest man.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15.a.Look at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girl.b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book is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mine.c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tree is an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oak.d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girl with the white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shari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is my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beloved.e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pen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wich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I bought yesterday is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fine.f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cow is a useful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animal.g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rose is the queen of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flower.h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banyan is a kind of big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tree.i._sun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shines in the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sky.j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earth moves round the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sun.k._English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are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industrious.l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Bangalees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are intelligent but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idle.m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who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is_first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boy?n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26th March is our independent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day.o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Bible,_ Quran,_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Gita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p._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Jugantar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Ittefaque.q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padma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express, 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jamuna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express.r._Padma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,_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Meghna,s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 _ Arabian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sea.t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._ Atlantic ocean, _ Indian, _ Pacific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ocean.u._north,_south.v._poor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are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unhappy.w._rich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are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happy.x._virtuous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are </a:t>
            </a: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happy.y._sooner,_better.z._more,_merrier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b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en-US" sz="1750" dirty="0" err="1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z._more</a:t>
            </a:r>
            <a:r>
              <a:rPr lang="en-US" sz="1750" dirty="0"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we have, _more we want.</a:t>
            </a:r>
            <a:endParaRPr lang="en-US" sz="175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</TotalTime>
  <Words>2546</Words>
  <Application>Microsoft Office PowerPoint</Application>
  <PresentationFormat>Custom</PresentationFormat>
  <Paragraphs>301</Paragraphs>
  <Slides>32</Slides>
  <Notes>25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Algerian</vt:lpstr>
      <vt:lpstr>Arial</vt:lpstr>
      <vt:lpstr>Book Antiqua</vt:lpstr>
      <vt:lpstr>Calibri</vt:lpstr>
      <vt:lpstr>Georgia</vt:lpstr>
      <vt:lpstr>Helvetica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Gerund Combinations advise/ propose/recommend/suggest+gerund+object থাকলে , অথবা agree, be anxious, arrange, determine, be determined, decide, demand+ infinite + object থাকলে Passive= Subject + main verb+that+next obj of gerund+should be+V3 of gerund Example= He wanted playing football. Passive= He wanted that football should be played.</vt:lpstr>
      <vt:lpstr>Converting infinitive into Passive Passive= Subject +main verb+infinitive next object+to be+infinitive V3. Example: He wants someone to take camera Passive=He wants camera to be taken</vt:lpstr>
      <vt:lpstr>Interrogative Sentence Passive: WH +to be verb+object(if)+V3+by+subject(if) Who= By/To whom Whom= Who Ex: Who knows you? Passive:To whom are you known?</vt:lpstr>
      <vt:lpstr>Imperative Sentence (verb/ let দিয়ে শুরু হয়) Passive: Let+object+be+v3+by+subject Ex: Do it. Passive: Let it be done. Please/kindly থাকলে- You are requested to+ বাকি অংশ। Object না থাকলে- You are + related verb+ to+বাকি অংশ 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serazulislam9@gmail.com</cp:lastModifiedBy>
  <cp:revision>133</cp:revision>
  <dcterms:created xsi:type="dcterms:W3CDTF">2015-09-11T08:08:24Z</dcterms:created>
  <dcterms:modified xsi:type="dcterms:W3CDTF">2026-08-14T14:34:52Z</dcterms:modified>
</cp:coreProperties>
</file>