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  <p:sldId id="266" r:id="rId12"/>
    <p:sldId id="268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50000" saltData="pyAe1BImEpOLHDNNtuxRuA" hashData="a9p+/wAk6R5NmRQv+URiFJdKGU0" cryptProvider="" algIdExt="0" algIdExtSource="" cryptProviderTypeExt="0" cryptProviderTypeExtSource="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2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9.png"/><Relationship Id="rId18" Type="http://schemas.openxmlformats.org/officeDocument/2006/relationships/image" Target="../media/image24.jpe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image" Target="../media/image5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7.png"/><Relationship Id="rId5" Type="http://schemas.openxmlformats.org/officeDocument/2006/relationships/image" Target="../media/image13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19" Type="http://schemas.openxmlformats.org/officeDocument/2006/relationships/image" Target="../media/image25.jpeg"/><Relationship Id="rId4" Type="http://schemas.openxmlformats.org/officeDocument/2006/relationships/image" Target="../media/image12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7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png"/><Relationship Id="rId7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4.png"/><Relationship Id="rId5" Type="http://schemas.openxmlformats.org/officeDocument/2006/relationships/image" Target="../media/image3.png"/><Relationship Id="rId10" Type="http://schemas.openxmlformats.org/officeDocument/2006/relationships/image" Target="../media/image33.png"/><Relationship Id="rId4" Type="http://schemas.openxmlformats.org/officeDocument/2006/relationships/image" Target="../media/image29.png"/><Relationship Id="rId9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6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8.png"/><Relationship Id="rId7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42.png"/><Relationship Id="rId4" Type="http://schemas.openxmlformats.org/officeDocument/2006/relationships/image" Target="../media/image7.png"/><Relationship Id="rId9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46.png"/><Relationship Id="rId5" Type="http://schemas.openxmlformats.org/officeDocument/2006/relationships/image" Target="../media/image8.png"/><Relationship Id="rId10" Type="http://schemas.openxmlformats.org/officeDocument/2006/relationships/image" Target="../media/image45.png"/><Relationship Id="rId4" Type="http://schemas.openxmlformats.org/officeDocument/2006/relationships/image" Target="../media/image7.png"/><Relationship Id="rId9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8.png"/><Relationship Id="rId7" Type="http://schemas.openxmlformats.org/officeDocument/2006/relationships/image" Target="../media/image4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7.png"/><Relationship Id="rId10" Type="http://schemas.openxmlformats.org/officeDocument/2006/relationships/image" Target="../media/image50.png"/><Relationship Id="rId4" Type="http://schemas.openxmlformats.org/officeDocument/2006/relationships/image" Target="../media/image7.png"/><Relationship Id="rId9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8.png"/><Relationship Id="rId7" Type="http://schemas.openxmlformats.org/officeDocument/2006/relationships/image" Target="../media/image5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39.png"/><Relationship Id="rId4" Type="http://schemas.openxmlformats.org/officeDocument/2006/relationships/image" Target="../media/image7.png"/><Relationship Id="rId9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8.png"/><Relationship Id="rId7" Type="http://schemas.openxmlformats.org/officeDocument/2006/relationships/image" Target="../media/image5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5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8.png"/><Relationship Id="rId7" Type="http://schemas.openxmlformats.org/officeDocument/2006/relationships/image" Target="../media/image5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58.png"/><Relationship Id="rId5" Type="http://schemas.openxmlformats.org/officeDocument/2006/relationships/image" Target="../media/image8.png"/><Relationship Id="rId10" Type="http://schemas.openxmlformats.org/officeDocument/2006/relationships/image" Target="../media/image57.png"/><Relationship Id="rId4" Type="http://schemas.openxmlformats.org/officeDocument/2006/relationships/image" Target="../media/image7.png"/><Relationship Id="rId9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8.png"/><Relationship Id="rId7" Type="http://schemas.openxmlformats.org/officeDocument/2006/relationships/image" Target="../media/image5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62.png"/><Relationship Id="rId5" Type="http://schemas.openxmlformats.org/officeDocument/2006/relationships/image" Target="../media/image8.png"/><Relationship Id="rId10" Type="http://schemas.openxmlformats.org/officeDocument/2006/relationships/image" Target="../media/image61.png"/><Relationship Id="rId4" Type="http://schemas.openxmlformats.org/officeDocument/2006/relationships/image" Target="../media/image7.png"/><Relationship Id="rId9" Type="http://schemas.openxmlformats.org/officeDocument/2006/relationships/image" Target="../media/image6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3.png"/><Relationship Id="rId7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3.png"/><Relationship Id="rId4" Type="http://schemas.openxmlformats.org/officeDocument/2006/relationships/image" Target="../media/image6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7.png"/><Relationship Id="rId7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3.png"/><Relationship Id="rId4" Type="http://schemas.openxmlformats.org/officeDocument/2006/relationships/image" Target="../media/image6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1.png"/><Relationship Id="rId7" Type="http://schemas.openxmlformats.org/officeDocument/2006/relationships/image" Target="../media/image7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72.png"/><Relationship Id="rId4" Type="http://schemas.openxmlformats.org/officeDocument/2006/relationships/image" Target="../media/image7.png"/><Relationship Id="rId9" Type="http://schemas.openxmlformats.org/officeDocument/2006/relationships/image" Target="../media/image7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3.png"/><Relationship Id="rId4" Type="http://schemas.openxmlformats.org/officeDocument/2006/relationships/image" Target="../media/image7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image" Target="../media/image76.png"/><Relationship Id="rId7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5" Type="http://schemas.openxmlformats.org/officeDocument/2006/relationships/image" Target="../media/image3.png"/><Relationship Id="rId4" Type="http://schemas.openxmlformats.org/officeDocument/2006/relationships/image" Target="../media/image7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3.png"/><Relationship Id="rId4" Type="http://schemas.openxmlformats.org/officeDocument/2006/relationships/image" Target="../media/image7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80.png"/><Relationship Id="rId7" Type="http://schemas.openxmlformats.org/officeDocument/2006/relationships/image" Target="../media/image8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81.png"/><Relationship Id="rId10" Type="http://schemas.openxmlformats.org/officeDocument/2006/relationships/image" Target="../media/image85.png"/><Relationship Id="rId4" Type="http://schemas.openxmlformats.org/officeDocument/2006/relationships/image" Target="../media/image3.png"/><Relationship Id="rId9" Type="http://schemas.openxmlformats.org/officeDocument/2006/relationships/image" Target="../media/image8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7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png"/><Relationship Id="rId5" Type="http://schemas.openxmlformats.org/officeDocument/2006/relationships/image" Target="../media/image3.png"/><Relationship Id="rId4" Type="http://schemas.openxmlformats.org/officeDocument/2006/relationships/image" Target="../media/image8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89.png"/><Relationship Id="rId7" Type="http://schemas.openxmlformats.org/officeDocument/2006/relationships/image" Target="../media/image9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95.png"/><Relationship Id="rId5" Type="http://schemas.openxmlformats.org/officeDocument/2006/relationships/image" Target="../media/image91.png"/><Relationship Id="rId10" Type="http://schemas.openxmlformats.org/officeDocument/2006/relationships/image" Target="../media/image94.png"/><Relationship Id="rId4" Type="http://schemas.openxmlformats.org/officeDocument/2006/relationships/image" Target="../media/image90.png"/><Relationship Id="rId9" Type="http://schemas.openxmlformats.org/officeDocument/2006/relationships/image" Target="../media/image9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97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jpeg"/><Relationship Id="rId3" Type="http://schemas.openxmlformats.org/officeDocument/2006/relationships/image" Target="../media/image98.png"/><Relationship Id="rId7" Type="http://schemas.openxmlformats.org/officeDocument/2006/relationships/image" Target="../media/image10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99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0350" y="6472237"/>
            <a:ext cx="1390650" cy="3238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81750"/>
            <a:ext cx="12192000" cy="4762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20515" y="2781300"/>
            <a:ext cx="7750968" cy="981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4800" b="1" i="0" u="none">
                <a:solidFill>
                  <a:srgbClr val="FBBF24"/>
                </a:solidFill>
                <a:latin typeface="Hind Siliguri"/>
              </a:rPr>
              <a:t>আজকের পাঠে সবাইকে স্বাগতম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2462" y="6481762"/>
            <a:ext cx="434340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defRPr/>
            </a:pPr>
            <a:r>
              <a:rPr sz="1500" b="1" i="0" u="none">
                <a:solidFill>
                  <a:srgbClr val="FFFFFF"/>
                </a:solidFill>
                <a:latin typeface="Hind Siliguri"/>
              </a:rPr>
              <a:t>Mizanur Rahman (R.R.Textile Mills High School)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6538912"/>
            <a:ext cx="176212" cy="19050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0825" y="6472237"/>
            <a:ext cx="1400175" cy="3238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1928812"/>
            <a:ext cx="5429250" cy="3619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2695575"/>
            <a:ext cx="5429250" cy="15525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381750"/>
            <a:ext cx="12192000" cy="4762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81075" y="381000"/>
            <a:ext cx="11210925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>
                <a:solidFill>
                  <a:srgbClr val="1E3A8A"/>
                </a:solidFill>
                <a:latin typeface="Hind Siliguri"/>
              </a:rPr>
              <a:t>ছবিগুলো লক্ষ্য করো</a:t>
            </a:r>
          </a:p>
        </p:txBody>
      </p:sp>
      <p:sp>
        <p:nvSpPr>
          <p:cNvPr id="8" name="Rectangle 7"/>
          <p:cNvSpPr/>
          <p:nvPr/>
        </p:nvSpPr>
        <p:spPr>
          <a:xfrm>
            <a:off x="476250" y="1057275"/>
            <a:ext cx="1123950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250" y="509587"/>
            <a:ext cx="361950" cy="3238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2462" y="6481762"/>
            <a:ext cx="434340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1500" b="1" i="0" u="none">
                <a:solidFill>
                  <a:srgbClr val="FFFFFF"/>
                </a:solidFill>
                <a:latin typeface="Hind Siliguri"/>
              </a:rPr>
              <a:t>Mizanur Rahman (R.R.Textile Mills High School)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000" y="6538912"/>
            <a:ext cx="176212" cy="1905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76250" y="4438650"/>
            <a:ext cx="54292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2563EB"/>
                </a:solidFill>
                <a:latin typeface="Hind Siliguri SemiBold"/>
              </a:rPr>
              <a:t>চিন্তা করে আজকের পাঠের মূল বিষয় অনুধাবন করো।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24600" y="1966912"/>
            <a:ext cx="5353050" cy="35433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71525" y="2886075"/>
            <a:ext cx="5140642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1E3A8A"/>
                </a:solidFill>
                <a:latin typeface="Hind Siliguri"/>
              </a:rPr>
              <a:t>ছবি দেখে চিন্তা করো: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1525" y="3429000"/>
            <a:ext cx="489585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১. প্রযুক্তি ব্যবহার করে ব্যাংক সেবা কীভাবে সহজ করা হয়েছে?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1525" y="3743325"/>
            <a:ext cx="489585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২. ছবিগুলোতে কী ধরনের ডিজিটাল ডিভাইস দেখতে পাচ্ছ?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4200" y="6472237"/>
            <a:ext cx="1066800" cy="3238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1333500"/>
            <a:ext cx="5429250" cy="48101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0" y="1333500"/>
            <a:ext cx="5429250" cy="481012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381750"/>
            <a:ext cx="12192000" cy="4762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81075" y="381000"/>
            <a:ext cx="11210925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>
                <a:solidFill>
                  <a:srgbClr val="1E3A8A"/>
                </a:solidFill>
                <a:latin typeface="Hind Siliguri"/>
              </a:rPr>
              <a:t>শিক্ষক ও পাঠ পরিচিতি</a:t>
            </a:r>
          </a:p>
        </p:txBody>
      </p:sp>
      <p:sp>
        <p:nvSpPr>
          <p:cNvPr id="8" name="Rectangle 7"/>
          <p:cNvSpPr/>
          <p:nvPr/>
        </p:nvSpPr>
        <p:spPr>
          <a:xfrm>
            <a:off x="476250" y="1057275"/>
            <a:ext cx="1123950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250" y="509587"/>
            <a:ext cx="361950" cy="3238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2462" y="6481762"/>
            <a:ext cx="434340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1500" b="1" i="0" u="none">
                <a:solidFill>
                  <a:srgbClr val="FFFFFF"/>
                </a:solidFill>
                <a:latin typeface="Hind Siliguri"/>
              </a:rPr>
              <a:t>Mizanur Rahman (R.R.Textile Mills High School)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000" y="6538912"/>
            <a:ext cx="176212" cy="1905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209675" y="1590675"/>
            <a:ext cx="4610576" cy="4476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1E3A8A"/>
                </a:solidFill>
                <a:latin typeface="Hind Siliguri"/>
              </a:rPr>
              <a:t>শিক্ষক পরিচিতি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81050" y="2095500"/>
            <a:ext cx="4819650" cy="1905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991350" y="1590675"/>
            <a:ext cx="4640580" cy="4476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1E3A8A"/>
                </a:solidFill>
                <a:latin typeface="Hind Siliguri"/>
              </a:rPr>
              <a:t>পাঠ পরিচিতি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91300" y="2095500"/>
            <a:ext cx="4819650" cy="1905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1050" y="1671637"/>
            <a:ext cx="333375" cy="2667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133475" y="2257425"/>
            <a:ext cx="4467225" cy="30003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1" i="0" u="none">
                <a:solidFill>
                  <a:srgbClr val="334155"/>
                </a:solidFill>
                <a:latin typeface="Hind Siliguri"/>
              </a:rPr>
              <a:t>নাম: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মোঃ মিজানুর রহমান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33475" y="2652712"/>
            <a:ext cx="4467225" cy="30003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1" i="0" u="none">
                <a:solidFill>
                  <a:srgbClr val="334155"/>
                </a:solidFill>
                <a:latin typeface="Hind Siliguri"/>
              </a:rPr>
              <a:t>পদবী: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সহকারী শিক্ষক (ব্যবসায় শিক্ষা)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33475" y="3048000"/>
            <a:ext cx="4467225" cy="30003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1" i="0" u="none">
                <a:solidFill>
                  <a:srgbClr val="334155"/>
                </a:solidFill>
                <a:latin typeface="Hind Siliguri"/>
              </a:rPr>
              <a:t>যোগ্যতা: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বি.এড, এম.এড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33475" y="3443287"/>
            <a:ext cx="4467225" cy="30003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1" i="0" u="none">
                <a:solidFill>
                  <a:srgbClr val="334155"/>
                </a:solidFill>
                <a:latin typeface="Hind Siliguri"/>
              </a:rPr>
              <a:t>বিদ্যালয়: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আর.আর.টেক্সটাইল মিলস্ উচ্চ বিদ্যালয়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91300" y="1671637"/>
            <a:ext cx="304800" cy="2667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943725" y="2257425"/>
            <a:ext cx="4467225" cy="30003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1" i="0" u="none">
                <a:solidFill>
                  <a:srgbClr val="334155"/>
                </a:solidFill>
                <a:latin typeface="Hind Siliguri"/>
              </a:rPr>
              <a:t>বিষয়: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ফিন্যান্স ও ব্যাংকিং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43725" y="2652712"/>
            <a:ext cx="4467225" cy="30003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1" i="0" u="none">
                <a:solidFill>
                  <a:srgbClr val="334155"/>
                </a:solidFill>
                <a:latin typeface="Hind Siliguri"/>
              </a:rPr>
              <a:t>শ্রেণি: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১০ম শ্রেণি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43725" y="3048000"/>
            <a:ext cx="4467225" cy="30003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1" i="0" u="none">
                <a:solidFill>
                  <a:srgbClr val="334155"/>
                </a:solidFill>
                <a:latin typeface="Hind Siliguri"/>
              </a:rPr>
              <a:t>অধ্যায়: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</a:t>
            </a:r>
            <a:r>
              <a:rPr sz="1575" b="0" i="0" u="none" smtClean="0">
                <a:solidFill>
                  <a:srgbClr val="334155"/>
                </a:solidFill>
                <a:latin typeface="Hind Siliguri"/>
              </a:rPr>
              <a:t>১১</a:t>
            </a:r>
            <a:r>
              <a:rPr lang="en-US" sz="1575" b="0" i="0" u="none" dirty="0" smtClean="0">
                <a:solidFill>
                  <a:srgbClr val="334155"/>
                </a:solidFill>
                <a:latin typeface="Hind Siliguri"/>
              </a:rPr>
              <a:t> </a:t>
            </a:r>
            <a:r>
              <a:rPr sz="1575" b="0" i="0" u="none" smtClean="0">
                <a:solidFill>
                  <a:srgbClr val="334155"/>
                </a:solidFill>
                <a:latin typeface="Hind Siliguri"/>
              </a:rPr>
              <a:t>(ব্যাংকের 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আমানত)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43725" y="3443287"/>
            <a:ext cx="4467225" cy="30003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1" i="0" u="none">
                <a:solidFill>
                  <a:srgbClr val="334155"/>
                </a:solidFill>
                <a:latin typeface="Hind Siliguri"/>
              </a:rPr>
              <a:t>সময়: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৫০ মিনিট</a:t>
            </a:r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1050" y="2302668"/>
            <a:ext cx="171450" cy="209550"/>
          </a:xfrm>
          <a:prstGeom prst="rect">
            <a:avLst/>
          </a:prstGeom>
        </p:spPr>
      </p:pic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1050" y="2697956"/>
            <a:ext cx="200025" cy="209550"/>
          </a:xfrm>
          <a:prstGeom prst="rect">
            <a:avLst/>
          </a:prstGeom>
        </p:spPr>
      </p:pic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81050" y="3093243"/>
            <a:ext cx="247650" cy="209550"/>
          </a:xfrm>
          <a:prstGeom prst="rect">
            <a:avLst/>
          </a:prstGeom>
        </p:spPr>
      </p:pic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81050" y="3488531"/>
            <a:ext cx="247650" cy="209550"/>
          </a:xfrm>
          <a:prstGeom prst="rect">
            <a:avLst/>
          </a:prstGeom>
        </p:spPr>
      </p:pic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91300" y="2302668"/>
            <a:ext cx="171450" cy="209550"/>
          </a:xfrm>
          <a:prstGeom prst="rect">
            <a:avLst/>
          </a:prstGeom>
        </p:spPr>
      </p:pic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91300" y="3093243"/>
            <a:ext cx="152400" cy="209550"/>
          </a:xfrm>
          <a:prstGeom prst="rect">
            <a:avLst/>
          </a:prstGeom>
        </p:spPr>
      </p:pic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591300" y="3488531"/>
            <a:ext cx="200025" cy="209550"/>
          </a:xfrm>
          <a:prstGeom prst="rect">
            <a:avLst/>
          </a:prstGeom>
        </p:spPr>
      </p:pic>
      <p:pic>
        <p:nvPicPr>
          <p:cNvPr id="33" name="Picture 32" descr="mizan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801357" y="3857159"/>
            <a:ext cx="2645768" cy="2412048"/>
          </a:xfrm>
          <a:prstGeom prst="rect">
            <a:avLst/>
          </a:prstGeom>
        </p:spPr>
      </p:pic>
      <p:pic>
        <p:nvPicPr>
          <p:cNvPr id="34" name="Picture 33" descr="2.jp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125211" y="3839583"/>
            <a:ext cx="2028825" cy="2425012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4" grpId="0"/>
      <p:bldP spid="17" grpId="0"/>
      <p:bldP spid="18" grpId="0"/>
      <p:bldP spid="19" grpId="0"/>
      <p:bldP spid="20" grpId="0"/>
      <p:bldP spid="22" grpId="0"/>
      <p:bldP spid="23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6100" y="6472237"/>
            <a:ext cx="1104900" cy="3238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81750"/>
            <a:ext cx="12192000" cy="4762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91062" y="2301180"/>
            <a:ext cx="280987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sz="2400" b="0" i="0" u="none">
                <a:solidFill>
                  <a:srgbClr val="2563EB"/>
                </a:solidFill>
                <a:latin typeface="Hind Siliguri SemiBold"/>
              </a:rPr>
              <a:t>আজকের পাঠ শিরোনাম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7762" y="2901255"/>
            <a:ext cx="9896475" cy="13220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2462" y="6481762"/>
            <a:ext cx="434340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defRPr/>
            </a:pPr>
            <a:r>
              <a:rPr sz="1500" b="1" i="0" u="none">
                <a:solidFill>
                  <a:srgbClr val="FFFFFF"/>
                </a:solidFill>
                <a:latin typeface="Hind Siliguri"/>
              </a:rPr>
              <a:t>Mizanur Rahman (R.R.Textile Mills High School)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6538912"/>
            <a:ext cx="176212" cy="19050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1814512"/>
            <a:ext cx="11239500" cy="7524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4700" y="6472237"/>
            <a:ext cx="876300" cy="3238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81750"/>
            <a:ext cx="12192000" cy="4762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42975" y="381000"/>
            <a:ext cx="11249025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>
                <a:solidFill>
                  <a:srgbClr val="1E3A8A"/>
                </a:solidFill>
                <a:latin typeface="Hind Siliguri"/>
              </a:rPr>
              <a:t>শিখনফল</a:t>
            </a:r>
          </a:p>
        </p:txBody>
      </p:sp>
      <p:sp>
        <p:nvSpPr>
          <p:cNvPr id="7" name="Rectangle 6"/>
          <p:cNvSpPr/>
          <p:nvPr/>
        </p:nvSpPr>
        <p:spPr>
          <a:xfrm>
            <a:off x="476250" y="1057275"/>
            <a:ext cx="1123950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250" y="509587"/>
            <a:ext cx="323850" cy="3238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2462" y="6481762"/>
            <a:ext cx="434340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1500" b="1" i="0" u="none">
                <a:solidFill>
                  <a:srgbClr val="FFFFFF"/>
                </a:solidFill>
                <a:latin typeface="Hind Siliguri"/>
              </a:rPr>
              <a:t>Mizanur Rahman (R.R.Textile Mills High School)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1525" y="2005012"/>
            <a:ext cx="10706100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925"/>
              </a:lnSpc>
            </a:pPr>
            <a:r>
              <a:rPr sz="1950" b="1" i="0" u="none">
                <a:solidFill>
                  <a:srgbClr val="1E3A8A"/>
                </a:solidFill>
                <a:latin typeface="Hind Siliguri"/>
              </a:rPr>
              <a:t>এই পাঠ শেষে তোমরা —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76250" y="2805112"/>
            <a:ext cx="11239500" cy="600075"/>
          </a:xfrm>
          <a:prstGeom prst="roundRect">
            <a:avLst>
              <a:gd name="adj" fmla="val 15873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60654" y="2938462"/>
            <a:ext cx="10858500" cy="3333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 Medium"/>
              </a:rPr>
              <a:t>ইলেকট্রনিক ব্যাংকিং কী তা বলতে পারবে;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76250" y="3519487"/>
            <a:ext cx="11239500" cy="600075"/>
          </a:xfrm>
          <a:prstGeom prst="roundRect">
            <a:avLst>
              <a:gd name="adj" fmla="val 15873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60654" y="3652837"/>
            <a:ext cx="10858500" cy="3333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 Medium"/>
              </a:rPr>
              <a:t>ইলেকট্রনিক ব্যাংকিং-এর বিভিন্ন পণ্য ও সেবাসমূহ চিহ্নিত করতে পারবে;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76250" y="4233862"/>
            <a:ext cx="11239500" cy="600075"/>
          </a:xfrm>
          <a:prstGeom prst="roundRect">
            <a:avLst>
              <a:gd name="adj" fmla="val 15873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60654" y="4367212"/>
            <a:ext cx="10858500" cy="3333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 Medium"/>
              </a:rPr>
              <a:t>ডেবিট কার্ড ও ক্রেডিট কার্ডের পার্থক্য ব্যাখ্যা করতে পারবে;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76250" y="4948237"/>
            <a:ext cx="11239500" cy="600075"/>
          </a:xfrm>
          <a:prstGeom prst="roundRect">
            <a:avLst>
              <a:gd name="adj" fmla="val 15873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46586" y="5081587"/>
            <a:ext cx="10858500" cy="3333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 Medium"/>
              </a:rPr>
              <a:t>এটিএম, অনলাইন ও মোবাইল ব্যাংকিং-এর গুরুত্ব বিশ্লেষণ করতে পারবে।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6538912"/>
            <a:ext cx="176212" cy="19050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476250" y="3395662"/>
            <a:ext cx="1123950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275" y="2952750"/>
            <a:ext cx="304800" cy="3048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476250" y="4110037"/>
            <a:ext cx="1123950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6275" y="3667125"/>
            <a:ext cx="304800" cy="30480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476250" y="4824412"/>
            <a:ext cx="1123950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6275" y="4381500"/>
            <a:ext cx="304800" cy="304800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476250" y="5538787"/>
            <a:ext cx="1123950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6275" y="50958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2" grpId="0"/>
      <p:bldP spid="14" grpId="0"/>
      <p:bldP spid="16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6575" y="6472237"/>
            <a:ext cx="1114425" cy="3238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81750"/>
            <a:ext cx="12192000" cy="4762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28700" y="381000"/>
            <a:ext cx="11163300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>
                <a:solidFill>
                  <a:srgbClr val="1E3A8A"/>
                </a:solidFill>
                <a:latin typeface="Hind Siliguri"/>
              </a:rPr>
              <a:t>পূর্বজ্ঞান যাচাই</a:t>
            </a:r>
          </a:p>
        </p:txBody>
      </p:sp>
      <p:sp>
        <p:nvSpPr>
          <p:cNvPr id="6" name="Rectangle 5"/>
          <p:cNvSpPr/>
          <p:nvPr/>
        </p:nvSpPr>
        <p:spPr>
          <a:xfrm>
            <a:off x="476250" y="1057275"/>
            <a:ext cx="1123950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509587"/>
            <a:ext cx="409575" cy="3238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76250" y="2400300"/>
            <a:ext cx="112395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3A8A"/>
                </a:solidFill>
                <a:latin typeface="Hind Siliguri SemiBold"/>
              </a:rPr>
              <a:t>চিন্তা করে উত্তর দাও: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2462" y="6481762"/>
            <a:ext cx="434340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1500" b="1" i="0" u="none">
                <a:solidFill>
                  <a:srgbClr val="FFFFFF"/>
                </a:solidFill>
                <a:latin typeface="Hind Siliguri"/>
              </a:rPr>
              <a:t>Mizanur Rahman (R.R.Textile Mills High School)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76250" y="2933700"/>
            <a:ext cx="11239500" cy="600075"/>
          </a:xfrm>
          <a:prstGeom prst="roundRect">
            <a:avLst>
              <a:gd name="adj" fmla="val 15873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19175" y="3067050"/>
            <a:ext cx="10506075" cy="3333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 Medium"/>
              </a:rPr>
              <a:t>ব্যাংক না গিয়ে কীভাবে ২৪ ঘণ্টা টাকা তোলা যায়?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76250" y="3648075"/>
            <a:ext cx="11239500" cy="600075"/>
          </a:xfrm>
          <a:prstGeom prst="roundRect">
            <a:avLst>
              <a:gd name="adj" fmla="val 15873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19175" y="3781425"/>
            <a:ext cx="10506075" cy="3333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 Medium"/>
              </a:rPr>
              <a:t>পকেটে নগদ টাকা না রেখে কেনাকাটা করার উপায় কী?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76250" y="4362450"/>
            <a:ext cx="11239500" cy="600075"/>
          </a:xfrm>
          <a:prstGeom prst="roundRect">
            <a:avLst>
              <a:gd name="adj" fmla="val 15873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19175" y="4495800"/>
            <a:ext cx="10506075" cy="3333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 Medium"/>
              </a:rPr>
              <a:t>মোবাইল ফোনের মাধ্যমে টাকা লেনদেনকে কী ব্যাংকিং বলে?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6538912"/>
            <a:ext cx="176212" cy="1905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476250" y="3524250"/>
            <a:ext cx="1123950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476250" y="4238625"/>
            <a:ext cx="1123950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476250" y="4953000"/>
            <a:ext cx="1123950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275" y="3124200"/>
            <a:ext cx="209550" cy="219075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275" y="3838575"/>
            <a:ext cx="209550" cy="219075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275" y="4552950"/>
            <a:ext cx="209550" cy="21907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1" grpId="0"/>
      <p:bldP spid="13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2775" y="6472237"/>
            <a:ext cx="1038225" cy="3238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1928812"/>
            <a:ext cx="5429250" cy="3619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1995487"/>
            <a:ext cx="5429250" cy="15525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250" y="3738562"/>
            <a:ext cx="5429250" cy="15525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381750"/>
            <a:ext cx="12192000" cy="4762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81075" y="381000"/>
            <a:ext cx="11210925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>
                <a:solidFill>
                  <a:srgbClr val="1E3A8A"/>
                </a:solidFill>
                <a:latin typeface="Hind Siliguri"/>
              </a:rPr>
              <a:t>১. ডেবিট কার্ড ও ক্রেডিট কার্ড</a:t>
            </a:r>
          </a:p>
        </p:txBody>
      </p:sp>
      <p:sp>
        <p:nvSpPr>
          <p:cNvPr id="9" name="Rectangle 8"/>
          <p:cNvSpPr/>
          <p:nvPr/>
        </p:nvSpPr>
        <p:spPr>
          <a:xfrm>
            <a:off x="476250" y="1057275"/>
            <a:ext cx="1123950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250" y="509587"/>
            <a:ext cx="361950" cy="3238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52462" y="6481762"/>
            <a:ext cx="434340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1500" b="1" i="0" u="none">
                <a:solidFill>
                  <a:srgbClr val="FFFFFF"/>
                </a:solidFill>
                <a:latin typeface="Hind Siliguri"/>
              </a:rPr>
              <a:t>Mizanur Rahman (R.R.Textile Mills High School)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6538912"/>
            <a:ext cx="176212" cy="1905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24600" y="1966912"/>
            <a:ext cx="5353050" cy="35433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71525" y="2185987"/>
            <a:ext cx="5140642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1E3A8A"/>
                </a:solidFill>
                <a:latin typeface="Hind Siliguri"/>
              </a:rPr>
              <a:t>ডেবিট কার্ড (Debit Card):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1525" y="2728912"/>
            <a:ext cx="489585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ব্যাংক হিসাবে জমা টাকা থাকা সাপেক্ষে কেনাকাটা বা এটিএম থেকে নগদ টাকা উত্তোলনে ব্যবহৃত প্লাস্টিক কার্ড।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1525" y="3929062"/>
            <a:ext cx="5140642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991B1B"/>
                </a:solidFill>
                <a:latin typeface="Hind Siliguri"/>
              </a:rPr>
              <a:t>ক্রেডিট কার্ড (Credit Card):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1525" y="4471987"/>
            <a:ext cx="489585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ব্যাংক প্রদত্ত এক ধরনের ব্যক্তিগত ঋণ, যার মাধ্যমে জমা টাকা না থাকলেও নির্দিষ্ট সীমা পর্যন্ত কেনাকাটা করা যায়।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  <p:bldP spid="15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2775" y="6472237"/>
            <a:ext cx="1038225" cy="3238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1928812"/>
            <a:ext cx="5429250" cy="3619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2152650"/>
            <a:ext cx="5429250" cy="15525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381750"/>
            <a:ext cx="12192000" cy="4762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42975" y="381000"/>
            <a:ext cx="11249025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>
                <a:solidFill>
                  <a:srgbClr val="1E3A8A"/>
                </a:solidFill>
                <a:latin typeface="Hind Siliguri"/>
              </a:rPr>
              <a:t>৪. এসএমএস ব্যাংকিং (SMS Banking)</a:t>
            </a:r>
          </a:p>
        </p:txBody>
      </p:sp>
      <p:sp>
        <p:nvSpPr>
          <p:cNvPr id="8" name="Rectangle 7"/>
          <p:cNvSpPr/>
          <p:nvPr/>
        </p:nvSpPr>
        <p:spPr>
          <a:xfrm>
            <a:off x="476250" y="1057275"/>
            <a:ext cx="1123950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250" y="509587"/>
            <a:ext cx="323850" cy="3238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2462" y="6481762"/>
            <a:ext cx="434340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1500" b="1" i="0" u="none">
                <a:solidFill>
                  <a:srgbClr val="FFFFFF"/>
                </a:solidFill>
                <a:latin typeface="Hind Siliguri"/>
              </a:rPr>
              <a:t>Mizanur Rahman (R.R.Textile Mills High School)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000" y="6538912"/>
            <a:ext cx="176212" cy="1905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24600" y="1966912"/>
            <a:ext cx="5353050" cy="35433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71525" y="2343150"/>
            <a:ext cx="5140642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1E3A8A"/>
                </a:solidFill>
                <a:latin typeface="Hind Siliguri"/>
              </a:rPr>
              <a:t>বার্তা সেবার মাধ্যমে ব্যাংকিং: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1525" y="2886075"/>
            <a:ext cx="489585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মোবাইল এসএমএস (SMS)-এর মাধ্যমে অ্যাকাউন্টের স্থিতি (Balance), সর্বশেষ লেনদেন ও অন্যান্য অ্যালার্ট পাওয়ার সুবিধা।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76250" y="3895725"/>
            <a:ext cx="5429250" cy="600075"/>
          </a:xfrm>
          <a:prstGeom prst="roundRect">
            <a:avLst>
              <a:gd name="adj" fmla="val 15873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90600" y="4029075"/>
            <a:ext cx="4724400" cy="3333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 Medium"/>
              </a:rPr>
              <a:t>তাৎক্ষণিক লেনদেন নোটিফিকেশন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76250" y="4610100"/>
            <a:ext cx="5429250" cy="600075"/>
          </a:xfrm>
          <a:prstGeom prst="roundRect">
            <a:avLst>
              <a:gd name="adj" fmla="val 15873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19175" y="4743450"/>
            <a:ext cx="4695825" cy="3333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 Medium"/>
              </a:rPr>
              <a:t>অ্যাকাউন্ট নিরাপত্তা বৃদ্ধি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76250" y="4486275"/>
            <a:ext cx="542925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476250" y="5200650"/>
            <a:ext cx="542925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6275" y="4086225"/>
            <a:ext cx="180975" cy="219075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6275" y="4800600"/>
            <a:ext cx="209550" cy="21907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4" grpId="0"/>
      <p:bldP spid="16" grpId="0"/>
      <p:bldP spid="17" grpId="0" animBg="1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2775" y="6472237"/>
            <a:ext cx="1038225" cy="3238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1928812"/>
            <a:ext cx="5429250" cy="3619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1995487"/>
            <a:ext cx="5429250" cy="18669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381750"/>
            <a:ext cx="12192000" cy="4762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81075" y="381000"/>
            <a:ext cx="11210925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>
                <a:solidFill>
                  <a:srgbClr val="1E3A8A"/>
                </a:solidFill>
                <a:latin typeface="Hind Siliguri"/>
              </a:rPr>
              <a:t>২. এটিএম (ATM Machine)</a:t>
            </a:r>
          </a:p>
        </p:txBody>
      </p:sp>
      <p:sp>
        <p:nvSpPr>
          <p:cNvPr id="8" name="Rectangle 7"/>
          <p:cNvSpPr/>
          <p:nvPr/>
        </p:nvSpPr>
        <p:spPr>
          <a:xfrm>
            <a:off x="476250" y="1057275"/>
            <a:ext cx="1123950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250" y="509587"/>
            <a:ext cx="361950" cy="3238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2462" y="6481762"/>
            <a:ext cx="434340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1500" b="1" i="0" u="none">
                <a:solidFill>
                  <a:srgbClr val="FFFFFF"/>
                </a:solidFill>
                <a:latin typeface="Hind Siliguri"/>
              </a:rPr>
              <a:t>Mizanur Rahman (R.R.Textile Mills High School)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000" y="6538912"/>
            <a:ext cx="176212" cy="1905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24600" y="1966912"/>
            <a:ext cx="5353050" cy="35433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71525" y="2185987"/>
            <a:ext cx="5140642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1E3A8A"/>
                </a:solidFill>
                <a:latin typeface="Hind Siliguri"/>
              </a:rPr>
              <a:t>Automated Teller Machine: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1525" y="2728912"/>
            <a:ext cx="4895850" cy="942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একটি ইলেকট্রনিক যন্ত্র যার মাধ্যমে গ্রাহক ব্যাংক কর্মকর্তার উপস্থিতি ছাড়াই ২৪ ঘণ্টা নগদ টাকা উত্তোলন, ব্যালেন্স চেক ও স্টেটমেন্ট দেখতে পারে।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76250" y="4052887"/>
            <a:ext cx="5429250" cy="600075"/>
          </a:xfrm>
          <a:prstGeom prst="roundRect">
            <a:avLst>
              <a:gd name="adj" fmla="val 15873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90600" y="4186237"/>
            <a:ext cx="4724400" cy="3333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 Medium"/>
              </a:rPr>
              <a:t>সময় সাশ্রয়ী ও সুবিধাজনক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76250" y="4767262"/>
            <a:ext cx="5429250" cy="600075"/>
          </a:xfrm>
          <a:prstGeom prst="roundRect">
            <a:avLst>
              <a:gd name="adj" fmla="val 15873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90600" y="4900612"/>
            <a:ext cx="4724400" cy="3333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 Medium"/>
              </a:rPr>
              <a:t>২৪ ঘণ্টা নিরবচ্ছিন্ন সেবা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76250" y="4643437"/>
            <a:ext cx="542925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476250" y="5357812"/>
            <a:ext cx="542925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6275" y="4243387"/>
            <a:ext cx="180975" cy="219075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6275" y="4957762"/>
            <a:ext cx="180975" cy="21907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4" grpId="0"/>
      <p:bldP spid="16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2775" y="6472237"/>
            <a:ext cx="1038225" cy="3238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1928812"/>
            <a:ext cx="5429250" cy="3619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2709862"/>
            <a:ext cx="5429250" cy="15525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381750"/>
            <a:ext cx="12192000" cy="4762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66775" y="381000"/>
            <a:ext cx="11325225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>
                <a:solidFill>
                  <a:srgbClr val="1E3A8A"/>
                </a:solidFill>
                <a:latin typeface="Hind Siliguri"/>
              </a:rPr>
              <a:t>৩. মোবাইল ব্যাংকিং (Mobile Banking)</a:t>
            </a:r>
          </a:p>
        </p:txBody>
      </p:sp>
      <p:sp>
        <p:nvSpPr>
          <p:cNvPr id="8" name="Rectangle 7"/>
          <p:cNvSpPr/>
          <p:nvPr/>
        </p:nvSpPr>
        <p:spPr>
          <a:xfrm>
            <a:off x="476250" y="1057275"/>
            <a:ext cx="1123950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250" y="509587"/>
            <a:ext cx="247650" cy="3238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2462" y="6481762"/>
            <a:ext cx="434340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1500" b="1" i="0" u="none">
                <a:solidFill>
                  <a:srgbClr val="FFFFFF"/>
                </a:solidFill>
                <a:latin typeface="Hind Siliguri"/>
              </a:rPr>
              <a:t>Mizanur Rahman (R.R.Textile Mills High School)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000" y="6538912"/>
            <a:ext cx="176212" cy="1905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76250" y="4452937"/>
            <a:ext cx="542925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1" i="0" u="none">
                <a:solidFill>
                  <a:srgbClr val="334155"/>
                </a:solidFill>
                <a:latin typeface="Hind Siliguri"/>
              </a:rPr>
              <a:t>জনপ্রিয় সেবা:</a:t>
            </a:r>
            <a:r>
              <a:rPr sz="1650" b="0" i="0" u="none">
                <a:solidFill>
                  <a:srgbClr val="334155"/>
                </a:solidFill>
                <a:latin typeface="Hind Siliguri"/>
              </a:rPr>
              <a:t> বিকাশ, নগদ, রকেট ইত্যাদি।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24600" y="1966912"/>
            <a:ext cx="5353050" cy="35433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71525" y="2900362"/>
            <a:ext cx="5140642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1E3A8A"/>
                </a:solidFill>
                <a:latin typeface="Hind Siliguri"/>
              </a:rPr>
              <a:t>সহজ আর্থিক লেনদেন: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1525" y="3443287"/>
            <a:ext cx="489585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মোবাইল ফোনের অ্যাকাউন্ট ব্যবহার করে অত্যন্ত দ্রুত ও নিরাপদে টাকা পাঠানো, জমা করা বা উত্তোলন করার সেবা।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2775" y="6472237"/>
            <a:ext cx="1038225" cy="3238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1928812"/>
            <a:ext cx="5429250" cy="3619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2552700"/>
            <a:ext cx="5429250" cy="15525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381750"/>
            <a:ext cx="12192000" cy="4762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8700" y="381000"/>
            <a:ext cx="11163300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>
                <a:solidFill>
                  <a:srgbClr val="1E3A8A"/>
                </a:solidFill>
                <a:latin typeface="Hind Siliguri"/>
              </a:rPr>
              <a:t>৫. ইন্টারনেট ব্যাংকিং (Internet Banking)</a:t>
            </a:r>
          </a:p>
        </p:txBody>
      </p:sp>
      <p:sp>
        <p:nvSpPr>
          <p:cNvPr id="8" name="Rectangle 7"/>
          <p:cNvSpPr/>
          <p:nvPr/>
        </p:nvSpPr>
        <p:spPr>
          <a:xfrm>
            <a:off x="476250" y="1057275"/>
            <a:ext cx="1123950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250" y="509587"/>
            <a:ext cx="409575" cy="3238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2462" y="6481762"/>
            <a:ext cx="434340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1500" b="1" i="0" u="none">
                <a:solidFill>
                  <a:srgbClr val="FFFFFF"/>
                </a:solidFill>
                <a:latin typeface="Hind Siliguri"/>
              </a:rPr>
              <a:t>Mizanur Rahman (R.R.Textile Mills High School)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000" y="6538912"/>
            <a:ext cx="176212" cy="1905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76250" y="4295775"/>
            <a:ext cx="542925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1" i="0" u="none">
                <a:solidFill>
                  <a:srgbClr val="334155"/>
                </a:solidFill>
                <a:latin typeface="Hind Siliguri"/>
              </a:rPr>
              <a:t>সুবিধাসমূহ:</a:t>
            </a:r>
            <a:r>
              <a:rPr sz="1650" b="0" i="0" u="none">
                <a:solidFill>
                  <a:srgbClr val="334155"/>
                </a:solidFill>
                <a:latin typeface="Hind Siliguri"/>
              </a:rPr>
              <a:t> বিল প্রদান, তহবিল স্থানান্তর (Fund Transfer), অ্যাকাউন্ট স্টেটমেন্ট দেখা।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24600" y="1966912"/>
            <a:ext cx="5353050" cy="35433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71525" y="2743200"/>
            <a:ext cx="5140642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1E3A8A"/>
                </a:solidFill>
                <a:latin typeface="Hind Siliguri"/>
              </a:rPr>
              <a:t>অনলাইন পোর্টাল ব্যাংকিং: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1525" y="3286125"/>
            <a:ext cx="489585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ইন্টারনেট যুক্ত কম্পিউটার বা স্মার্টফোনের মাধ্যমে ব্যাংকের নির্দিষ্ট ওয়েবসাইট বা অ্যাপে লগইন করে সেবা গ্রহণ।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2775" y="6472237"/>
            <a:ext cx="1038225" cy="3238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1928812"/>
            <a:ext cx="5429250" cy="3619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2152650"/>
            <a:ext cx="5429250" cy="15525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381750"/>
            <a:ext cx="12192000" cy="4762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42975" y="381000"/>
            <a:ext cx="11249025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>
                <a:solidFill>
                  <a:srgbClr val="1E3A8A"/>
                </a:solidFill>
                <a:latin typeface="Hind Siliguri"/>
              </a:rPr>
              <a:t>৭. কল সেন্টার (Call Center)</a:t>
            </a:r>
          </a:p>
        </p:txBody>
      </p:sp>
      <p:sp>
        <p:nvSpPr>
          <p:cNvPr id="8" name="Rectangle 7"/>
          <p:cNvSpPr/>
          <p:nvPr/>
        </p:nvSpPr>
        <p:spPr>
          <a:xfrm>
            <a:off x="476250" y="1057275"/>
            <a:ext cx="1123950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250" y="509587"/>
            <a:ext cx="323850" cy="3238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2462" y="6481762"/>
            <a:ext cx="434340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1500" b="1" i="0" u="none">
                <a:solidFill>
                  <a:srgbClr val="FFFFFF"/>
                </a:solidFill>
                <a:latin typeface="Hind Siliguri"/>
              </a:rPr>
              <a:t>Mizanur Rahman (R.R.Textile Mills High School)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000" y="6538912"/>
            <a:ext cx="176212" cy="1905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24600" y="1966912"/>
            <a:ext cx="5353050" cy="35433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71525" y="2343150"/>
            <a:ext cx="5140642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1E3A8A"/>
                </a:solidFill>
                <a:latin typeface="Hind Siliguri"/>
              </a:rPr>
              <a:t>ফোন গ্রাহক সেবা: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1525" y="2886075"/>
            <a:ext cx="489585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যেকোনো সময় নির্দিষ্ট হেল্পলাইন নম্বরে ফোন করে অ্যাকাউন্ট সম্পর্কিত তথ্য জানা এবং অভিযোগ জানানোর সুযোগ।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76250" y="3895725"/>
            <a:ext cx="5429250" cy="600075"/>
          </a:xfrm>
          <a:prstGeom prst="roundRect">
            <a:avLst>
              <a:gd name="adj" fmla="val 15873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19175" y="4029075"/>
            <a:ext cx="4695825" cy="3333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 Medium"/>
              </a:rPr>
              <a:t>২৪ ঘণ্টা কল সেন্টার সাপোর্ট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76250" y="4610100"/>
            <a:ext cx="5429250" cy="600075"/>
          </a:xfrm>
          <a:prstGeom prst="roundRect">
            <a:avLst>
              <a:gd name="adj" fmla="val 15873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90600" y="4743450"/>
            <a:ext cx="4724400" cy="3333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 Medium"/>
              </a:rPr>
              <a:t>কার্ড ব্লক বা জরুরি সহায়তা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76250" y="4486275"/>
            <a:ext cx="542925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476250" y="5200650"/>
            <a:ext cx="542925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6275" y="4086225"/>
            <a:ext cx="209550" cy="219075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6275" y="4800600"/>
            <a:ext cx="180975" cy="21907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4" grpId="0"/>
      <p:bldP spid="16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2775" y="6472237"/>
            <a:ext cx="1038225" cy="3238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1928812"/>
            <a:ext cx="5429250" cy="3619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2152650"/>
            <a:ext cx="5429250" cy="15525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381750"/>
            <a:ext cx="12192000" cy="4762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04875" y="381000"/>
            <a:ext cx="11287125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>
                <a:solidFill>
                  <a:srgbClr val="1E3A8A"/>
                </a:solidFill>
                <a:latin typeface="Hind Siliguri"/>
              </a:rPr>
              <a:t>৬. এনি ব্রাঞ্চ / অনলাইন ব্যাংকিং</a:t>
            </a:r>
          </a:p>
        </p:txBody>
      </p:sp>
      <p:sp>
        <p:nvSpPr>
          <p:cNvPr id="8" name="Rectangle 7"/>
          <p:cNvSpPr/>
          <p:nvPr/>
        </p:nvSpPr>
        <p:spPr>
          <a:xfrm>
            <a:off x="476250" y="1057275"/>
            <a:ext cx="1123950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250" y="509587"/>
            <a:ext cx="285750" cy="3238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2462" y="6481762"/>
            <a:ext cx="434340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1500" b="1" i="0" u="none">
                <a:solidFill>
                  <a:srgbClr val="FFFFFF"/>
                </a:solidFill>
                <a:latin typeface="Hind Siliguri"/>
              </a:rPr>
              <a:t>Mizanur Rahman (R.R.Textile Mills High School)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000" y="6538912"/>
            <a:ext cx="176212" cy="1905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24600" y="1966912"/>
            <a:ext cx="5353050" cy="35433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71525" y="2343150"/>
            <a:ext cx="5140642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1E3A8A"/>
                </a:solidFill>
                <a:latin typeface="Hind Siliguri"/>
              </a:rPr>
              <a:t>যে কোনো শাখায় লেনদেন: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1525" y="2886075"/>
            <a:ext cx="489585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গ্রাহক যেকোনো এক শাখায় হিসাব খুলে দেশের যেকোনো শাখা থেকেই টাকা জমা বা উত্তোলন করার সুবিধা পেয়ে থাকেন।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76250" y="3895725"/>
            <a:ext cx="5429250" cy="600075"/>
          </a:xfrm>
          <a:prstGeom prst="roundRect">
            <a:avLst>
              <a:gd name="adj" fmla="val 15873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76325" y="4029075"/>
            <a:ext cx="4638675" cy="3333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 Medium"/>
              </a:rPr>
              <a:t>সেন্ট্রাল ডাটাবেজ নির্ভর নেটওয়ার্ক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76250" y="4610100"/>
            <a:ext cx="5429250" cy="600075"/>
          </a:xfrm>
          <a:prstGeom prst="roundRect">
            <a:avLst>
              <a:gd name="adj" fmla="val 15873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19175" y="4743450"/>
            <a:ext cx="4695825" cy="3333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 Medium"/>
              </a:rPr>
              <a:t>ব্যবসার জন্য অতি দ্রুত অর্থ লেনদেন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76250" y="4486275"/>
            <a:ext cx="542925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476250" y="5200650"/>
            <a:ext cx="542925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6275" y="4086225"/>
            <a:ext cx="266700" cy="219075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6275" y="4800600"/>
            <a:ext cx="209550" cy="21907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4" grpId="0"/>
      <p:bldP spid="16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2869812"/>
            <a:ext cx="11239500" cy="12954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8500" y="6472237"/>
            <a:ext cx="952500" cy="3238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81750"/>
            <a:ext cx="12192000" cy="4762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28700" y="381000"/>
            <a:ext cx="11163300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>
                <a:solidFill>
                  <a:srgbClr val="1E3A8A"/>
                </a:solidFill>
                <a:latin typeface="Hind Siliguri"/>
              </a:rPr>
              <a:t>একক কাজ</a:t>
            </a:r>
          </a:p>
        </p:txBody>
      </p:sp>
      <p:sp>
        <p:nvSpPr>
          <p:cNvPr id="7" name="Rectangle 6"/>
          <p:cNvSpPr/>
          <p:nvPr/>
        </p:nvSpPr>
        <p:spPr>
          <a:xfrm>
            <a:off x="476250" y="1057275"/>
            <a:ext cx="1123950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250" y="509587"/>
            <a:ext cx="409575" cy="3238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76250" y="4419600"/>
            <a:ext cx="112395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>
                <a:solidFill>
                  <a:srgbClr val="4B5563"/>
                </a:solidFill>
                <a:latin typeface="Hind Siliguri"/>
              </a:rPr>
              <a:t>(প্রত্যেকে এককভাবে চিন্তা করে খাতায় উত্তর লেখ)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2462" y="6481762"/>
            <a:ext cx="434340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1500" b="1" i="0" u="none">
                <a:solidFill>
                  <a:srgbClr val="FFFFFF"/>
                </a:solidFill>
                <a:latin typeface="Hind Siliguri"/>
              </a:rPr>
              <a:t>Mizanur Rahman (R.R.Textile Mills High School)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1525" y="2933700"/>
            <a:ext cx="11241405" cy="3231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92400E"/>
                </a:solidFill>
                <a:latin typeface="Hind Siliguri"/>
              </a:rPr>
              <a:t>সময়: ৫ মিনিট |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1525" y="3476625"/>
            <a:ext cx="10706100" cy="72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925"/>
              </a:lnSpc>
            </a:pPr>
            <a:r>
              <a:rPr sz="1950" b="0" i="0" u="none">
                <a:solidFill>
                  <a:srgbClr val="334155"/>
                </a:solidFill>
                <a:latin typeface="Hind Siliguri SemiBold"/>
              </a:rPr>
              <a:t>"ডেবিট কার্ড ও ক্রেডিট কার্ডের মধ্যে প্রধান </a:t>
            </a:r>
            <a:endParaRPr lang="en-US" sz="1950" b="0" i="0" u="none" dirty="0" smtClean="0">
              <a:solidFill>
                <a:srgbClr val="334155"/>
              </a:solidFill>
              <a:latin typeface="Hind Siliguri SemiBold"/>
            </a:endParaRPr>
          </a:p>
          <a:p>
            <a:pPr algn="l">
              <a:lnSpc>
                <a:spcPts val="2925"/>
              </a:lnSpc>
            </a:pPr>
            <a:r>
              <a:rPr sz="1950" b="0" i="0" u="none" smtClean="0">
                <a:solidFill>
                  <a:srgbClr val="334155"/>
                </a:solidFill>
                <a:latin typeface="Hind Siliguri SemiBold"/>
              </a:rPr>
              <a:t>৩টি </a:t>
            </a:r>
            <a:r>
              <a:rPr sz="1950" b="0" i="0" u="none">
                <a:solidFill>
                  <a:srgbClr val="334155"/>
                </a:solidFill>
                <a:latin typeface="Hind Siliguri SemiBold"/>
              </a:rPr>
              <a:t>পার্থক্য নিজের খাতায় লেখ।"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6538912"/>
            <a:ext cx="176212" cy="190500"/>
          </a:xfrm>
          <a:prstGeom prst="rect">
            <a:avLst/>
          </a:prstGeom>
        </p:spPr>
      </p:pic>
      <p:pic>
        <p:nvPicPr>
          <p:cNvPr id="14" name="Picture 13" descr="single work.jpg"/>
          <p:cNvPicPr>
            <a:picLocks noChangeAspect="1"/>
          </p:cNvPicPr>
          <p:nvPr/>
        </p:nvPicPr>
        <p:blipFill>
          <a:blip r:embed="rId8"/>
          <a:srcRect r="6058"/>
          <a:stretch>
            <a:fillRect/>
          </a:stretch>
        </p:blipFill>
        <p:spPr>
          <a:xfrm>
            <a:off x="7019778" y="1869115"/>
            <a:ext cx="4492962" cy="23812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2295525"/>
            <a:ext cx="11239500" cy="30289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77550" y="6472237"/>
            <a:ext cx="933450" cy="3238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81750"/>
            <a:ext cx="12192000" cy="4762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04875" y="381000"/>
            <a:ext cx="11287125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>
                <a:solidFill>
                  <a:srgbClr val="1E3A8A"/>
                </a:solidFill>
                <a:latin typeface="Hind Siliguri"/>
              </a:rPr>
              <a:t>একক কাজের নমুনা উত্তর</a:t>
            </a:r>
          </a:p>
        </p:txBody>
      </p:sp>
      <p:sp>
        <p:nvSpPr>
          <p:cNvPr id="7" name="Rectangle 6"/>
          <p:cNvSpPr/>
          <p:nvPr/>
        </p:nvSpPr>
        <p:spPr>
          <a:xfrm>
            <a:off x="476250" y="1057275"/>
            <a:ext cx="1123950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250" y="509587"/>
            <a:ext cx="285750" cy="3238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2462" y="6481762"/>
            <a:ext cx="434340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1500" b="1" i="0" u="none">
                <a:solidFill>
                  <a:srgbClr val="FFFFFF"/>
                </a:solidFill>
                <a:latin typeface="Hind Siliguri"/>
              </a:rPr>
              <a:t>Mizanur Rahman (R.R.Textile Mills High School)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7275" y="2505075"/>
            <a:ext cx="10921365" cy="3714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 i="0" u="none">
                <a:solidFill>
                  <a:srgbClr val="166534"/>
                </a:solidFill>
                <a:latin typeface="Hind Siliguri"/>
              </a:rPr>
              <a:t>ডেবিট ও ক্রেডিট কার্ডের মূল পার্থক্য: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6538912"/>
            <a:ext cx="176212" cy="1905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3425" y="2576512"/>
            <a:ext cx="228600" cy="228600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733425" y="2971800"/>
            <a:ext cx="10725150" cy="600075"/>
          </a:xfrm>
          <a:prstGeom prst="roundRect">
            <a:avLst>
              <a:gd name="adj" fmla="val 15873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23925" y="3105150"/>
            <a:ext cx="10344150" cy="3333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 Medium"/>
              </a:rPr>
              <a:t>১. </a:t>
            </a:r>
            <a:r>
              <a:rPr sz="1650" b="1" i="0" u="none">
                <a:solidFill>
                  <a:srgbClr val="334155"/>
                </a:solidFill>
                <a:latin typeface="Hind Siliguri"/>
              </a:rPr>
              <a:t>জমা টাকা:</a:t>
            </a:r>
            <a:r>
              <a:rPr sz="1650" b="0" i="0" u="none">
                <a:solidFill>
                  <a:srgbClr val="334155"/>
                </a:solidFill>
                <a:latin typeface="Hind Siliguri Medium"/>
              </a:rPr>
              <a:t> ডেবিট কার্ডে অ্যাকাউন্টে জমা টাকা থাকতে হয়, ক্রেডিট কার্ডে জমা ছাড়াই ঋণ পাওয়া যায়।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3425" y="3686175"/>
            <a:ext cx="10725150" cy="600075"/>
          </a:xfrm>
          <a:prstGeom prst="roundRect">
            <a:avLst>
              <a:gd name="adj" fmla="val 15873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23925" y="3819525"/>
            <a:ext cx="10344150" cy="3333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 Medium"/>
              </a:rPr>
              <a:t>২. </a:t>
            </a:r>
            <a:r>
              <a:rPr sz="1650" b="1" i="0" u="none">
                <a:solidFill>
                  <a:srgbClr val="334155"/>
                </a:solidFill>
                <a:latin typeface="Hind Siliguri"/>
              </a:rPr>
              <a:t>সুদ:</a:t>
            </a:r>
            <a:r>
              <a:rPr sz="1650" b="0" i="0" u="none">
                <a:solidFill>
                  <a:srgbClr val="334155"/>
                </a:solidFill>
                <a:latin typeface="Hind Siliguri Medium"/>
              </a:rPr>
              <a:t> ডেবিট কার্ডে কোনো সুদ দিতে হয় না, ক্রেডিট কার্ডের ঋণে নির্দিষ্ট সময়ে সুদ প্রযোজ্য।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3425" y="4400550"/>
            <a:ext cx="10725150" cy="600075"/>
          </a:xfrm>
          <a:prstGeom prst="roundRect">
            <a:avLst>
              <a:gd name="adj" fmla="val 15873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23925" y="4533900"/>
            <a:ext cx="10344150" cy="3333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 Medium"/>
              </a:rPr>
              <a:t>৩. </a:t>
            </a:r>
            <a:r>
              <a:rPr sz="1650" b="1" i="0" u="none">
                <a:solidFill>
                  <a:srgbClr val="334155"/>
                </a:solidFill>
                <a:latin typeface="Hind Siliguri"/>
              </a:rPr>
              <a:t>প্রকৃতি:</a:t>
            </a:r>
            <a:r>
              <a:rPr sz="1650" b="0" i="0" u="none">
                <a:solidFill>
                  <a:srgbClr val="334155"/>
                </a:solidFill>
                <a:latin typeface="Hind Siliguri Medium"/>
              </a:rPr>
              <a:t> ডেবিট কার্ড নিজের আমানত ব্যবহার, ক্রেডিট কার্ড ব্যাংক প্রদত্ত ঋণ সুবিধা।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33425" y="3562350"/>
            <a:ext cx="1072515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33425" y="4276725"/>
            <a:ext cx="1072515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733425" y="4991100"/>
            <a:ext cx="1072515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4" grpId="0"/>
      <p:bldP spid="16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4675" y="6472237"/>
            <a:ext cx="1076325" cy="3238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1928812"/>
            <a:ext cx="5429250" cy="3619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2838450"/>
            <a:ext cx="5429250" cy="160972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381750"/>
            <a:ext cx="12192000" cy="4762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8700" y="381000"/>
            <a:ext cx="11163300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>
                <a:solidFill>
                  <a:srgbClr val="1E3A8A"/>
                </a:solidFill>
                <a:latin typeface="Hind Siliguri"/>
              </a:rPr>
              <a:t>জোড়ায় কাজ</a:t>
            </a:r>
          </a:p>
        </p:txBody>
      </p:sp>
      <p:sp>
        <p:nvSpPr>
          <p:cNvPr id="8" name="Rectangle 7"/>
          <p:cNvSpPr/>
          <p:nvPr/>
        </p:nvSpPr>
        <p:spPr>
          <a:xfrm>
            <a:off x="476250" y="1057275"/>
            <a:ext cx="1123950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250" y="509587"/>
            <a:ext cx="409575" cy="3238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2462" y="6481762"/>
            <a:ext cx="434340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1500" b="1" i="0" u="none">
                <a:solidFill>
                  <a:srgbClr val="FFFFFF"/>
                </a:solidFill>
                <a:latin typeface="Hind Siliguri"/>
              </a:rPr>
              <a:t>Mizanur Rahman (R.R.Textile Mills High School)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000" y="6538912"/>
            <a:ext cx="176212" cy="1905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71525" y="3028950"/>
            <a:ext cx="5140642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65F46"/>
                </a:solidFill>
                <a:latin typeface="Hind Siliguri"/>
              </a:rPr>
              <a:t>সময়: ৭ মিনিট | আলোচনা করো: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1525" y="3571875"/>
            <a:ext cx="489585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334155"/>
                </a:solidFill>
                <a:latin typeface="Hind Siliguri SemiBold"/>
              </a:rPr>
              <a:t>"ATM এবং মোবাইল ব্যাংকিং-এর ৩টি করে ব্যবহারিক সুবিধা আলোচনা করে লেখ।"</a:t>
            </a:r>
          </a:p>
        </p:txBody>
      </p:sp>
      <p:pic>
        <p:nvPicPr>
          <p:cNvPr id="15" name="Picture 14" descr="jorai kaj.jpg"/>
          <p:cNvPicPr>
            <a:picLocks noChangeAspect="1"/>
          </p:cNvPicPr>
          <p:nvPr/>
        </p:nvPicPr>
        <p:blipFill>
          <a:blip r:embed="rId9"/>
          <a:srcRect r="5192"/>
          <a:stretch>
            <a:fillRect/>
          </a:stretch>
        </p:blipFill>
        <p:spPr>
          <a:xfrm>
            <a:off x="6054967" y="1644027"/>
            <a:ext cx="5671625" cy="39313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7550" y="6472237"/>
            <a:ext cx="933450" cy="3238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2895600"/>
            <a:ext cx="5429250" cy="18288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895600"/>
            <a:ext cx="5429250" cy="18288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81750"/>
            <a:ext cx="12192000" cy="4762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04875" y="381000"/>
            <a:ext cx="11287125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>
                <a:solidFill>
                  <a:srgbClr val="1E3A8A"/>
                </a:solidFill>
                <a:latin typeface="Hind Siliguri"/>
              </a:rPr>
              <a:t>জোড়ায় কাজের নমুনা উত্তর</a:t>
            </a:r>
          </a:p>
        </p:txBody>
      </p:sp>
      <p:sp>
        <p:nvSpPr>
          <p:cNvPr id="8" name="Rectangle 7"/>
          <p:cNvSpPr/>
          <p:nvPr/>
        </p:nvSpPr>
        <p:spPr>
          <a:xfrm>
            <a:off x="476250" y="1057275"/>
            <a:ext cx="1123950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250" y="509587"/>
            <a:ext cx="285750" cy="3238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2462" y="6481762"/>
            <a:ext cx="434340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1500" b="1" i="0" u="none">
                <a:solidFill>
                  <a:srgbClr val="FFFFFF"/>
                </a:solidFill>
                <a:latin typeface="Hind Siliguri"/>
              </a:rPr>
              <a:t>Mizanur Rahman (R.R.Textile Mills High School)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6538912"/>
            <a:ext cx="176212" cy="1905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33425" y="3105150"/>
            <a:ext cx="5160645" cy="3714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 i="0" u="none">
                <a:solidFill>
                  <a:srgbClr val="166534"/>
                </a:solidFill>
                <a:latin typeface="Hind Siliguri"/>
              </a:rPr>
              <a:t>ATM-এর সুবিধা: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3425" y="3571875"/>
            <a:ext cx="49149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১. ব্যাংকের বাইরে ২৪ ঘণ্টা নগদ টাকা তোলা যায়।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3425" y="3886200"/>
            <a:ext cx="49149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২. লাইনে দাঁড়ানোর ঝামেলা নেই।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3425" y="4200525"/>
            <a:ext cx="49149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৩. সাথে সাথে ব্যালেন্স স্লিপ পাওয়া যায়।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43675" y="3105150"/>
            <a:ext cx="5160645" cy="3714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 i="0" u="none">
                <a:solidFill>
                  <a:srgbClr val="166534"/>
                </a:solidFill>
                <a:latin typeface="Hind Siliguri"/>
              </a:rPr>
              <a:t>মোবাইল ব্যাংকিং-এর সুবিধা: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43675" y="3571875"/>
            <a:ext cx="49149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১. ঘরে বসেই মুহূর্তের মধ্যে টাকা পাঠানো যায়।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43675" y="3886200"/>
            <a:ext cx="49149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২. কেনাকাটার বিল পরিশোধ করা সহজ।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43675" y="4200525"/>
            <a:ext cx="49149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৩. মোবাইল রিচার্জ সুবিধা বিদ্যমান।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3642958"/>
            <a:ext cx="11239500" cy="12954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8500" y="6472237"/>
            <a:ext cx="952500" cy="3238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81750"/>
            <a:ext cx="12192000" cy="4762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28700" y="381000"/>
            <a:ext cx="11163300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>
                <a:solidFill>
                  <a:srgbClr val="1E3A8A"/>
                </a:solidFill>
                <a:latin typeface="Hind Siliguri"/>
              </a:rPr>
              <a:t>দলীয় কাজ</a:t>
            </a:r>
          </a:p>
        </p:txBody>
      </p:sp>
      <p:sp>
        <p:nvSpPr>
          <p:cNvPr id="7" name="Rectangle 6"/>
          <p:cNvSpPr/>
          <p:nvPr/>
        </p:nvSpPr>
        <p:spPr>
          <a:xfrm>
            <a:off x="476250" y="1057275"/>
            <a:ext cx="1123950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250" y="509587"/>
            <a:ext cx="409575" cy="3238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76250" y="4961060"/>
            <a:ext cx="112395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>
                <a:solidFill>
                  <a:srgbClr val="4B5563"/>
                </a:solidFill>
                <a:latin typeface="Hind Siliguri"/>
              </a:rPr>
              <a:t>(ক ও খ দুই দলে ভাগ হয়ে খাতায় বা পোস্টারে তালিকা তৈরি করো)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2462" y="6481762"/>
            <a:ext cx="434340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1500" b="1" i="0" u="none">
                <a:solidFill>
                  <a:srgbClr val="FFFFFF"/>
                </a:solidFill>
                <a:latin typeface="Hind Siliguri"/>
              </a:rPr>
              <a:t>Mizanur Rahman (R.R.Textile Mills High School)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1525" y="3549466"/>
            <a:ext cx="11241405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9D174D"/>
                </a:solidFill>
                <a:latin typeface="Hind Siliguri"/>
              </a:rPr>
              <a:t>সময়: ১০ মিনিট | দলে বিভক্ত হয়ে পোস্টার তৈরি করো: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1525" y="4092391"/>
            <a:ext cx="10706100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925"/>
              </a:lnSpc>
            </a:pPr>
            <a:r>
              <a:rPr sz="1950" b="0" i="0" u="none">
                <a:solidFill>
                  <a:srgbClr val="334155"/>
                </a:solidFill>
                <a:latin typeface="Hind Siliguri SemiBold"/>
              </a:rPr>
              <a:t>"ইলেকট্রনিক ব্যাংকিং ব্যবহারের ফলে গ্রাহক ও ব্যাংকের কী কী লাভ হয় তা তালিকারূপে উপস্থাপন করো।"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6538912"/>
            <a:ext cx="176212" cy="190500"/>
          </a:xfrm>
          <a:prstGeom prst="rect">
            <a:avLst/>
          </a:prstGeom>
        </p:spPr>
      </p:pic>
      <p:pic>
        <p:nvPicPr>
          <p:cNvPr id="14" name="Picture 13" descr="group work.jpg"/>
          <p:cNvPicPr>
            <a:picLocks noChangeAspect="1"/>
          </p:cNvPicPr>
          <p:nvPr/>
        </p:nvPicPr>
        <p:blipFill>
          <a:blip r:embed="rId8"/>
          <a:srcRect r="5481"/>
          <a:stretch>
            <a:fillRect/>
          </a:stretch>
        </p:blipFill>
        <p:spPr>
          <a:xfrm>
            <a:off x="7113824" y="1113547"/>
            <a:ext cx="4697176" cy="27128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7550" y="6472237"/>
            <a:ext cx="933450" cy="3238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2895600"/>
            <a:ext cx="5429250" cy="18288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895600"/>
            <a:ext cx="5429250" cy="18288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81750"/>
            <a:ext cx="12192000" cy="4762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04875" y="381000"/>
            <a:ext cx="11287125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>
                <a:solidFill>
                  <a:srgbClr val="1E3A8A"/>
                </a:solidFill>
                <a:latin typeface="Hind Siliguri"/>
              </a:rPr>
              <a:t>দলীয় কাজের নমুনা উত্তর</a:t>
            </a:r>
          </a:p>
        </p:txBody>
      </p:sp>
      <p:sp>
        <p:nvSpPr>
          <p:cNvPr id="8" name="Rectangle 7"/>
          <p:cNvSpPr/>
          <p:nvPr/>
        </p:nvSpPr>
        <p:spPr>
          <a:xfrm>
            <a:off x="476250" y="1057275"/>
            <a:ext cx="1123950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250" y="509587"/>
            <a:ext cx="285750" cy="3238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2462" y="6481762"/>
            <a:ext cx="434340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1500" b="1" i="0" u="none">
                <a:solidFill>
                  <a:srgbClr val="FFFFFF"/>
                </a:solidFill>
                <a:latin typeface="Hind Siliguri"/>
              </a:rPr>
              <a:t>Mizanur Rahman (R.R.Textile Mills High School)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6538912"/>
            <a:ext cx="176212" cy="1905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33425" y="3105150"/>
            <a:ext cx="5160645" cy="3714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 i="0" u="none">
                <a:solidFill>
                  <a:srgbClr val="166534"/>
                </a:solidFill>
                <a:latin typeface="Hind Siliguri"/>
              </a:rPr>
              <a:t>গ্রাহকের সুবিধা: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3425" y="3571875"/>
            <a:ext cx="49149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• ২৪ ঘণ্টা যে কোনো স্থান থেকে লেনদেনের সুযোগ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3425" y="3886200"/>
            <a:ext cx="49149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• নগদ টাকা বহনের ঝুঁকি হ্রাস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3425" y="4200525"/>
            <a:ext cx="49149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• সময় ও যাতায়াত খরচ সাশ্রয়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43675" y="3105150"/>
            <a:ext cx="5160645" cy="3714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 i="0" u="none">
                <a:solidFill>
                  <a:srgbClr val="166534"/>
                </a:solidFill>
                <a:latin typeface="Hind Siliguri"/>
              </a:rPr>
              <a:t>ব্যাংকের সুবিধা: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43675" y="3571875"/>
            <a:ext cx="49149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• কাগজের ব্যবহার ও পরিচালন ব্যয় হ্রাস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43675" y="3886200"/>
            <a:ext cx="49149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• গ্রাহক সেবার মান বৃদ্ধি ও প্রসার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43675" y="4200525"/>
            <a:ext cx="49149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• শাখায় ভিড় কমে কাজের দক্ষতা বৃদ্ধি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9475" y="6472237"/>
            <a:ext cx="771525" cy="3238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81750"/>
            <a:ext cx="12192000" cy="4762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66775" y="381000"/>
            <a:ext cx="11325225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>
                <a:solidFill>
                  <a:srgbClr val="1E3A8A"/>
                </a:solidFill>
                <a:latin typeface="Hind Siliguri"/>
              </a:rPr>
              <a:t>মূল্যায়ন</a:t>
            </a:r>
          </a:p>
        </p:txBody>
      </p:sp>
      <p:sp>
        <p:nvSpPr>
          <p:cNvPr id="6" name="Rectangle 5"/>
          <p:cNvSpPr/>
          <p:nvPr/>
        </p:nvSpPr>
        <p:spPr>
          <a:xfrm>
            <a:off x="476250" y="1057275"/>
            <a:ext cx="1123950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509587"/>
            <a:ext cx="247650" cy="3238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76250" y="2066925"/>
            <a:ext cx="112395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3A8A"/>
                </a:solidFill>
                <a:latin typeface="Hind Siliguri SemiBold"/>
              </a:rPr>
              <a:t>সঠিক উত্তর দাও: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2462" y="6481762"/>
            <a:ext cx="434340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1500" b="1" i="0" u="none">
                <a:solidFill>
                  <a:srgbClr val="FFFFFF"/>
                </a:solidFill>
                <a:latin typeface="Hind Siliguri"/>
              </a:rPr>
              <a:t>Mizanur Rahman (R.R.Textile Mills High School)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76250" y="2552700"/>
            <a:ext cx="11239500" cy="600075"/>
          </a:xfrm>
          <a:prstGeom prst="roundRect">
            <a:avLst>
              <a:gd name="adj" fmla="val 15873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66750" y="2686050"/>
            <a:ext cx="10858500" cy="3333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 Medium"/>
              </a:rPr>
              <a:t>ATM-এর পূর্ণরূপ কী?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76250" y="3267075"/>
            <a:ext cx="11239500" cy="600075"/>
          </a:xfrm>
          <a:prstGeom prst="roundRect">
            <a:avLst>
              <a:gd name="adj" fmla="val 15873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66750" y="3400425"/>
            <a:ext cx="10858500" cy="3333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 Medium"/>
              </a:rPr>
              <a:t>জমার অতিরিক্ত টাকা উত্তোলনের সুযোগ দেয় কোন কার্ড?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76250" y="3981450"/>
            <a:ext cx="11239500" cy="600075"/>
          </a:xfrm>
          <a:prstGeom prst="roundRect">
            <a:avLst>
              <a:gd name="adj" fmla="val 15873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66750" y="4114800"/>
            <a:ext cx="10858500" cy="3333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 Medium"/>
              </a:rPr>
              <a:t>যেকোনো স্থান থেকে লেনদেনের সুবিধাকে কী বলে?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76250" y="4695825"/>
            <a:ext cx="11239500" cy="600075"/>
          </a:xfrm>
          <a:prstGeom prst="roundRect">
            <a:avLst>
              <a:gd name="adj" fmla="val 15873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66750" y="4829175"/>
            <a:ext cx="10858500" cy="3333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 Medium"/>
              </a:rPr>
              <a:t>এসএমএস ব্যাংকিং সেবা কিসের মাধ্যমে পাওয়া যায়?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6538912"/>
            <a:ext cx="176212" cy="1905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476250" y="3143250"/>
            <a:ext cx="1123950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0167" y="2700337"/>
            <a:ext cx="304800" cy="30480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476250" y="3857625"/>
            <a:ext cx="1123950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4235" y="3414712"/>
            <a:ext cx="304800" cy="3048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476250" y="4572000"/>
            <a:ext cx="1123950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4235" y="4129087"/>
            <a:ext cx="304800" cy="304800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476250" y="5286375"/>
            <a:ext cx="1123950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0167" y="484346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1" grpId="0"/>
      <p:bldP spid="13" grpId="0"/>
      <p:bldP spid="15" grpId="0"/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1938337"/>
            <a:ext cx="11239500" cy="37433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4700" y="6472237"/>
            <a:ext cx="876300" cy="3238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81750"/>
            <a:ext cx="12192000" cy="4762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42975" y="381000"/>
            <a:ext cx="11249025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>
                <a:solidFill>
                  <a:srgbClr val="1E3A8A"/>
                </a:solidFill>
                <a:latin typeface="Hind Siliguri"/>
              </a:rPr>
              <a:t>মূল্যায়নের উত্তরমালা</a:t>
            </a:r>
          </a:p>
        </p:txBody>
      </p:sp>
      <p:sp>
        <p:nvSpPr>
          <p:cNvPr id="7" name="Rectangle 6"/>
          <p:cNvSpPr/>
          <p:nvPr/>
        </p:nvSpPr>
        <p:spPr>
          <a:xfrm>
            <a:off x="476250" y="1057275"/>
            <a:ext cx="1123950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250" y="509587"/>
            <a:ext cx="323850" cy="3238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2462" y="6481762"/>
            <a:ext cx="434340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1500" b="1" i="0" u="none">
                <a:solidFill>
                  <a:srgbClr val="FFFFFF"/>
                </a:solidFill>
                <a:latin typeface="Hind Siliguri"/>
              </a:rPr>
              <a:t>Mizanur Rahman (R.R.Textile Mills High School)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3425" y="2147887"/>
            <a:ext cx="11261407" cy="3714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 i="0" u="none">
                <a:solidFill>
                  <a:srgbClr val="166534"/>
                </a:solidFill>
                <a:latin typeface="Hind Siliguri"/>
              </a:rPr>
              <a:t>উত্তর মিলিয়ে নাও: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6538912"/>
            <a:ext cx="176212" cy="190500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733425" y="2614612"/>
            <a:ext cx="10725150" cy="600075"/>
          </a:xfrm>
          <a:prstGeom prst="roundRect">
            <a:avLst>
              <a:gd name="adj" fmla="val 15873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23925" y="2747962"/>
            <a:ext cx="10344150" cy="3333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 Medium"/>
              </a:rPr>
              <a:t>১. Automated Teller Machine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3425" y="3328987"/>
            <a:ext cx="10725150" cy="600075"/>
          </a:xfrm>
          <a:prstGeom prst="roundRect">
            <a:avLst>
              <a:gd name="adj" fmla="val 15873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23925" y="3462337"/>
            <a:ext cx="10344150" cy="3333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 Medium"/>
              </a:rPr>
              <a:t>২. ক্রেডিট কার্ড (Credit Card)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3425" y="4043362"/>
            <a:ext cx="10725150" cy="600075"/>
          </a:xfrm>
          <a:prstGeom prst="roundRect">
            <a:avLst>
              <a:gd name="adj" fmla="val 15873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23925" y="4176712"/>
            <a:ext cx="10344150" cy="3333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 Medium"/>
              </a:rPr>
              <a:t>৩. এনি ব্রাঞ্চ ব্যাংকিং / অনলাইন ব্যাংকিং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3425" y="4757737"/>
            <a:ext cx="10725150" cy="600075"/>
          </a:xfrm>
          <a:prstGeom prst="roundRect">
            <a:avLst>
              <a:gd name="adj" fmla="val 15873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23925" y="4891087"/>
            <a:ext cx="10344150" cy="3333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 Medium"/>
              </a:rPr>
              <a:t>৪. মোবাইল ফোনের মেসেজ (SMS)-এর মাধ্যমে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33425" y="3205162"/>
            <a:ext cx="1072515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733425" y="3919537"/>
            <a:ext cx="1072515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733425" y="4633912"/>
            <a:ext cx="1072515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733425" y="5348287"/>
            <a:ext cx="1072515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3" grpId="0"/>
      <p:bldP spid="15" grpId="0"/>
      <p:bldP spid="17" grpId="0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0400" y="6472237"/>
            <a:ext cx="990600" cy="3238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2705100"/>
            <a:ext cx="3587650" cy="20669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2025" y="2705100"/>
            <a:ext cx="3587799" cy="206692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7950" y="2705100"/>
            <a:ext cx="3587650" cy="206692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381750"/>
            <a:ext cx="12192000" cy="4762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42975" y="381000"/>
            <a:ext cx="11249025" cy="619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>
                <a:solidFill>
                  <a:srgbClr val="1E3A8A"/>
                </a:solidFill>
                <a:latin typeface="Hind Siliguri"/>
              </a:rPr>
              <a:t>পাঠের সারসংক্ষেপ</a:t>
            </a:r>
          </a:p>
        </p:txBody>
      </p:sp>
      <p:sp>
        <p:nvSpPr>
          <p:cNvPr id="9" name="Rectangle 8"/>
          <p:cNvSpPr/>
          <p:nvPr/>
        </p:nvSpPr>
        <p:spPr>
          <a:xfrm>
            <a:off x="476250" y="1057275"/>
            <a:ext cx="1123950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250" y="509587"/>
            <a:ext cx="323850" cy="3238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52462" y="6481762"/>
            <a:ext cx="434340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1500" b="1" i="0" u="none">
                <a:solidFill>
                  <a:srgbClr val="FFFFFF"/>
                </a:solidFill>
                <a:latin typeface="Hind Siliguri"/>
              </a:rPr>
              <a:t>Mizanur Rahman (R.R.Textile Mills High School)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000" y="6538912"/>
            <a:ext cx="176212" cy="1905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55762" y="2962275"/>
            <a:ext cx="428625" cy="42862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56592" y="3533775"/>
            <a:ext cx="3226965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1E3A8A"/>
                </a:solidFill>
                <a:latin typeface="Hind Siliguri"/>
              </a:rPr>
              <a:t>আধুনিক প্রযুক্তি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3425" y="4000500"/>
            <a:ext cx="30733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ইলেকট্রনিক ব্যাংকিং গতিময় করেছে আর্থিক লেনদেন।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81538" y="2962275"/>
            <a:ext cx="428625" cy="42862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482364" y="3533775"/>
            <a:ext cx="3227122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1E3A8A"/>
                </a:solidFill>
                <a:latin typeface="Hind Siliguri"/>
              </a:rPr>
              <a:t>২৪/৭ সেবা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59200" y="4000500"/>
            <a:ext cx="3073449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এটিএম, অ্যাপ ও ইন্টারনেট ব্যাংকিং ২৪ ঘণ্টা সচল।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07463" y="2962275"/>
            <a:ext cx="428625" cy="42862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308292" y="3533775"/>
            <a:ext cx="3226965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1E3A8A"/>
                </a:solidFill>
                <a:latin typeface="Hind Siliguri"/>
              </a:rPr>
              <a:t>ক্যাশলেস সুবিধা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85125" y="4000500"/>
            <a:ext cx="30733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কার্ড ও মোবাইল সেবায় নগদহীন সমাজ গঠন।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  <p:bldP spid="15" grpId="0"/>
      <p:bldP spid="17" grpId="0"/>
      <p:bldP spid="18" grpId="0"/>
      <p:bldP spid="20" grpId="0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3275" y="6472237"/>
            <a:ext cx="847725" cy="3238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81750"/>
            <a:ext cx="12192000" cy="4762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0" y="2105025"/>
            <a:ext cx="762000" cy="76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75610" y="3057525"/>
            <a:ext cx="7096858" cy="6001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900" b="1" i="0" u="none">
                <a:solidFill>
                  <a:srgbClr val="1E3A8A"/>
                </a:solidFill>
                <a:latin typeface="Hind Siliguri"/>
              </a:rPr>
              <a:t>তোমাদের কোনো প্রশ্ন আছে কি?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00375" y="4048125"/>
            <a:ext cx="6191250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25"/>
              </a:lnSpc>
            </a:pPr>
            <a:r>
              <a:rPr sz="1950" b="0" i="0" u="none">
                <a:solidFill>
                  <a:srgbClr val="475569"/>
                </a:solidFill>
                <a:latin typeface="Hind Siliguri"/>
              </a:rPr>
              <a:t>আজকের পাঠে কোনো অংশ বুঝতে সমস্যা হলে নিঃসঙ্কোচে প্রশ্ন করো।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2462" y="6481762"/>
            <a:ext cx="434340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defRPr/>
            </a:pPr>
            <a:r>
              <a:rPr sz="1500" b="1" i="0" u="none">
                <a:solidFill>
                  <a:srgbClr val="FFFFFF"/>
                </a:solidFill>
                <a:latin typeface="Hind Siliguri"/>
              </a:rPr>
              <a:t>Mizanur Rahman (R.R.Textile Mills High School)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6538912"/>
            <a:ext cx="176212" cy="19050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9925" y="6472237"/>
            <a:ext cx="981075" cy="3238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81750"/>
            <a:ext cx="12192000" cy="4762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28700" y="381000"/>
            <a:ext cx="11163300" cy="43858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>
                <a:solidFill>
                  <a:srgbClr val="1E3A8A"/>
                </a:solidFill>
                <a:latin typeface="Hind Siliguri"/>
              </a:rPr>
              <a:t>বাড়ির কাজ </a:t>
            </a:r>
          </a:p>
        </p:txBody>
      </p:sp>
      <p:sp>
        <p:nvSpPr>
          <p:cNvPr id="7" name="Rectangle 6"/>
          <p:cNvSpPr/>
          <p:nvPr/>
        </p:nvSpPr>
        <p:spPr>
          <a:xfrm>
            <a:off x="476250" y="1057275"/>
            <a:ext cx="1123950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509587"/>
            <a:ext cx="409575" cy="3238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2462" y="6481762"/>
            <a:ext cx="434340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1500" b="1" i="0" u="none">
                <a:solidFill>
                  <a:srgbClr val="FFFFFF"/>
                </a:solidFill>
                <a:latin typeface="Hind Siliguri"/>
              </a:rPr>
              <a:t>Mizanur Rahman (R.R.Textile Mills High School)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6538912"/>
            <a:ext cx="176212" cy="1905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76250" y="2038350"/>
            <a:ext cx="5700712" cy="428625"/>
          </a:xfrm>
          <a:prstGeom prst="rect">
            <a:avLst/>
          </a:prstGeom>
          <a:noFill/>
        </p:spPr>
        <p:txBody>
          <a:bodyPr wrap="square" lIns="26670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1E3A8A"/>
                </a:solidFill>
                <a:latin typeface="Hind Siliguri"/>
              </a:rPr>
              <a:t>বাড়ির প্রশ্নসমূহ: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250" y="2105025"/>
            <a:ext cx="266700" cy="266700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476250" y="2581275"/>
            <a:ext cx="5429250" cy="600075"/>
          </a:xfrm>
          <a:prstGeom prst="roundRect">
            <a:avLst>
              <a:gd name="adj" fmla="val 15873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66750" y="2714625"/>
            <a:ext cx="5048250" cy="3333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 Medium"/>
              </a:rPr>
              <a:t>১. ইলেকট্রনিক ব্যাংকিং বলতে কী বোঝায়?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76250" y="3295650"/>
            <a:ext cx="5429250" cy="600075"/>
          </a:xfrm>
          <a:prstGeom prst="roundRect">
            <a:avLst>
              <a:gd name="adj" fmla="val 15873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66750" y="3429000"/>
            <a:ext cx="5048250" cy="3333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 Medium"/>
              </a:rPr>
              <a:t>২. ক্রেডিট কার্ড কীভাবে ঋণের সুবিধা দেয়?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76250" y="4010025"/>
            <a:ext cx="5429250" cy="600075"/>
          </a:xfrm>
          <a:prstGeom prst="roundRect">
            <a:avLst>
              <a:gd name="adj" fmla="val 15873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66750" y="4143375"/>
            <a:ext cx="5048250" cy="3333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 Medium"/>
              </a:rPr>
              <a:t>৩. এটিএম বুথ ব্যবহারের ২টি সুবিধা লেখ।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76250" y="4724400"/>
            <a:ext cx="5429250" cy="600075"/>
          </a:xfrm>
          <a:prstGeom prst="roundRect">
            <a:avLst>
              <a:gd name="adj" fmla="val 15873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66750" y="4857750"/>
            <a:ext cx="5048250" cy="3333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 Medium"/>
              </a:rPr>
              <a:t>৪. মোবাইল ব্যাংকিং কীভাবে গ্রামীণ অর্থনীতিতে ভূমিকা রাখছে?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76250" y="3171825"/>
            <a:ext cx="542925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476250" y="3886200"/>
            <a:ext cx="542925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476250" y="4600575"/>
            <a:ext cx="542925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476250" y="5314950"/>
            <a:ext cx="542925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9" name="Picture 28" descr="barer kaj.jpg"/>
          <p:cNvPicPr>
            <a:picLocks noChangeAspect="1"/>
          </p:cNvPicPr>
          <p:nvPr/>
        </p:nvPicPr>
        <p:blipFill>
          <a:blip r:embed="rId8"/>
          <a:srcRect r="5769"/>
          <a:stretch>
            <a:fillRect/>
          </a:stretch>
        </p:blipFill>
        <p:spPr>
          <a:xfrm>
            <a:off x="6176962" y="2105024"/>
            <a:ext cx="5634037" cy="34964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4" grpId="0"/>
      <p:bldP spid="16" grpId="0"/>
      <p:bldP spid="18" grpId="0"/>
      <p:bldP spid="2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7575" y="6472237"/>
            <a:ext cx="733425" cy="3238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81750"/>
            <a:ext cx="12192000" cy="4762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95875" y="2781300"/>
            <a:ext cx="2711694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4800" b="1" i="0" u="none">
                <a:solidFill>
                  <a:srgbClr val="FFFFFF"/>
                </a:solidFill>
                <a:latin typeface="Hind Siliguri"/>
              </a:rPr>
              <a:t>ধন্যবাদ!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71737" y="3952875"/>
            <a:ext cx="724852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sz="2400" b="0" i="0" u="none">
                <a:solidFill>
                  <a:srgbClr val="E2E8F0"/>
                </a:solidFill>
                <a:latin typeface="Hind Siliguri"/>
              </a:rPr>
              <a:t>আজকের ক্লাসে সক্রিয় অংশগ্রহণের জন্য সবাইকে অনেক ধন্যবাদ।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2462" y="6481762"/>
            <a:ext cx="434340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defRPr/>
            </a:pPr>
            <a:r>
              <a:rPr sz="1500" b="1" i="0" u="none">
                <a:solidFill>
                  <a:srgbClr val="FFFFFF"/>
                </a:solidFill>
                <a:latin typeface="Hind Siliguri"/>
              </a:rPr>
              <a:t>Mizanur Rahman (R.R.Textile Mills High School)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6538912"/>
            <a:ext cx="176212" cy="19050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1134</Words>
  <Application>Microsoft Macintosh PowerPoint</Application>
  <PresentationFormat>Custom</PresentationFormat>
  <Paragraphs>151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dc:description>generated using python-pptx</dc:description>
  <cp:lastModifiedBy>User</cp:lastModifiedBy>
  <cp:revision>22</cp:revision>
  <dcterms:created xsi:type="dcterms:W3CDTF">2013-01-27T09:14:16Z</dcterms:created>
  <dcterms:modified xsi:type="dcterms:W3CDTF">2026-08-08T05:17:41Z</dcterms:modified>
</cp:coreProperties>
</file>