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18288000" cy="10287000"/>
  <p:notesSz cx="6858000" cy="9144000"/>
  <p:embeddedFontLst>
    <p:embeddedFont>
      <p:font typeface="Noto Sans Bengali Bold" charset="1" panose="020B0802040504020204"/>
      <p:regular r:id="rId25"/>
    </p:embeddedFont>
    <p:embeddedFont>
      <p:font typeface="Hind Siliguri Bold" charset="1" panose="02000000000000000000"/>
      <p:regular r:id="rId26"/>
    </p:embeddedFont>
    <p:embeddedFont>
      <p:font typeface="Noto Sans Bengali" charset="1" panose="020B0502040504020204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7239000" cy="10287000"/>
            <a:chOff x="0" y="0"/>
            <a:chExt cx="9652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9652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9652000">
                  <a:moveTo>
                    <a:pt x="0" y="0"/>
                  </a:moveTo>
                  <a:lnTo>
                    <a:pt x="9652000" y="0"/>
                  </a:lnTo>
                  <a:lnTo>
                    <a:pt x="9652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B4F8A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9652000" cy="13754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1049000" y="2000250"/>
            <a:ext cx="5143500" cy="5143500"/>
          </a:xfrm>
          <a:custGeom>
            <a:avLst/>
            <a:gdLst/>
            <a:ahLst/>
            <a:cxnLst/>
            <a:rect r="r" b="b" t="t" l="l"/>
            <a:pathLst>
              <a:path h="5143500" w="5143500">
                <a:moveTo>
                  <a:pt x="0" y="0"/>
                </a:moveTo>
                <a:lnTo>
                  <a:pt x="5143500" y="0"/>
                </a:lnTo>
                <a:lnTo>
                  <a:pt x="5143500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6" id="6"/>
          <p:cNvSpPr txBox="true"/>
          <p:nvPr/>
        </p:nvSpPr>
        <p:spPr>
          <a:xfrm rot="0">
            <a:off x="952500" y="1933575"/>
            <a:ext cx="11430000" cy="5391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09"/>
              </a:lnSpc>
            </a:pPr>
            <a:r>
              <a:rPr lang="en-US" sz="3150" b="true">
                <a:solidFill>
                  <a:srgbClr val="D62828"/>
                </a:solidFill>
                <a:latin typeface="Noto Sans Bengali Bold"/>
                <a:ea typeface="Noto Sans Bengali Bold"/>
                <a:cs typeface="Noto Sans Bengali Bold"/>
                <a:sym typeface="Noto Sans Bengali Bold"/>
              </a:rPr>
              <a:t>আজকের প্রেজেন্টেশন ক্লাসে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52500" y="3019425"/>
            <a:ext cx="9525000" cy="2143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250"/>
              </a:lnSpc>
            </a:pPr>
            <a:r>
              <a:rPr lang="en-US" sz="8250" b="true">
                <a:solidFill>
                  <a:srgbClr val="FFFFFF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সবাইকে</a:t>
            </a:r>
          </a:p>
          <a:p>
            <a:pPr algn="l">
              <a:lnSpc>
                <a:spcPts val="8250"/>
              </a:lnSpc>
            </a:pPr>
            <a:r>
              <a:rPr lang="en-US" sz="8250" b="true">
                <a:solidFill>
                  <a:srgbClr val="FFFFFF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স্বাগতম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52500" y="5667375"/>
            <a:ext cx="10001250" cy="480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90"/>
              </a:lnSpc>
            </a:pPr>
            <a:r>
              <a:rPr lang="en-US" sz="2850" b="true">
                <a:solidFill>
                  <a:srgbClr val="FFFFFF"/>
                </a:solidFill>
                <a:latin typeface="Noto Sans Bengali Bold"/>
                <a:ea typeface="Noto Sans Bengali Bold"/>
                <a:cs typeface="Noto Sans Bengali Bold"/>
                <a:sym typeface="Noto Sans Bengali Bold"/>
              </a:rPr>
              <a:t>রক্ত সংবহনতন্ত্র ও রক্তজনিত রোগসমূহ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52500" y="8724900"/>
            <a:ext cx="85725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>
                <a:solidFill>
                  <a:srgbClr val="FFFFFF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কোহাকান্দা সিরাজল হক উচ্চ বিদ্যালয়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1450"/>
            <a:chOff x="0" y="0"/>
            <a:chExt cx="24384000" cy="228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28600"/>
            </a:xfrm>
            <a:custGeom>
              <a:avLst/>
              <a:gdLst/>
              <a:ahLst/>
              <a:cxnLst/>
              <a:rect r="r" b="b" t="t" l="l"/>
              <a:pathLst>
                <a:path h="2286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28600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D62828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4384000" cy="266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952500" y="638175"/>
            <a:ext cx="14287500" cy="625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72"/>
              </a:lnSpc>
            </a:pPr>
            <a:r>
              <a:rPr lang="en-US" sz="43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শিক্ষক ও পাঠ পরিচিতি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6097250" y="628650"/>
            <a:ext cx="1143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০2</a:t>
            </a:r>
          </a:p>
        </p:txBody>
      </p:sp>
      <p:sp>
        <p:nvSpPr>
          <p:cNvPr name="AutoShape 7" id="7"/>
          <p:cNvSpPr/>
          <p:nvPr/>
        </p:nvSpPr>
        <p:spPr>
          <a:xfrm>
            <a:off x="952500" y="1428750"/>
            <a:ext cx="16383000" cy="0"/>
          </a:xfrm>
          <a:prstGeom prst="line">
            <a:avLst/>
          </a:prstGeom>
          <a:ln cap="flat" w="28575">
            <a:solidFill>
              <a:srgbClr val="EAF4FB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8" id="8"/>
          <p:cNvGrpSpPr/>
          <p:nvPr/>
        </p:nvGrpSpPr>
        <p:grpSpPr>
          <a:xfrm rot="0">
            <a:off x="952500" y="2000250"/>
            <a:ext cx="10668000" cy="6667500"/>
            <a:chOff x="0" y="0"/>
            <a:chExt cx="14224000" cy="8890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4224000" cy="8890000"/>
            </a:xfrm>
            <a:custGeom>
              <a:avLst/>
              <a:gdLst/>
              <a:ahLst/>
              <a:cxnLst/>
              <a:rect r="r" b="b" t="t" l="l"/>
              <a:pathLst>
                <a:path h="8890000" w="14224000">
                  <a:moveTo>
                    <a:pt x="0" y="0"/>
                  </a:moveTo>
                  <a:lnTo>
                    <a:pt x="14224000" y="0"/>
                  </a:lnTo>
                  <a:lnTo>
                    <a:pt x="14224000" y="8890000"/>
                  </a:lnTo>
                  <a:lnTo>
                    <a:pt x="0" y="8890000"/>
                  </a:lnTo>
                  <a:close/>
                </a:path>
              </a:pathLst>
            </a:custGeom>
            <a:solidFill>
              <a:srgbClr val="EAF4FB"/>
            </a:solidFill>
            <a:ln cap="sq">
              <a:noFill/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14224000" cy="8928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13049250" y="2381250"/>
            <a:ext cx="3714750" cy="3714750"/>
          </a:xfrm>
          <a:custGeom>
            <a:avLst/>
            <a:gdLst/>
            <a:ahLst/>
            <a:cxnLst/>
            <a:rect r="r" b="b" t="t" l="l"/>
            <a:pathLst>
              <a:path h="3714750" w="3714750">
                <a:moveTo>
                  <a:pt x="0" y="0"/>
                </a:moveTo>
                <a:lnTo>
                  <a:pt x="3714750" y="0"/>
                </a:lnTo>
                <a:lnTo>
                  <a:pt x="3714750" y="3714750"/>
                </a:lnTo>
                <a:lnTo>
                  <a:pt x="0" y="37147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2" id="12"/>
          <p:cNvSpPr txBox="true"/>
          <p:nvPr/>
        </p:nvSpPr>
        <p:spPr>
          <a:xfrm rot="0">
            <a:off x="1524000" y="2409825"/>
            <a:ext cx="8572500" cy="6781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70"/>
              </a:lnSpc>
            </a:pPr>
            <a:r>
              <a:rPr lang="en-US" sz="405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মোঃ ওবাইদুল ইসলাম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524000" y="3209925"/>
            <a:ext cx="8572500" cy="7477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7"/>
              </a:lnSpc>
            </a:pPr>
            <a:r>
              <a:rPr lang="en-US" sz="22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সহকারী শিক্ষক</a:t>
            </a:r>
          </a:p>
          <a:p>
            <a:pPr algn="l">
              <a:lnSpc>
                <a:spcPts val="3037"/>
              </a:lnSpc>
            </a:pPr>
            <a:r>
              <a:rPr lang="en-US" sz="22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কোহাকান্দা সিরাজল হক উচ্চ বিদ্যালয়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524000" y="4781550"/>
            <a:ext cx="8572500" cy="9505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25"/>
              </a:lnSpc>
            </a:pPr>
            <a:r>
              <a:rPr lang="en-US" sz="2550" b="true">
                <a:solidFill>
                  <a:srgbClr val="0B4F8A"/>
                </a:solidFill>
                <a:latin typeface="Noto Sans Bengali Bold"/>
                <a:ea typeface="Noto Sans Bengali Bold"/>
                <a:cs typeface="Noto Sans Bengali Bold"/>
                <a:sym typeface="Noto Sans Bengali Bold"/>
              </a:rPr>
              <a:t>বিষয়: জীববিজ্ঞান  |  শ্রেণী: নবম</a:t>
            </a:r>
          </a:p>
          <a:p>
            <a:pPr algn="l">
              <a:lnSpc>
                <a:spcPts val="3825"/>
              </a:lnSpc>
            </a:pPr>
            <a:r>
              <a:rPr lang="en-US" sz="2550" b="true">
                <a:solidFill>
                  <a:srgbClr val="0B4F8A"/>
                </a:solidFill>
                <a:latin typeface="Noto Sans Bengali Bold"/>
                <a:ea typeface="Noto Sans Bengali Bold"/>
                <a:cs typeface="Noto Sans Bengali Bold"/>
                <a:sym typeface="Noto Sans Bengali Bold"/>
              </a:rPr>
              <a:t>অধ্যায়: ষষ্ঠ — জীবের পরিবহন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524000" y="6448425"/>
            <a:ext cx="8572500" cy="8705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10"/>
              </a:lnSpc>
            </a:pPr>
            <a:r>
              <a:rPr lang="en-US" sz="2700" b="true">
                <a:solidFill>
                  <a:srgbClr val="183247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আজকের পাঠ</a:t>
            </a:r>
          </a:p>
          <a:p>
            <a:pPr algn="l">
              <a:lnSpc>
                <a:spcPts val="3510"/>
              </a:lnSpc>
            </a:pPr>
            <a:r>
              <a:rPr lang="en-US" sz="2700" b="true">
                <a:solidFill>
                  <a:srgbClr val="183247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রক্ত সংবহনতন্ত্র ও রক্তজনিত রোগসমূহ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049250" y="6334125"/>
            <a:ext cx="3714750" cy="340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29"/>
              </a:lnSpc>
            </a:pPr>
            <a:r>
              <a:rPr lang="en-US" sz="1950">
                <a:solidFill>
                  <a:srgbClr val="5E7282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শিক্ষক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1450"/>
            <a:chOff x="0" y="0"/>
            <a:chExt cx="24384000" cy="228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28600"/>
            </a:xfrm>
            <a:custGeom>
              <a:avLst/>
              <a:gdLst/>
              <a:ahLst/>
              <a:cxnLst/>
              <a:rect r="r" b="b" t="t" l="l"/>
              <a:pathLst>
                <a:path h="2286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28600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D62828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4384000" cy="266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952500" y="638175"/>
            <a:ext cx="14287500" cy="625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72"/>
              </a:lnSpc>
            </a:pPr>
            <a:r>
              <a:rPr lang="en-US" sz="43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পূর্বজ্ঞান যাচাই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6097250" y="628650"/>
            <a:ext cx="1143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০3</a:t>
            </a:r>
          </a:p>
        </p:txBody>
      </p:sp>
      <p:sp>
        <p:nvSpPr>
          <p:cNvPr name="AutoShape 7" id="7"/>
          <p:cNvSpPr/>
          <p:nvPr/>
        </p:nvSpPr>
        <p:spPr>
          <a:xfrm>
            <a:off x="952500" y="1428750"/>
            <a:ext cx="16383000" cy="0"/>
          </a:xfrm>
          <a:prstGeom prst="line">
            <a:avLst/>
          </a:prstGeom>
          <a:ln cap="flat" w="28575">
            <a:solidFill>
              <a:srgbClr val="EAF4F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8382000" y="1905000"/>
            <a:ext cx="8953500" cy="6858000"/>
          </a:xfrm>
          <a:custGeom>
            <a:avLst/>
            <a:gdLst/>
            <a:ahLst/>
            <a:cxnLst/>
            <a:rect r="r" b="b" t="t" l="l"/>
            <a:pathLst>
              <a:path h="6858000" w="8953500">
                <a:moveTo>
                  <a:pt x="0" y="0"/>
                </a:moveTo>
                <a:lnTo>
                  <a:pt x="8953500" y="0"/>
                </a:lnTo>
                <a:lnTo>
                  <a:pt x="89535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7189" t="0" r="-17189" b="0"/>
            </a:stretch>
          </a:blipFill>
          <a:ln cap="sq">
            <a:noFill/>
            <a:prstDash val="solid"/>
            <a:miter/>
          </a:ln>
        </p:spPr>
      </p:sp>
      <p:grpSp>
        <p:nvGrpSpPr>
          <p:cNvPr name="Group 9" id="9"/>
          <p:cNvGrpSpPr/>
          <p:nvPr/>
        </p:nvGrpSpPr>
        <p:grpSpPr>
          <a:xfrm rot="0">
            <a:off x="952500" y="2667000"/>
            <a:ext cx="6667500" cy="4667250"/>
            <a:chOff x="0" y="0"/>
            <a:chExt cx="8890000" cy="6223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890000" cy="6223000"/>
            </a:xfrm>
            <a:custGeom>
              <a:avLst/>
              <a:gdLst/>
              <a:ahLst/>
              <a:cxnLst/>
              <a:rect r="r" b="b" t="t" l="l"/>
              <a:pathLst>
                <a:path h="6223000" w="8890000">
                  <a:moveTo>
                    <a:pt x="0" y="0"/>
                  </a:moveTo>
                  <a:lnTo>
                    <a:pt x="8890000" y="0"/>
                  </a:lnTo>
                  <a:lnTo>
                    <a:pt x="8890000" y="6223000"/>
                  </a:lnTo>
                  <a:lnTo>
                    <a:pt x="0" y="6223000"/>
                  </a:lnTo>
                  <a:close/>
                </a:path>
              </a:pathLst>
            </a:custGeom>
            <a:solidFill>
              <a:srgbClr val="FFF1F1"/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8890000" cy="6261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1428750" y="3105150"/>
            <a:ext cx="5715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Noto Sans Bengali Bold"/>
                <a:ea typeface="Noto Sans Bengali Bold"/>
                <a:cs typeface="Noto Sans Bengali Bold"/>
                <a:sym typeface="Noto Sans Bengali Bold"/>
              </a:rPr>
              <a:t>ছবিটি ভালোভাবে দেখো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428750" y="4019550"/>
            <a:ext cx="5334000" cy="1226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30"/>
              </a:lnSpc>
            </a:pPr>
            <a:r>
              <a:rPr lang="en-US" sz="420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লোকটির কী সমস্যা হতে পারে?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428750" y="6257925"/>
            <a:ext cx="5334000" cy="7477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37"/>
              </a:lnSpc>
            </a:pPr>
            <a:r>
              <a:rPr lang="en-US" sz="2250">
                <a:solidFill>
                  <a:srgbClr val="5E7282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লক্ষণগুলো পর্যবেক্ষণ করে নিজের ধারণা বলো।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1450"/>
            <a:chOff x="0" y="0"/>
            <a:chExt cx="24384000" cy="228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28600"/>
            </a:xfrm>
            <a:custGeom>
              <a:avLst/>
              <a:gdLst/>
              <a:ahLst/>
              <a:cxnLst/>
              <a:rect r="r" b="b" t="t" l="l"/>
              <a:pathLst>
                <a:path h="2286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28600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D62828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4384000" cy="266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952500" y="638175"/>
            <a:ext cx="14287500" cy="625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72"/>
              </a:lnSpc>
            </a:pPr>
            <a:r>
              <a:rPr lang="en-US" sz="43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কোলেস্টেরল ও লিপিপ্রোটিনের প্রকারভেদ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6097250" y="628650"/>
            <a:ext cx="1143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০4</a:t>
            </a:r>
          </a:p>
        </p:txBody>
      </p:sp>
      <p:sp>
        <p:nvSpPr>
          <p:cNvPr name="AutoShape 7" id="7"/>
          <p:cNvSpPr/>
          <p:nvPr/>
        </p:nvSpPr>
        <p:spPr>
          <a:xfrm>
            <a:off x="952500" y="1428750"/>
            <a:ext cx="16383000" cy="0"/>
          </a:xfrm>
          <a:prstGeom prst="line">
            <a:avLst/>
          </a:prstGeom>
          <a:ln cap="flat" w="28575">
            <a:solidFill>
              <a:srgbClr val="EAF4F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8" id="8"/>
          <p:cNvSpPr txBox="true"/>
          <p:nvPr/>
        </p:nvSpPr>
        <p:spPr>
          <a:xfrm rot="0">
            <a:off x="952500" y="1781175"/>
            <a:ext cx="16383000" cy="3924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0"/>
              </a:lnSpc>
            </a:pPr>
            <a:r>
              <a:rPr lang="en-US" sz="240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কোলেস্টেরল চর্বি জাতীয় পদার্থ—সরাসরি রক্তে দ্রবীভূত নয়। লিপিপ্রোটিন রক্তে কোলেস্টেরল বহন করে।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952500" y="4095750"/>
            <a:ext cx="4953000" cy="3429000"/>
            <a:chOff x="0" y="0"/>
            <a:chExt cx="6604000" cy="4572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604000" cy="4572000"/>
            </a:xfrm>
            <a:custGeom>
              <a:avLst/>
              <a:gdLst/>
              <a:ahLst/>
              <a:cxnLst/>
              <a:rect r="r" b="b" t="t" l="l"/>
              <a:pathLst>
                <a:path h="4572000" w="6604000">
                  <a:moveTo>
                    <a:pt x="0" y="0"/>
                  </a:moveTo>
                  <a:lnTo>
                    <a:pt x="6604000" y="0"/>
                  </a:lnTo>
                  <a:lnTo>
                    <a:pt x="6604000" y="4572000"/>
                  </a:lnTo>
                  <a:lnTo>
                    <a:pt x="0" y="4572000"/>
                  </a:lnTo>
                  <a:close/>
                </a:path>
              </a:pathLst>
            </a:custGeom>
            <a:solidFill>
              <a:srgbClr val="FFF1F1"/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6604000" cy="4610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6477000" y="4095750"/>
            <a:ext cx="4953000" cy="3429000"/>
            <a:chOff x="0" y="0"/>
            <a:chExt cx="6604000" cy="4572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604000" cy="4572000"/>
            </a:xfrm>
            <a:custGeom>
              <a:avLst/>
              <a:gdLst/>
              <a:ahLst/>
              <a:cxnLst/>
              <a:rect r="r" b="b" t="t" l="l"/>
              <a:pathLst>
                <a:path h="4572000" w="6604000">
                  <a:moveTo>
                    <a:pt x="0" y="0"/>
                  </a:moveTo>
                  <a:lnTo>
                    <a:pt x="6604000" y="0"/>
                  </a:lnTo>
                  <a:lnTo>
                    <a:pt x="6604000" y="4572000"/>
                  </a:lnTo>
                  <a:lnTo>
                    <a:pt x="0" y="4572000"/>
                  </a:lnTo>
                  <a:close/>
                </a:path>
              </a:pathLst>
            </a:custGeom>
            <a:solidFill>
              <a:srgbClr val="EAF4FB"/>
            </a:solidFill>
            <a:ln cap="sq">
              <a:noFill/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6604000" cy="4610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12001500" y="4095750"/>
            <a:ext cx="4953000" cy="3429000"/>
            <a:chOff x="0" y="0"/>
            <a:chExt cx="6604000" cy="45720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6604000" cy="4572000"/>
            </a:xfrm>
            <a:custGeom>
              <a:avLst/>
              <a:gdLst/>
              <a:ahLst/>
              <a:cxnLst/>
              <a:rect r="r" b="b" t="t" l="l"/>
              <a:pathLst>
                <a:path h="4572000" w="6604000">
                  <a:moveTo>
                    <a:pt x="0" y="0"/>
                  </a:moveTo>
                  <a:lnTo>
                    <a:pt x="6604000" y="0"/>
                  </a:lnTo>
                  <a:lnTo>
                    <a:pt x="6604000" y="4572000"/>
                  </a:lnTo>
                  <a:lnTo>
                    <a:pt x="0" y="4572000"/>
                  </a:lnTo>
                  <a:close/>
                </a:path>
              </a:pathLst>
            </a:custGeom>
            <a:solidFill>
              <a:srgbClr val="EAF4FB"/>
            </a:solidFill>
            <a:ln cap="sq">
              <a:noFill/>
              <a:prstDash val="solid"/>
              <a:miter/>
            </a:ln>
          </p:spPr>
        </p:sp>
        <p:sp>
          <p:nvSpPr>
            <p:cNvPr name="TextBox 17" id="17"/>
            <p:cNvSpPr txBox="true"/>
            <p:nvPr/>
          </p:nvSpPr>
          <p:spPr>
            <a:xfrm>
              <a:off x="0" y="-38100"/>
              <a:ext cx="6604000" cy="4610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18" id="18"/>
          <p:cNvSpPr txBox="true"/>
          <p:nvPr/>
        </p:nvSpPr>
        <p:spPr>
          <a:xfrm rot="0">
            <a:off x="1333500" y="4400550"/>
            <a:ext cx="4191000" cy="1102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30"/>
              </a:lnSpc>
            </a:pPr>
            <a:r>
              <a:rPr lang="en-US" sz="645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LDL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333500" y="5867400"/>
            <a:ext cx="419100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49"/>
              </a:lnSpc>
            </a:pPr>
            <a:r>
              <a:rPr lang="en-US" sz="22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খারাপ কোলেস্টেরল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6858000" y="4400550"/>
            <a:ext cx="4191000" cy="1102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30"/>
              </a:lnSpc>
            </a:pPr>
            <a:r>
              <a:rPr lang="en-US" sz="64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HDL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6858000" y="5867400"/>
            <a:ext cx="419100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49"/>
              </a:lnSpc>
            </a:pPr>
            <a:r>
              <a:rPr lang="en-US" sz="22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ভালো কোলেস্টেরল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2382500" y="4400550"/>
            <a:ext cx="4191000" cy="1102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30"/>
              </a:lnSpc>
            </a:pPr>
            <a:r>
              <a:rPr lang="en-US" sz="6450" b="true">
                <a:solidFill>
                  <a:srgbClr val="F2B134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TG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2382500" y="5867400"/>
            <a:ext cx="419100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49"/>
              </a:lnSpc>
            </a:pPr>
            <a:r>
              <a:rPr lang="en-US" sz="22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ট্রাইগ্লিসারাইড • রক্তের চর্বি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1450"/>
            <a:chOff x="0" y="0"/>
            <a:chExt cx="24384000" cy="228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28600"/>
            </a:xfrm>
            <a:custGeom>
              <a:avLst/>
              <a:gdLst/>
              <a:ahLst/>
              <a:cxnLst/>
              <a:rect r="r" b="b" t="t" l="l"/>
              <a:pathLst>
                <a:path h="2286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28600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D62828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4384000" cy="266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952500" y="638175"/>
            <a:ext cx="14287500" cy="625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72"/>
              </a:lnSpc>
            </a:pPr>
            <a:r>
              <a:rPr lang="en-US" sz="43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কোলেস্টেরলের আদর্শ মান ও উৎস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6097250" y="628650"/>
            <a:ext cx="1143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০5</a:t>
            </a:r>
          </a:p>
        </p:txBody>
      </p:sp>
      <p:sp>
        <p:nvSpPr>
          <p:cNvPr name="AutoShape 7" id="7"/>
          <p:cNvSpPr/>
          <p:nvPr/>
        </p:nvSpPr>
        <p:spPr>
          <a:xfrm>
            <a:off x="952500" y="1428750"/>
            <a:ext cx="16383000" cy="0"/>
          </a:xfrm>
          <a:prstGeom prst="line">
            <a:avLst/>
          </a:prstGeom>
          <a:ln cap="flat" w="28575">
            <a:solidFill>
              <a:srgbClr val="EAF4FB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8" id="8"/>
          <p:cNvGrpSpPr/>
          <p:nvPr/>
        </p:nvGrpSpPr>
        <p:grpSpPr>
          <a:xfrm rot="0">
            <a:off x="952500" y="2476500"/>
            <a:ext cx="9906000" cy="1095375"/>
            <a:chOff x="0" y="0"/>
            <a:chExt cx="13208000" cy="14605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208000" cy="1460500"/>
            </a:xfrm>
            <a:custGeom>
              <a:avLst/>
              <a:gdLst/>
              <a:ahLst/>
              <a:cxnLst/>
              <a:rect r="r" b="b" t="t" l="l"/>
              <a:pathLst>
                <a:path h="1460500" w="13208000">
                  <a:moveTo>
                    <a:pt x="0" y="0"/>
                  </a:moveTo>
                  <a:lnTo>
                    <a:pt x="13208000" y="0"/>
                  </a:lnTo>
                  <a:lnTo>
                    <a:pt x="13208000" y="1460500"/>
                  </a:lnTo>
                  <a:lnTo>
                    <a:pt x="0" y="1460500"/>
                  </a:lnTo>
                  <a:close/>
                </a:path>
              </a:pathLst>
            </a:custGeom>
            <a:solidFill>
              <a:srgbClr val="FFF1F1"/>
            </a:solidFill>
            <a:ln cap="sq">
              <a:noFill/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13208000" cy="14986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952500" y="3857625"/>
            <a:ext cx="9906000" cy="1095375"/>
            <a:chOff x="0" y="0"/>
            <a:chExt cx="13208000" cy="14605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3208000" cy="1460500"/>
            </a:xfrm>
            <a:custGeom>
              <a:avLst/>
              <a:gdLst/>
              <a:ahLst/>
              <a:cxnLst/>
              <a:rect r="r" b="b" t="t" l="l"/>
              <a:pathLst>
                <a:path h="1460500" w="13208000">
                  <a:moveTo>
                    <a:pt x="0" y="0"/>
                  </a:moveTo>
                  <a:lnTo>
                    <a:pt x="13208000" y="0"/>
                  </a:lnTo>
                  <a:lnTo>
                    <a:pt x="13208000" y="1460500"/>
                  </a:lnTo>
                  <a:lnTo>
                    <a:pt x="0" y="1460500"/>
                  </a:lnTo>
                  <a:close/>
                </a:path>
              </a:pathLst>
            </a:custGeom>
            <a:solidFill>
              <a:srgbClr val="EAF4FB"/>
            </a:soli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13208000" cy="14986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952500" y="5238750"/>
            <a:ext cx="9906000" cy="1095375"/>
            <a:chOff x="0" y="0"/>
            <a:chExt cx="13208000" cy="14605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3208000" cy="1460500"/>
            </a:xfrm>
            <a:custGeom>
              <a:avLst/>
              <a:gdLst/>
              <a:ahLst/>
              <a:cxnLst/>
              <a:rect r="r" b="b" t="t" l="l"/>
              <a:pathLst>
                <a:path h="1460500" w="13208000">
                  <a:moveTo>
                    <a:pt x="0" y="0"/>
                  </a:moveTo>
                  <a:lnTo>
                    <a:pt x="13208000" y="0"/>
                  </a:lnTo>
                  <a:lnTo>
                    <a:pt x="13208000" y="1460500"/>
                  </a:lnTo>
                  <a:lnTo>
                    <a:pt x="0" y="1460500"/>
                  </a:lnTo>
                  <a:close/>
                </a:path>
              </a:pathLst>
            </a:custGeom>
            <a:solidFill>
              <a:srgbClr val="FFF1F1"/>
            </a:solidFill>
            <a:ln cap="sq">
              <a:noFill/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13208000" cy="14986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952500" y="6619875"/>
            <a:ext cx="9906000" cy="1095375"/>
            <a:chOff x="0" y="0"/>
            <a:chExt cx="13208000" cy="14605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3208000" cy="1460500"/>
            </a:xfrm>
            <a:custGeom>
              <a:avLst/>
              <a:gdLst/>
              <a:ahLst/>
              <a:cxnLst/>
              <a:rect r="r" b="b" t="t" l="l"/>
              <a:pathLst>
                <a:path h="1460500" w="13208000">
                  <a:moveTo>
                    <a:pt x="0" y="0"/>
                  </a:moveTo>
                  <a:lnTo>
                    <a:pt x="13208000" y="0"/>
                  </a:lnTo>
                  <a:lnTo>
                    <a:pt x="13208000" y="1460500"/>
                  </a:lnTo>
                  <a:lnTo>
                    <a:pt x="0" y="1460500"/>
                  </a:lnTo>
                  <a:close/>
                </a:path>
              </a:pathLst>
            </a:custGeom>
            <a:solidFill>
              <a:srgbClr val="EAF4FB"/>
            </a:solidFill>
            <a:ln cap="sq">
              <a:noFill/>
              <a:prstDash val="solid"/>
              <a:miter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13208000" cy="14986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1333500" y="2705100"/>
            <a:ext cx="428625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183247"/>
                </a:solidFill>
                <a:latin typeface="Noto Sans Bengali Bold"/>
                <a:ea typeface="Noto Sans Bengali Bold"/>
                <a:cs typeface="Noto Sans Bengali Bold"/>
                <a:sym typeface="Noto Sans Bengali Bold"/>
              </a:rPr>
              <a:t>মোট কোলেস্টেরল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6000750" y="2705100"/>
            <a:ext cx="428625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149"/>
              </a:lnSpc>
            </a:pPr>
            <a:r>
              <a:rPr lang="en-US" sz="2250">
                <a:solidFill>
                  <a:srgbClr val="D62828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&lt; ২০০ • স্বাভাবিক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333500" y="4086225"/>
            <a:ext cx="428625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183247"/>
                </a:solidFill>
                <a:latin typeface="Noto Sans Bengali Bold"/>
                <a:ea typeface="Noto Sans Bengali Bold"/>
                <a:cs typeface="Noto Sans Bengali Bold"/>
                <a:sym typeface="Noto Sans Bengali Bold"/>
              </a:rPr>
              <a:t>LDL (খারাপ)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6000750" y="4086225"/>
            <a:ext cx="428625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149"/>
              </a:lnSpc>
            </a:pPr>
            <a:r>
              <a:rPr lang="en-US" sz="2250">
                <a:solidFill>
                  <a:srgbClr val="D62828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&lt; ১০০ • উত্তম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333500" y="5467350"/>
            <a:ext cx="428625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183247"/>
                </a:solidFill>
                <a:latin typeface="Noto Sans Bengali Bold"/>
                <a:ea typeface="Noto Sans Bengali Bold"/>
                <a:cs typeface="Noto Sans Bengali Bold"/>
                <a:sym typeface="Noto Sans Bengali Bold"/>
              </a:rPr>
              <a:t>HDL (ভালো)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6000750" y="5467350"/>
            <a:ext cx="428625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149"/>
              </a:lnSpc>
            </a:pPr>
            <a:r>
              <a:rPr lang="en-US" sz="2250">
                <a:solidFill>
                  <a:srgbClr val="0B4F8A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&gt; ৪০ • সুস্বাস্থ্যকর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333500" y="6848475"/>
            <a:ext cx="428625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49"/>
              </a:lnSpc>
            </a:pPr>
            <a:r>
              <a:rPr lang="en-US" sz="2250" b="true">
                <a:solidFill>
                  <a:srgbClr val="183247"/>
                </a:solidFill>
                <a:latin typeface="Noto Sans Bengali Bold"/>
                <a:ea typeface="Noto Sans Bengali Bold"/>
                <a:cs typeface="Noto Sans Bengali Bold"/>
                <a:sym typeface="Noto Sans Bengali Bold"/>
              </a:rPr>
              <a:t>ট্রাইগ্লিসারাইড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6000750" y="6848475"/>
            <a:ext cx="428625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149"/>
              </a:lnSpc>
            </a:pPr>
            <a:r>
              <a:rPr lang="en-US" sz="2250">
                <a:solidFill>
                  <a:srgbClr val="D62828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&lt; ১৫০ • স্বাভাবিক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2096750" y="2705100"/>
            <a:ext cx="4953000" cy="347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12"/>
              </a:lnSpc>
            </a:pPr>
            <a:r>
              <a:rPr lang="en-US" sz="22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ডিমের কুসুম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2096750" y="3543300"/>
            <a:ext cx="4953000" cy="347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12"/>
              </a:lnSpc>
            </a:pPr>
            <a:r>
              <a:rPr lang="en-US" sz="2250">
                <a:solidFill>
                  <a:srgbClr val="0B4F8A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চর্বিযুক্ত মাংস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12096750" y="4381500"/>
            <a:ext cx="4953000" cy="347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12"/>
              </a:lnSpc>
            </a:pPr>
            <a:r>
              <a:rPr lang="en-US" sz="22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মাখন ও ঘি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2096750" y="5219700"/>
            <a:ext cx="4953000" cy="347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12"/>
              </a:lnSpc>
            </a:pPr>
            <a:r>
              <a:rPr lang="en-US" sz="2250">
                <a:solidFill>
                  <a:srgbClr val="0B4F8A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ফাস্টফুড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2096750" y="1905000"/>
            <a:ext cx="4762500" cy="430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9"/>
              </a:lnSpc>
            </a:pPr>
            <a:r>
              <a:rPr lang="en-US" sz="25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খাদ্য উৎস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1450"/>
            <a:chOff x="0" y="0"/>
            <a:chExt cx="24384000" cy="228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28600"/>
            </a:xfrm>
            <a:custGeom>
              <a:avLst/>
              <a:gdLst/>
              <a:ahLst/>
              <a:cxnLst/>
              <a:rect r="r" b="b" t="t" l="l"/>
              <a:pathLst>
                <a:path h="2286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28600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D62828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4384000" cy="266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952500" y="638175"/>
            <a:ext cx="14287500" cy="625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72"/>
              </a:lnSpc>
            </a:pPr>
            <a:r>
              <a:rPr lang="en-US" sz="43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এনজিনা (Angina)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6097250" y="628650"/>
            <a:ext cx="1143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০6</a:t>
            </a:r>
          </a:p>
        </p:txBody>
      </p:sp>
      <p:sp>
        <p:nvSpPr>
          <p:cNvPr name="AutoShape 7" id="7"/>
          <p:cNvSpPr/>
          <p:nvPr/>
        </p:nvSpPr>
        <p:spPr>
          <a:xfrm>
            <a:off x="952500" y="1428750"/>
            <a:ext cx="16383000" cy="0"/>
          </a:xfrm>
          <a:prstGeom prst="line">
            <a:avLst/>
          </a:prstGeom>
          <a:ln cap="flat" w="28575">
            <a:solidFill>
              <a:srgbClr val="EAF4F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8572500" y="1952625"/>
            <a:ext cx="8763000" cy="6858000"/>
          </a:xfrm>
          <a:custGeom>
            <a:avLst/>
            <a:gdLst/>
            <a:ahLst/>
            <a:cxnLst/>
            <a:rect r="r" b="b" t="t" l="l"/>
            <a:pathLst>
              <a:path h="6858000" w="8763000">
                <a:moveTo>
                  <a:pt x="0" y="0"/>
                </a:moveTo>
                <a:lnTo>
                  <a:pt x="8763000" y="0"/>
                </a:lnTo>
                <a:lnTo>
                  <a:pt x="8763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8649" t="0" r="-18649" b="0"/>
            </a:stretch>
          </a:blipFill>
          <a:ln cap="sq">
            <a:noFill/>
            <a:prstDash val="solid"/>
            <a:miter/>
          </a:ln>
        </p:spPr>
      </p:sp>
      <p:grpSp>
        <p:nvGrpSpPr>
          <p:cNvPr name="Group 9" id="9"/>
          <p:cNvGrpSpPr/>
          <p:nvPr/>
        </p:nvGrpSpPr>
        <p:grpSpPr>
          <a:xfrm rot="0">
            <a:off x="952500" y="2857500"/>
            <a:ext cx="6572250" cy="4000500"/>
            <a:chOff x="0" y="0"/>
            <a:chExt cx="8763000" cy="5334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763000" cy="5334000"/>
            </a:xfrm>
            <a:custGeom>
              <a:avLst/>
              <a:gdLst/>
              <a:ahLst/>
              <a:cxnLst/>
              <a:rect r="r" b="b" t="t" l="l"/>
              <a:pathLst>
                <a:path h="5334000" w="8763000">
                  <a:moveTo>
                    <a:pt x="0" y="0"/>
                  </a:moveTo>
                  <a:lnTo>
                    <a:pt x="8763000" y="0"/>
                  </a:lnTo>
                  <a:lnTo>
                    <a:pt x="8763000" y="5334000"/>
                  </a:lnTo>
                  <a:lnTo>
                    <a:pt x="0" y="5334000"/>
                  </a:lnTo>
                  <a:close/>
                </a:path>
              </a:pathLst>
            </a:custGeom>
            <a:solidFill>
              <a:srgbClr val="FFF1F1"/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8763000" cy="5372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1476375" y="3476625"/>
            <a:ext cx="5524500" cy="1085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20"/>
              </a:lnSpc>
            </a:pPr>
            <a:r>
              <a:rPr lang="en-US" sz="36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হৃদপিণ্ডে রক্তপ্রবাহ কমে গেলে বুকে তীব্র ব্যথা হয়।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334500" y="9001125"/>
            <a:ext cx="7239000" cy="340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29"/>
              </a:lnSpc>
            </a:pPr>
            <a:r>
              <a:rPr lang="en-US" sz="1950">
                <a:solidFill>
                  <a:srgbClr val="5E7282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চর্বি জমে ধমনী সরু → রক্তপ্রবাহ বাধাগ্রস্ত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1450"/>
            <a:chOff x="0" y="0"/>
            <a:chExt cx="24384000" cy="228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28600"/>
            </a:xfrm>
            <a:custGeom>
              <a:avLst/>
              <a:gdLst/>
              <a:ahLst/>
              <a:cxnLst/>
              <a:rect r="r" b="b" t="t" l="l"/>
              <a:pathLst>
                <a:path h="2286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28600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D62828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4384000" cy="266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952500" y="638175"/>
            <a:ext cx="14287500" cy="625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72"/>
              </a:lnSpc>
            </a:pPr>
            <a:r>
              <a:rPr lang="en-US" sz="43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কোলেস্টেরলের উপকারিতা ও কাজ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6097250" y="628650"/>
            <a:ext cx="1143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০7</a:t>
            </a:r>
          </a:p>
        </p:txBody>
      </p:sp>
      <p:sp>
        <p:nvSpPr>
          <p:cNvPr name="AutoShape 7" id="7"/>
          <p:cNvSpPr/>
          <p:nvPr/>
        </p:nvSpPr>
        <p:spPr>
          <a:xfrm>
            <a:off x="952500" y="1428750"/>
            <a:ext cx="16383000" cy="0"/>
          </a:xfrm>
          <a:prstGeom prst="line">
            <a:avLst/>
          </a:prstGeom>
          <a:ln cap="flat" w="28575">
            <a:solidFill>
              <a:srgbClr val="EAF4F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8" id="8"/>
          <p:cNvSpPr txBox="true"/>
          <p:nvPr/>
        </p:nvSpPr>
        <p:spPr>
          <a:xfrm rot="0">
            <a:off x="1714500" y="2181225"/>
            <a:ext cx="14287500" cy="4391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8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কোষ প্রাচীর গঠন ও সুরক্ষা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714500" y="3019425"/>
            <a:ext cx="14287500" cy="4391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850">
                <a:solidFill>
                  <a:srgbClr val="0B4F8A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কোষের ভেদ্যতা নিয়ন্ত্রণ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14500" y="3857625"/>
            <a:ext cx="14287500" cy="4391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8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জনন ও গ্রন্থির হরমোন তৈরি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714500" y="4695825"/>
            <a:ext cx="14287500" cy="4391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850">
                <a:solidFill>
                  <a:srgbClr val="0B4F8A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পিত্তরস ও ভিটামিন উৎপাদন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714500" y="5534025"/>
            <a:ext cx="14287500" cy="4391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8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স্নায়ুর কার্যকারিতা ও রোগ প্রতিরোধে সহায়তা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13906500" y="6191250"/>
            <a:ext cx="2381250" cy="2381250"/>
            <a:chOff x="0" y="0"/>
            <a:chExt cx="3175000" cy="31750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175000" cy="3175000"/>
            </a:xfrm>
            <a:custGeom>
              <a:avLst/>
              <a:gdLst/>
              <a:ahLst/>
              <a:cxnLst/>
              <a:rect r="r" b="b" t="t" l="l"/>
              <a:pathLst>
                <a:path h="3175000" w="3175000">
                  <a:moveTo>
                    <a:pt x="1587500" y="0"/>
                  </a:moveTo>
                  <a:cubicBezTo>
                    <a:pt x="2464252" y="0"/>
                    <a:pt x="3175000" y="710748"/>
                    <a:pt x="3175000" y="1587500"/>
                  </a:cubicBezTo>
                  <a:cubicBezTo>
                    <a:pt x="3175000" y="2464252"/>
                    <a:pt x="2464252" y="3175000"/>
                    <a:pt x="1587500" y="3175000"/>
                  </a:cubicBezTo>
                  <a:cubicBezTo>
                    <a:pt x="710748" y="3175000"/>
                    <a:pt x="0" y="2464252"/>
                    <a:pt x="0" y="1587500"/>
                  </a:cubicBezTo>
                  <a:cubicBezTo>
                    <a:pt x="0" y="710748"/>
                    <a:pt x="710748" y="0"/>
                    <a:pt x="1587500" y="0"/>
                  </a:cubicBezTo>
                  <a:close/>
                </a:path>
              </a:pathLst>
            </a:custGeom>
            <a:solidFill>
              <a:srgbClr val="FFF1F1"/>
            </a:solidFill>
            <a:ln cap="sq">
              <a:noFill/>
              <a:prstDash val="solid"/>
              <a:miter/>
            </a:ln>
          </p:spPr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1450"/>
            <a:chOff x="0" y="0"/>
            <a:chExt cx="24384000" cy="228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28600"/>
            </a:xfrm>
            <a:custGeom>
              <a:avLst/>
              <a:gdLst/>
              <a:ahLst/>
              <a:cxnLst/>
              <a:rect r="r" b="b" t="t" l="l"/>
              <a:pathLst>
                <a:path h="2286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28600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D62828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4384000" cy="266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952500" y="638175"/>
            <a:ext cx="14287500" cy="625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72"/>
              </a:lnSpc>
            </a:pPr>
            <a:r>
              <a:rPr lang="en-US" sz="43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কোলেস্টেরলের ঝুঁকি ও পিত্তথলির পাথর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6097250" y="628650"/>
            <a:ext cx="1143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০8</a:t>
            </a:r>
          </a:p>
        </p:txBody>
      </p:sp>
      <p:sp>
        <p:nvSpPr>
          <p:cNvPr name="AutoShape 7" id="7"/>
          <p:cNvSpPr/>
          <p:nvPr/>
        </p:nvSpPr>
        <p:spPr>
          <a:xfrm>
            <a:off x="952500" y="1428750"/>
            <a:ext cx="16383000" cy="0"/>
          </a:xfrm>
          <a:prstGeom prst="line">
            <a:avLst/>
          </a:prstGeom>
          <a:ln cap="flat" w="28575">
            <a:solidFill>
              <a:srgbClr val="EAF4F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9429750" y="2000250"/>
            <a:ext cx="7905750" cy="6667500"/>
          </a:xfrm>
          <a:custGeom>
            <a:avLst/>
            <a:gdLst/>
            <a:ahLst/>
            <a:cxnLst/>
            <a:rect r="r" b="b" t="t" l="l"/>
            <a:pathLst>
              <a:path h="6667500" w="7905750">
                <a:moveTo>
                  <a:pt x="0" y="0"/>
                </a:moveTo>
                <a:lnTo>
                  <a:pt x="7905750" y="0"/>
                </a:lnTo>
                <a:lnTo>
                  <a:pt x="7905750" y="6667500"/>
                </a:lnTo>
                <a:lnTo>
                  <a:pt x="0" y="6667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3980" t="0" r="-23980" b="0"/>
            </a:stretch>
          </a:blipFill>
          <a:ln cap="sq">
            <a:noFill/>
            <a:prstDash val="solid"/>
            <a:miter/>
          </a:ln>
        </p:spPr>
      </p:sp>
      <p:grpSp>
        <p:nvGrpSpPr>
          <p:cNvPr name="Group 9" id="9"/>
          <p:cNvGrpSpPr/>
          <p:nvPr/>
        </p:nvGrpSpPr>
        <p:grpSpPr>
          <a:xfrm rot="0">
            <a:off x="952500" y="2381250"/>
            <a:ext cx="7239000" cy="5429250"/>
            <a:chOff x="0" y="0"/>
            <a:chExt cx="9652000" cy="7239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9652000" cy="7239000"/>
            </a:xfrm>
            <a:custGeom>
              <a:avLst/>
              <a:gdLst/>
              <a:ahLst/>
              <a:cxnLst/>
              <a:rect r="r" b="b" t="t" l="l"/>
              <a:pathLst>
                <a:path h="7239000" w="9652000">
                  <a:moveTo>
                    <a:pt x="0" y="0"/>
                  </a:moveTo>
                  <a:lnTo>
                    <a:pt x="9652000" y="0"/>
                  </a:lnTo>
                  <a:lnTo>
                    <a:pt x="9652000" y="7239000"/>
                  </a:lnTo>
                  <a:lnTo>
                    <a:pt x="0" y="7239000"/>
                  </a:lnTo>
                  <a:close/>
                </a:path>
              </a:pathLst>
            </a:custGeom>
            <a:solidFill>
              <a:srgbClr val="FFF1F1"/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9652000" cy="7277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1524000" y="3133725"/>
            <a:ext cx="6096000" cy="393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87"/>
              </a:lnSpc>
            </a:pPr>
            <a:r>
              <a:rPr lang="en-US" sz="25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LDL বাড়লে ধমনীর প্রাচীর শক্ত হয়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524000" y="3971925"/>
            <a:ext cx="6096000" cy="393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87"/>
              </a:lnSpc>
            </a:pPr>
            <a:r>
              <a:rPr lang="en-US" sz="2550">
                <a:solidFill>
                  <a:srgbClr val="0B4F8A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রক্তচাপ ও হৃদ্‌রোগের ঝুঁকি বাড়ে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524000" y="4810125"/>
            <a:ext cx="6096000" cy="7934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87"/>
              </a:lnSpc>
            </a:pPr>
            <a:r>
              <a:rPr lang="en-US" sz="25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পিত্তথলিতে অতিরিক্ত কোলেস্টেরল জমে পাথর তৈরি হতে পারে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1450"/>
            <a:chOff x="0" y="0"/>
            <a:chExt cx="24384000" cy="228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28600"/>
            </a:xfrm>
            <a:custGeom>
              <a:avLst/>
              <a:gdLst/>
              <a:ahLst/>
              <a:cxnLst/>
              <a:rect r="r" b="b" t="t" l="l"/>
              <a:pathLst>
                <a:path h="2286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28600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D62828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4384000" cy="266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952500" y="638175"/>
            <a:ext cx="14287500" cy="625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72"/>
              </a:lnSpc>
            </a:pPr>
            <a:r>
              <a:rPr lang="en-US" sz="43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লিউকেমিয়া — রক্ত ক্যান্সার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6097250" y="628650"/>
            <a:ext cx="1143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০9</a:t>
            </a:r>
          </a:p>
        </p:txBody>
      </p:sp>
      <p:sp>
        <p:nvSpPr>
          <p:cNvPr name="AutoShape 7" id="7"/>
          <p:cNvSpPr/>
          <p:nvPr/>
        </p:nvSpPr>
        <p:spPr>
          <a:xfrm>
            <a:off x="952500" y="1428750"/>
            <a:ext cx="16383000" cy="0"/>
          </a:xfrm>
          <a:prstGeom prst="line">
            <a:avLst/>
          </a:prstGeom>
          <a:ln cap="flat" w="28575">
            <a:solidFill>
              <a:srgbClr val="EAF4F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8572500" y="1952625"/>
            <a:ext cx="8763000" cy="6858000"/>
          </a:xfrm>
          <a:custGeom>
            <a:avLst/>
            <a:gdLst/>
            <a:ahLst/>
            <a:cxnLst/>
            <a:rect r="r" b="b" t="t" l="l"/>
            <a:pathLst>
              <a:path h="6858000" w="8763000">
                <a:moveTo>
                  <a:pt x="0" y="0"/>
                </a:moveTo>
                <a:lnTo>
                  <a:pt x="8763000" y="0"/>
                </a:lnTo>
                <a:lnTo>
                  <a:pt x="8763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8649" t="0" r="-18649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9" id="9"/>
          <p:cNvSpPr txBox="true"/>
          <p:nvPr/>
        </p:nvSpPr>
        <p:spPr>
          <a:xfrm rot="0">
            <a:off x="952500" y="2847975"/>
            <a:ext cx="6667500" cy="393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87"/>
              </a:lnSpc>
            </a:pPr>
            <a:r>
              <a:rPr lang="en-US" sz="25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অস্থিমজ্জায় শ্বেত রক্তকণিকার অস্বাভাবিক বৃদ্ধি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52500" y="3686175"/>
            <a:ext cx="6667500" cy="393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87"/>
              </a:lnSpc>
            </a:pPr>
            <a:r>
              <a:rPr lang="en-US" sz="2550">
                <a:solidFill>
                  <a:srgbClr val="0B4F8A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কারণ: তেজস্ক্রিয়তা, বেনজিন, জিনগত পরিবর্তন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952500" y="4524375"/>
            <a:ext cx="6667500" cy="393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87"/>
              </a:lnSpc>
            </a:pPr>
            <a:r>
              <a:rPr lang="en-US" sz="25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প্রধান আক্রান্ত অঙ্গ: অস্থিমজ্জা (Bone Marrow)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1450"/>
            <a:chOff x="0" y="0"/>
            <a:chExt cx="24384000" cy="228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28600"/>
            </a:xfrm>
            <a:custGeom>
              <a:avLst/>
              <a:gdLst/>
              <a:ahLst/>
              <a:cxnLst/>
              <a:rect r="r" b="b" t="t" l="l"/>
              <a:pathLst>
                <a:path h="2286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28600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D62828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4384000" cy="266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952500" y="638175"/>
            <a:ext cx="14287500" cy="625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72"/>
              </a:lnSpc>
            </a:pPr>
            <a:r>
              <a:rPr lang="en-US" sz="43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লিউকেমিয়ার লক্ষণসমূহ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6097250" y="628650"/>
            <a:ext cx="1143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10</a:t>
            </a:r>
          </a:p>
        </p:txBody>
      </p:sp>
      <p:sp>
        <p:nvSpPr>
          <p:cNvPr name="AutoShape 7" id="7"/>
          <p:cNvSpPr/>
          <p:nvPr/>
        </p:nvSpPr>
        <p:spPr>
          <a:xfrm>
            <a:off x="952500" y="1428750"/>
            <a:ext cx="16383000" cy="0"/>
          </a:xfrm>
          <a:prstGeom prst="line">
            <a:avLst/>
          </a:prstGeom>
          <a:ln cap="flat" w="28575">
            <a:solidFill>
              <a:srgbClr val="EAF4F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952500" y="1905000"/>
            <a:ext cx="16383000" cy="5715000"/>
          </a:xfrm>
          <a:custGeom>
            <a:avLst/>
            <a:gdLst/>
            <a:ahLst/>
            <a:cxnLst/>
            <a:rect r="r" b="b" t="t" l="l"/>
            <a:pathLst>
              <a:path h="5715000" w="16383000">
                <a:moveTo>
                  <a:pt x="0" y="0"/>
                </a:moveTo>
                <a:lnTo>
                  <a:pt x="16383000" y="0"/>
                </a:lnTo>
                <a:lnTo>
                  <a:pt x="16383000" y="5715000"/>
                </a:lnTo>
                <a:lnTo>
                  <a:pt x="0" y="5715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1700" r="0" b="-3170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9" id="9"/>
          <p:cNvSpPr txBox="true"/>
          <p:nvPr/>
        </p:nvSpPr>
        <p:spPr>
          <a:xfrm rot="0">
            <a:off x="1143000" y="7915275"/>
            <a:ext cx="16002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 b="true">
                <a:solidFill>
                  <a:srgbClr val="0B4F8A"/>
                </a:solidFill>
                <a:latin typeface="Noto Sans Bengali Bold"/>
                <a:ea typeface="Noto Sans Bengali Bold"/>
                <a:cs typeface="Noto Sans Bengali Bold"/>
                <a:sym typeface="Noto Sans Bengali Bold"/>
              </a:rPr>
              <a:t>রক্তস্বল্পতা ও ফ্যাকাশে ভাব     •     নাক/মাড়ি দিয়ে রক্তপাত     •     দীর্ঘমেয়াদি জ্বর ও লসিকা ফোলা     •     হাড় ও গিঁটে ব্যথা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1450"/>
            <a:chOff x="0" y="0"/>
            <a:chExt cx="24384000" cy="228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28600"/>
            </a:xfrm>
            <a:custGeom>
              <a:avLst/>
              <a:gdLst/>
              <a:ahLst/>
              <a:cxnLst/>
              <a:rect r="r" b="b" t="t" l="l"/>
              <a:pathLst>
                <a:path h="2286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28600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D62828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4384000" cy="266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952500" y="638175"/>
            <a:ext cx="14287500" cy="625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72"/>
              </a:lnSpc>
            </a:pPr>
            <a:r>
              <a:rPr lang="en-US" sz="43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লিউকেমিয়ার চিকিৎসা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6097250" y="628650"/>
            <a:ext cx="1143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11</a:t>
            </a:r>
          </a:p>
        </p:txBody>
      </p:sp>
      <p:sp>
        <p:nvSpPr>
          <p:cNvPr name="AutoShape 7" id="7"/>
          <p:cNvSpPr/>
          <p:nvPr/>
        </p:nvSpPr>
        <p:spPr>
          <a:xfrm>
            <a:off x="952500" y="1428750"/>
            <a:ext cx="16383000" cy="0"/>
          </a:xfrm>
          <a:prstGeom prst="line">
            <a:avLst/>
          </a:prstGeom>
          <a:ln cap="flat" w="28575">
            <a:solidFill>
              <a:srgbClr val="EAF4FB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8" id="8"/>
          <p:cNvGrpSpPr/>
          <p:nvPr/>
        </p:nvGrpSpPr>
        <p:grpSpPr>
          <a:xfrm rot="0">
            <a:off x="952500" y="2857500"/>
            <a:ext cx="4953000" cy="4286250"/>
            <a:chOff x="0" y="0"/>
            <a:chExt cx="6604000" cy="5715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604000" cy="5715000"/>
            </a:xfrm>
            <a:custGeom>
              <a:avLst/>
              <a:gdLst/>
              <a:ahLst/>
              <a:cxnLst/>
              <a:rect r="r" b="b" t="t" l="l"/>
              <a:pathLst>
                <a:path h="5715000" w="6604000">
                  <a:moveTo>
                    <a:pt x="0" y="0"/>
                  </a:moveTo>
                  <a:lnTo>
                    <a:pt x="6604000" y="0"/>
                  </a:lnTo>
                  <a:lnTo>
                    <a:pt x="6604000" y="5715000"/>
                  </a:lnTo>
                  <a:lnTo>
                    <a:pt x="0" y="5715000"/>
                  </a:lnTo>
                  <a:close/>
                </a:path>
              </a:pathLst>
            </a:custGeom>
            <a:solidFill>
              <a:srgbClr val="FFF1F1"/>
            </a:solidFill>
            <a:ln cap="sq">
              <a:noFill/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6604000" cy="5753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6477000" y="2857500"/>
            <a:ext cx="4953000" cy="4286250"/>
            <a:chOff x="0" y="0"/>
            <a:chExt cx="6604000" cy="5715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6604000" cy="5715000"/>
            </a:xfrm>
            <a:custGeom>
              <a:avLst/>
              <a:gdLst/>
              <a:ahLst/>
              <a:cxnLst/>
              <a:rect r="r" b="b" t="t" l="l"/>
              <a:pathLst>
                <a:path h="5715000" w="6604000">
                  <a:moveTo>
                    <a:pt x="0" y="0"/>
                  </a:moveTo>
                  <a:lnTo>
                    <a:pt x="6604000" y="0"/>
                  </a:lnTo>
                  <a:lnTo>
                    <a:pt x="6604000" y="5715000"/>
                  </a:lnTo>
                  <a:lnTo>
                    <a:pt x="0" y="5715000"/>
                  </a:lnTo>
                  <a:close/>
                </a:path>
              </a:pathLst>
            </a:custGeom>
            <a:solidFill>
              <a:srgbClr val="EAF4FB"/>
            </a:soli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6604000" cy="5753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12001500" y="2857500"/>
            <a:ext cx="4953000" cy="4286250"/>
            <a:chOff x="0" y="0"/>
            <a:chExt cx="6604000" cy="5715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6604000" cy="5715000"/>
            </a:xfrm>
            <a:custGeom>
              <a:avLst/>
              <a:gdLst/>
              <a:ahLst/>
              <a:cxnLst/>
              <a:rect r="r" b="b" t="t" l="l"/>
              <a:pathLst>
                <a:path h="5715000" w="6604000">
                  <a:moveTo>
                    <a:pt x="0" y="0"/>
                  </a:moveTo>
                  <a:lnTo>
                    <a:pt x="6604000" y="0"/>
                  </a:lnTo>
                  <a:lnTo>
                    <a:pt x="6604000" y="5715000"/>
                  </a:lnTo>
                  <a:lnTo>
                    <a:pt x="0" y="5715000"/>
                  </a:lnTo>
                  <a:close/>
                </a:path>
              </a:pathLst>
            </a:custGeom>
            <a:solidFill>
              <a:srgbClr val="FFF1F1"/>
            </a:solidFill>
            <a:ln cap="sq">
              <a:noFill/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6604000" cy="5753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17" id="17"/>
          <p:cNvSpPr txBox="true"/>
          <p:nvPr/>
        </p:nvSpPr>
        <p:spPr>
          <a:xfrm rot="0">
            <a:off x="1285875" y="3143250"/>
            <a:ext cx="4286250" cy="821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19"/>
              </a:lnSpc>
            </a:pPr>
            <a:r>
              <a:rPr lang="en-US" sz="48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০১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85875" y="4381500"/>
            <a:ext cx="4286250" cy="480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90"/>
              </a:lnSpc>
            </a:pPr>
            <a:r>
              <a:rPr lang="en-US" sz="28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কিমোথেরাপি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85875" y="5772150"/>
            <a:ext cx="428625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ক্যান্সার কোষ ধ্বংস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6810375" y="3143250"/>
            <a:ext cx="4286250" cy="821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19"/>
              </a:lnSpc>
            </a:pPr>
            <a:r>
              <a:rPr lang="en-US" sz="48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০২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6810375" y="4381500"/>
            <a:ext cx="4286250" cy="480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90"/>
              </a:lnSpc>
            </a:pPr>
            <a:r>
              <a:rPr lang="en-US" sz="28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বোন ম্যারো ট্রান্সপ্ল্যান্ট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6810375" y="5772150"/>
            <a:ext cx="428625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সুস্থ অস্থিমজ্জা প্রতিস্থাপন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2334875" y="3143250"/>
            <a:ext cx="4286250" cy="821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19"/>
              </a:lnSpc>
            </a:pPr>
            <a:r>
              <a:rPr lang="en-US" sz="48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০৩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2334875" y="4381500"/>
            <a:ext cx="4286250" cy="480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90"/>
              </a:lnSpc>
            </a:pPr>
            <a:r>
              <a:rPr lang="en-US" sz="28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রক্ত প্রদান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2334875" y="5772150"/>
            <a:ext cx="428625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লোহিত কণিকা ও অনুচক্রিকা সরবরাহ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1450"/>
            <a:chOff x="0" y="0"/>
            <a:chExt cx="24384000" cy="228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28600"/>
            </a:xfrm>
            <a:custGeom>
              <a:avLst/>
              <a:gdLst/>
              <a:ahLst/>
              <a:cxnLst/>
              <a:rect r="r" b="b" t="t" l="l"/>
              <a:pathLst>
                <a:path h="2286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28600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D62828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4384000" cy="266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952500" y="638175"/>
            <a:ext cx="14287500" cy="625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72"/>
              </a:lnSpc>
            </a:pPr>
            <a:r>
              <a:rPr lang="en-US" sz="43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হার্ট অ্যাটাক (Heart Attack)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6097250" y="628650"/>
            <a:ext cx="1143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12</a:t>
            </a:r>
          </a:p>
        </p:txBody>
      </p:sp>
      <p:sp>
        <p:nvSpPr>
          <p:cNvPr name="AutoShape 7" id="7"/>
          <p:cNvSpPr/>
          <p:nvPr/>
        </p:nvSpPr>
        <p:spPr>
          <a:xfrm>
            <a:off x="952500" y="1428750"/>
            <a:ext cx="16383000" cy="0"/>
          </a:xfrm>
          <a:prstGeom prst="line">
            <a:avLst/>
          </a:prstGeom>
          <a:ln cap="flat" w="28575">
            <a:solidFill>
              <a:srgbClr val="EAF4F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9048750" y="2000250"/>
            <a:ext cx="8286750" cy="6667500"/>
          </a:xfrm>
          <a:custGeom>
            <a:avLst/>
            <a:gdLst/>
            <a:ahLst/>
            <a:cxnLst/>
            <a:rect r="r" b="b" t="t" l="l"/>
            <a:pathLst>
              <a:path h="6667500" w="8286750">
                <a:moveTo>
                  <a:pt x="0" y="0"/>
                </a:moveTo>
                <a:lnTo>
                  <a:pt x="8286750" y="0"/>
                </a:lnTo>
                <a:lnTo>
                  <a:pt x="8286750" y="6667500"/>
                </a:lnTo>
                <a:lnTo>
                  <a:pt x="0" y="6667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578" t="0" r="-20578" b="0"/>
            </a:stretch>
          </a:blipFill>
          <a:ln cap="sq">
            <a:noFill/>
            <a:prstDash val="solid"/>
            <a:miter/>
          </a:ln>
        </p:spPr>
      </p:sp>
      <p:grpSp>
        <p:nvGrpSpPr>
          <p:cNvPr name="Group 9" id="9"/>
          <p:cNvGrpSpPr/>
          <p:nvPr/>
        </p:nvGrpSpPr>
        <p:grpSpPr>
          <a:xfrm rot="0">
            <a:off x="952500" y="2095500"/>
            <a:ext cx="7048500" cy="2476500"/>
            <a:chOff x="0" y="0"/>
            <a:chExt cx="9398000" cy="3302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9398000" cy="3302000"/>
            </a:xfrm>
            <a:custGeom>
              <a:avLst/>
              <a:gdLst/>
              <a:ahLst/>
              <a:cxnLst/>
              <a:rect r="r" b="b" t="t" l="l"/>
              <a:pathLst>
                <a:path h="3302000" w="9398000">
                  <a:moveTo>
                    <a:pt x="0" y="0"/>
                  </a:moveTo>
                  <a:lnTo>
                    <a:pt x="9398000" y="0"/>
                  </a:lnTo>
                  <a:lnTo>
                    <a:pt x="9398000" y="3302000"/>
                  </a:lnTo>
                  <a:lnTo>
                    <a:pt x="0" y="3302000"/>
                  </a:lnTo>
                  <a:close/>
                </a:path>
              </a:pathLst>
            </a:custGeom>
            <a:solidFill>
              <a:srgbClr val="FFF1F1"/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9398000" cy="3340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1428750" y="2619375"/>
            <a:ext cx="6096000" cy="952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</a:pPr>
            <a:r>
              <a:rPr lang="en-US" sz="315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করোনারি ধমনীতে রক্ত জমাট বাধলে হৃদপেশি ক্ষতিগ্রস্ত হয়।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52500" y="5191125"/>
            <a:ext cx="5715000" cy="430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9"/>
              </a:lnSpc>
            </a:pPr>
            <a:r>
              <a:rPr lang="en-US" sz="25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প্রধান ঝুঁকি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238250" y="5943600"/>
            <a:ext cx="6477000" cy="347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12"/>
              </a:lnSpc>
            </a:pPr>
            <a:r>
              <a:rPr lang="en-US" sz="22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ওজন বৃদ্ধি ও ডায়াবেটিস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38250" y="6781800"/>
            <a:ext cx="6477000" cy="347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12"/>
              </a:lnSpc>
            </a:pPr>
            <a:r>
              <a:rPr lang="en-US" sz="2250">
                <a:solidFill>
                  <a:srgbClr val="0B4F8A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অতিরিক্ত চর্বিযুক্ত খাবার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238250" y="7620000"/>
            <a:ext cx="6477000" cy="3476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12"/>
              </a:lnSpc>
            </a:pPr>
            <a:r>
              <a:rPr lang="en-US" sz="22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অলস জীবনযাপন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1450"/>
            <a:chOff x="0" y="0"/>
            <a:chExt cx="24384000" cy="228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28600"/>
            </a:xfrm>
            <a:custGeom>
              <a:avLst/>
              <a:gdLst/>
              <a:ahLst/>
              <a:cxnLst/>
              <a:rect r="r" b="b" t="t" l="l"/>
              <a:pathLst>
                <a:path h="2286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28600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D62828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4384000" cy="266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952500" y="638175"/>
            <a:ext cx="14287500" cy="625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72"/>
              </a:lnSpc>
            </a:pPr>
            <a:r>
              <a:rPr lang="en-US" sz="43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হার্ট অ্যাটাকের লক্ষণসমূহ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6097250" y="628650"/>
            <a:ext cx="1143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13</a:t>
            </a:r>
          </a:p>
        </p:txBody>
      </p:sp>
      <p:sp>
        <p:nvSpPr>
          <p:cNvPr name="AutoShape 7" id="7"/>
          <p:cNvSpPr/>
          <p:nvPr/>
        </p:nvSpPr>
        <p:spPr>
          <a:xfrm>
            <a:off x="952500" y="1428750"/>
            <a:ext cx="16383000" cy="0"/>
          </a:xfrm>
          <a:prstGeom prst="line">
            <a:avLst/>
          </a:prstGeom>
          <a:ln cap="flat" w="28575">
            <a:solidFill>
              <a:srgbClr val="EAF4F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952500" y="1905000"/>
            <a:ext cx="16383000" cy="5810250"/>
          </a:xfrm>
          <a:custGeom>
            <a:avLst/>
            <a:gdLst/>
            <a:ahLst/>
            <a:cxnLst/>
            <a:rect r="r" b="b" t="t" l="l"/>
            <a:pathLst>
              <a:path h="5810250" w="16383000">
                <a:moveTo>
                  <a:pt x="0" y="0"/>
                </a:moveTo>
                <a:lnTo>
                  <a:pt x="16383000" y="0"/>
                </a:lnTo>
                <a:lnTo>
                  <a:pt x="16383000" y="5810250"/>
                </a:lnTo>
                <a:lnTo>
                  <a:pt x="0" y="58102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0360" r="0" b="-3036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9" id="9"/>
          <p:cNvSpPr txBox="true"/>
          <p:nvPr/>
        </p:nvSpPr>
        <p:spPr>
          <a:xfrm rot="0">
            <a:off x="1238250" y="7915275"/>
            <a:ext cx="15811500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149"/>
              </a:lnSpc>
            </a:pPr>
            <a:r>
              <a:rPr lang="en-US" sz="2250" b="true">
                <a:solidFill>
                  <a:srgbClr val="0B4F8A"/>
                </a:solidFill>
                <a:latin typeface="Noto Sans Bengali Bold"/>
                <a:ea typeface="Noto Sans Bengali Bold"/>
                <a:cs typeface="Noto Sans Bengali Bold"/>
                <a:sym typeface="Noto Sans Bengali Bold"/>
              </a:rPr>
              <a:t>বাম বুকে তীব্র ব্যথা ও চাপ     •     প্রচণ্ড ঘাম     •     বুক ভার ও শ্বাসকষ্ট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048000" y="8820150"/>
            <a:ext cx="12192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Noto Sans Bengali Bold"/>
                <a:ea typeface="Noto Sans Bengali Bold"/>
                <a:cs typeface="Noto Sans Bengali Bold"/>
                <a:sym typeface="Noto Sans Bengali Bold"/>
              </a:rPr>
              <a:t>বিশেষ দ্রষ্টব্য: ডায়াবেটিস রোগীর ‘নীরব হার্ট অ্যাটাক’ হতে পারে।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1450"/>
            <a:chOff x="0" y="0"/>
            <a:chExt cx="24384000" cy="228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28600"/>
            </a:xfrm>
            <a:custGeom>
              <a:avLst/>
              <a:gdLst/>
              <a:ahLst/>
              <a:cxnLst/>
              <a:rect r="r" b="b" t="t" l="l"/>
              <a:pathLst>
                <a:path h="2286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28600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D62828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4384000" cy="266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952500" y="638175"/>
            <a:ext cx="14287500" cy="625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72"/>
              </a:lnSpc>
            </a:pPr>
            <a:r>
              <a:rPr lang="en-US" sz="43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হার্ট অ্যাটাকের প্রতিকার ও প্রতিরোধ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6097250" y="628650"/>
            <a:ext cx="1143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14</a:t>
            </a:r>
          </a:p>
        </p:txBody>
      </p:sp>
      <p:sp>
        <p:nvSpPr>
          <p:cNvPr name="AutoShape 7" id="7"/>
          <p:cNvSpPr/>
          <p:nvPr/>
        </p:nvSpPr>
        <p:spPr>
          <a:xfrm>
            <a:off x="952500" y="1428750"/>
            <a:ext cx="16383000" cy="0"/>
          </a:xfrm>
          <a:prstGeom prst="line">
            <a:avLst/>
          </a:prstGeom>
          <a:ln cap="flat" w="28575">
            <a:solidFill>
              <a:srgbClr val="EAF4FB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8" id="8"/>
          <p:cNvGrpSpPr/>
          <p:nvPr/>
        </p:nvGrpSpPr>
        <p:grpSpPr>
          <a:xfrm rot="0">
            <a:off x="952500" y="2286000"/>
            <a:ext cx="7620000" cy="2571750"/>
            <a:chOff x="0" y="0"/>
            <a:chExt cx="10160000" cy="3429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160000" cy="3429000"/>
            </a:xfrm>
            <a:custGeom>
              <a:avLst/>
              <a:gdLst/>
              <a:ahLst/>
              <a:cxnLst/>
              <a:rect r="r" b="b" t="t" l="l"/>
              <a:pathLst>
                <a:path h="3429000" w="10160000">
                  <a:moveTo>
                    <a:pt x="0" y="0"/>
                  </a:moveTo>
                  <a:lnTo>
                    <a:pt x="10160000" y="0"/>
                  </a:lnTo>
                  <a:lnTo>
                    <a:pt x="10160000" y="3429000"/>
                  </a:lnTo>
                  <a:lnTo>
                    <a:pt x="0" y="3429000"/>
                  </a:lnTo>
                  <a:close/>
                </a:path>
              </a:pathLst>
            </a:custGeom>
            <a:solidFill>
              <a:srgbClr val="FFF1F1"/>
            </a:solidFill>
            <a:ln cap="sq">
              <a:noFill/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10160000" cy="3467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9239250" y="2286000"/>
            <a:ext cx="7620000" cy="2571750"/>
            <a:chOff x="0" y="0"/>
            <a:chExt cx="10160000" cy="3429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0160000" cy="3429000"/>
            </a:xfrm>
            <a:custGeom>
              <a:avLst/>
              <a:gdLst/>
              <a:ahLst/>
              <a:cxnLst/>
              <a:rect r="r" b="b" t="t" l="l"/>
              <a:pathLst>
                <a:path h="3429000" w="10160000">
                  <a:moveTo>
                    <a:pt x="0" y="0"/>
                  </a:moveTo>
                  <a:lnTo>
                    <a:pt x="10160000" y="0"/>
                  </a:lnTo>
                  <a:lnTo>
                    <a:pt x="10160000" y="3429000"/>
                  </a:lnTo>
                  <a:lnTo>
                    <a:pt x="0" y="3429000"/>
                  </a:lnTo>
                  <a:close/>
                </a:path>
              </a:pathLst>
            </a:custGeom>
            <a:solidFill>
              <a:srgbClr val="EAF4FB"/>
            </a:soli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10160000" cy="3467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952500" y="5429250"/>
            <a:ext cx="7620000" cy="2571750"/>
            <a:chOff x="0" y="0"/>
            <a:chExt cx="10160000" cy="34290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0160000" cy="3429000"/>
            </a:xfrm>
            <a:custGeom>
              <a:avLst/>
              <a:gdLst/>
              <a:ahLst/>
              <a:cxnLst/>
              <a:rect r="r" b="b" t="t" l="l"/>
              <a:pathLst>
                <a:path h="3429000" w="10160000">
                  <a:moveTo>
                    <a:pt x="0" y="0"/>
                  </a:moveTo>
                  <a:lnTo>
                    <a:pt x="10160000" y="0"/>
                  </a:lnTo>
                  <a:lnTo>
                    <a:pt x="10160000" y="3429000"/>
                  </a:lnTo>
                  <a:lnTo>
                    <a:pt x="0" y="3429000"/>
                  </a:lnTo>
                  <a:close/>
                </a:path>
              </a:pathLst>
            </a:custGeom>
            <a:solidFill>
              <a:srgbClr val="FFF1F1"/>
            </a:solidFill>
            <a:ln cap="sq">
              <a:noFill/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10160000" cy="3467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9239250" y="5429250"/>
            <a:ext cx="7620000" cy="2571750"/>
            <a:chOff x="0" y="0"/>
            <a:chExt cx="10160000" cy="34290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0160000" cy="3429000"/>
            </a:xfrm>
            <a:custGeom>
              <a:avLst/>
              <a:gdLst/>
              <a:ahLst/>
              <a:cxnLst/>
              <a:rect r="r" b="b" t="t" l="l"/>
              <a:pathLst>
                <a:path h="3429000" w="10160000">
                  <a:moveTo>
                    <a:pt x="0" y="0"/>
                  </a:moveTo>
                  <a:lnTo>
                    <a:pt x="10160000" y="0"/>
                  </a:lnTo>
                  <a:lnTo>
                    <a:pt x="10160000" y="3429000"/>
                  </a:lnTo>
                  <a:lnTo>
                    <a:pt x="0" y="3429000"/>
                  </a:lnTo>
                  <a:close/>
                </a:path>
              </a:pathLst>
            </a:custGeom>
            <a:solidFill>
              <a:srgbClr val="EAF4FB"/>
            </a:solidFill>
            <a:ln cap="sq">
              <a:noFill/>
              <a:prstDash val="solid"/>
              <a:miter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10160000" cy="3467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1333500" y="2581275"/>
            <a:ext cx="6858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Noto Sans Bengali Bold"/>
                <a:ea typeface="Noto Sans Bengali Bold"/>
                <a:cs typeface="Noto Sans Bengali Bold"/>
                <a:sym typeface="Noto Sans Bengali Bold"/>
              </a:rPr>
              <a:t>জরুরি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333500" y="3238500"/>
            <a:ext cx="6667500" cy="480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90"/>
              </a:lnSpc>
            </a:pPr>
            <a:r>
              <a:rPr lang="en-US" sz="28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দ্রুত ECG করে হাসপাতালে নিন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9620250" y="2581275"/>
            <a:ext cx="6858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Noto Sans Bengali Bold"/>
                <a:ea typeface="Noto Sans Bengali Bold"/>
                <a:cs typeface="Noto Sans Bengali Bold"/>
                <a:sym typeface="Noto Sans Bengali Bold"/>
              </a:rPr>
              <a:t>নিয়ন্ত্রণ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9620250" y="3238500"/>
            <a:ext cx="6667500" cy="480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90"/>
              </a:lnSpc>
            </a:pPr>
            <a:r>
              <a:rPr lang="en-US" sz="28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রক্তচাপ ও ডায়াবেটিস নিয়ন্ত্রণে রাখুন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333500" y="5724525"/>
            <a:ext cx="6858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Noto Sans Bengali Bold"/>
                <a:ea typeface="Noto Sans Bengali Bold"/>
                <a:cs typeface="Noto Sans Bengali Bold"/>
                <a:sym typeface="Noto Sans Bengali Bold"/>
              </a:rPr>
              <a:t>বর্জন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333500" y="6381750"/>
            <a:ext cx="6667500" cy="480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90"/>
              </a:lnSpc>
            </a:pPr>
            <a:r>
              <a:rPr lang="en-US" sz="28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ধূমপান সম্পূর্ণ ত্যাগ করুন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9620250" y="5724525"/>
            <a:ext cx="6858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Noto Sans Bengali Bold"/>
                <a:ea typeface="Noto Sans Bengali Bold"/>
                <a:cs typeface="Noto Sans Bengali Bold"/>
                <a:sym typeface="Noto Sans Bengali Bold"/>
              </a:rPr>
              <a:t>অভ্যাস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9620250" y="6381750"/>
            <a:ext cx="6667500" cy="4800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90"/>
              </a:lnSpc>
            </a:pPr>
            <a:r>
              <a:rPr lang="en-US" sz="28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নিয়মিত ব্যায়াম ও সুষম খাবার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1450"/>
            <a:chOff x="0" y="0"/>
            <a:chExt cx="24384000" cy="228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28600"/>
            </a:xfrm>
            <a:custGeom>
              <a:avLst/>
              <a:gdLst/>
              <a:ahLst/>
              <a:cxnLst/>
              <a:rect r="r" b="b" t="t" l="l"/>
              <a:pathLst>
                <a:path h="2286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28600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D62828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4384000" cy="266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952500" y="638175"/>
            <a:ext cx="14287500" cy="625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72"/>
              </a:lnSpc>
            </a:pPr>
            <a:r>
              <a:rPr lang="en-US" sz="43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বাতজ্বর (Rheumatic Fever)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6097250" y="628650"/>
            <a:ext cx="1143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15</a:t>
            </a:r>
          </a:p>
        </p:txBody>
      </p:sp>
      <p:sp>
        <p:nvSpPr>
          <p:cNvPr name="AutoShape 7" id="7"/>
          <p:cNvSpPr/>
          <p:nvPr/>
        </p:nvSpPr>
        <p:spPr>
          <a:xfrm>
            <a:off x="952500" y="1428750"/>
            <a:ext cx="16383000" cy="0"/>
          </a:xfrm>
          <a:prstGeom prst="line">
            <a:avLst/>
          </a:prstGeom>
          <a:ln cap="flat" w="28575">
            <a:solidFill>
              <a:srgbClr val="EAF4F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7810500" y="2000250"/>
            <a:ext cx="9525000" cy="6191250"/>
          </a:xfrm>
          <a:custGeom>
            <a:avLst/>
            <a:gdLst/>
            <a:ahLst/>
            <a:cxnLst/>
            <a:rect r="r" b="b" t="t" l="l"/>
            <a:pathLst>
              <a:path h="6191250" w="9525000">
                <a:moveTo>
                  <a:pt x="0" y="0"/>
                </a:moveTo>
                <a:lnTo>
                  <a:pt x="9525000" y="0"/>
                </a:lnTo>
                <a:lnTo>
                  <a:pt x="9525000" y="6191250"/>
                </a:lnTo>
                <a:lnTo>
                  <a:pt x="0" y="61912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7017" t="0" r="-7017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9" id="9"/>
          <p:cNvSpPr txBox="true"/>
          <p:nvPr/>
        </p:nvSpPr>
        <p:spPr>
          <a:xfrm rot="0">
            <a:off x="952500" y="2181225"/>
            <a:ext cx="5905500" cy="886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62"/>
              </a:lnSpc>
            </a:pPr>
            <a:r>
              <a:rPr lang="en-US" sz="285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Streptococcus ব্যাকটেরিয়ার সংক্রমণ থেকে গলা প্রদাহের পর বাতজ্বর হতে পারে।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47750" y="5314950"/>
            <a:ext cx="5905500" cy="3481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18"/>
              </a:lnSpc>
            </a:pPr>
            <a:r>
              <a:rPr lang="en-US" sz="2175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গলা ব্যথা ও শ্বাসনালীতে প্রদাহ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47750" y="6153150"/>
            <a:ext cx="5905500" cy="3481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18"/>
              </a:lnSpc>
            </a:pPr>
            <a:r>
              <a:rPr lang="en-US" sz="2175">
                <a:solidFill>
                  <a:srgbClr val="0B4F8A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জোড়া ফুলে লাল হওয়া ও ব্যথা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47750" y="6991350"/>
            <a:ext cx="5905500" cy="3481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18"/>
              </a:lnSpc>
            </a:pPr>
            <a:r>
              <a:rPr lang="en-US" sz="2175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অনবরত জ্বর ও ত্বকে র‍্যাশ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1450"/>
            <a:chOff x="0" y="0"/>
            <a:chExt cx="24384000" cy="228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28600"/>
            </a:xfrm>
            <a:custGeom>
              <a:avLst/>
              <a:gdLst/>
              <a:ahLst/>
              <a:cxnLst/>
              <a:rect r="r" b="b" t="t" l="l"/>
              <a:pathLst>
                <a:path h="2286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28600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D62828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4384000" cy="266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952500" y="638175"/>
            <a:ext cx="14287500" cy="625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72"/>
              </a:lnSpc>
            </a:pPr>
            <a:r>
              <a:rPr lang="en-US" sz="43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হৃদপিণ্ড সুস্থ রাখার সার্বিক উপায়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6097250" y="628650"/>
            <a:ext cx="1143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16</a:t>
            </a:r>
          </a:p>
        </p:txBody>
      </p:sp>
      <p:sp>
        <p:nvSpPr>
          <p:cNvPr name="AutoShape 7" id="7"/>
          <p:cNvSpPr/>
          <p:nvPr/>
        </p:nvSpPr>
        <p:spPr>
          <a:xfrm>
            <a:off x="952500" y="1428750"/>
            <a:ext cx="16383000" cy="0"/>
          </a:xfrm>
          <a:prstGeom prst="line">
            <a:avLst/>
          </a:prstGeom>
          <a:ln cap="flat" w="28575">
            <a:solidFill>
              <a:srgbClr val="EAF4FB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8" id="8"/>
          <p:cNvGrpSpPr/>
          <p:nvPr/>
        </p:nvGrpSpPr>
        <p:grpSpPr>
          <a:xfrm rot="0">
            <a:off x="952500" y="2000250"/>
            <a:ext cx="7239000" cy="6477000"/>
            <a:chOff x="0" y="0"/>
            <a:chExt cx="9652000" cy="8636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9652000" cy="8636000"/>
            </a:xfrm>
            <a:custGeom>
              <a:avLst/>
              <a:gdLst/>
              <a:ahLst/>
              <a:cxnLst/>
              <a:rect r="r" b="b" t="t" l="l"/>
              <a:pathLst>
                <a:path h="8636000" w="9652000">
                  <a:moveTo>
                    <a:pt x="0" y="0"/>
                  </a:moveTo>
                  <a:lnTo>
                    <a:pt x="9652000" y="0"/>
                  </a:lnTo>
                  <a:lnTo>
                    <a:pt x="9652000" y="8636000"/>
                  </a:lnTo>
                  <a:lnTo>
                    <a:pt x="0" y="8636000"/>
                  </a:lnTo>
                  <a:close/>
                </a:path>
              </a:pathLst>
            </a:custGeom>
            <a:solidFill>
              <a:srgbClr val="FFF1F1"/>
            </a:solidFill>
            <a:ln cap="sq">
              <a:noFill/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9652000" cy="8674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9334500" y="2000250"/>
            <a:ext cx="8001000" cy="6477000"/>
            <a:chOff x="0" y="0"/>
            <a:chExt cx="10668000" cy="86360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0668000" cy="8636000"/>
            </a:xfrm>
            <a:custGeom>
              <a:avLst/>
              <a:gdLst/>
              <a:ahLst/>
              <a:cxnLst/>
              <a:rect r="r" b="b" t="t" l="l"/>
              <a:pathLst>
                <a:path h="8636000" w="10668000">
                  <a:moveTo>
                    <a:pt x="0" y="0"/>
                  </a:moveTo>
                  <a:lnTo>
                    <a:pt x="10668000" y="0"/>
                  </a:lnTo>
                  <a:lnTo>
                    <a:pt x="10668000" y="8636000"/>
                  </a:lnTo>
                  <a:lnTo>
                    <a:pt x="0" y="8636000"/>
                  </a:lnTo>
                  <a:close/>
                </a:path>
              </a:pathLst>
            </a:custGeom>
            <a:solidFill>
              <a:srgbClr val="EAF4FB"/>
            </a:soli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10668000" cy="8674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1619250" y="2314575"/>
            <a:ext cx="6191250" cy="6134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36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বর্জনীয়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0001250" y="2314575"/>
            <a:ext cx="6191250" cy="6134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3600" b="true">
                <a:solidFill>
                  <a:srgbClr val="23845B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গ্রহণীয় ও অভ্যাস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524000" y="3609975"/>
            <a:ext cx="6096000" cy="393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87"/>
              </a:lnSpc>
            </a:pPr>
            <a:r>
              <a:rPr lang="en-US" sz="25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তামাক, জর্দা ও সিগারেট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524000" y="4448175"/>
            <a:ext cx="6096000" cy="393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87"/>
              </a:lnSpc>
            </a:pPr>
            <a:r>
              <a:rPr lang="en-US" sz="2550">
                <a:solidFill>
                  <a:srgbClr val="0B4F8A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অতিরিক্ত লবণ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524000" y="5286375"/>
            <a:ext cx="6096000" cy="393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87"/>
              </a:lnSpc>
            </a:pPr>
            <a:r>
              <a:rPr lang="en-US" sz="25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অতিরিক্ত চর্বিযুক্ত খাবার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9906000" y="3609975"/>
            <a:ext cx="6667500" cy="393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87"/>
              </a:lnSpc>
            </a:pPr>
            <a:r>
              <a:rPr lang="en-US" sz="25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তাজা শাকসবজি ও ফলমূল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9906000" y="4448175"/>
            <a:ext cx="6667500" cy="393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87"/>
              </a:lnSpc>
            </a:pPr>
            <a:r>
              <a:rPr lang="en-US" sz="2550">
                <a:solidFill>
                  <a:srgbClr val="0B4F8A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সুষম খাদ্য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9906000" y="5286375"/>
            <a:ext cx="6667500" cy="393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87"/>
              </a:lnSpc>
            </a:pPr>
            <a:r>
              <a:rPr lang="en-US" sz="25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দৈনিক পরিশ্রম ও ব্যায়াম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9906000" y="6124575"/>
            <a:ext cx="6667500" cy="393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87"/>
              </a:lnSpc>
            </a:pPr>
            <a:r>
              <a:rPr lang="en-US" sz="2550">
                <a:solidFill>
                  <a:srgbClr val="0B4F8A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দুশ্চিন্তামুক্ত থাকা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1450"/>
            <a:chOff x="0" y="0"/>
            <a:chExt cx="24384000" cy="228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28600"/>
            </a:xfrm>
            <a:custGeom>
              <a:avLst/>
              <a:gdLst/>
              <a:ahLst/>
              <a:cxnLst/>
              <a:rect r="r" b="b" t="t" l="l"/>
              <a:pathLst>
                <a:path h="2286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28600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D62828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4384000" cy="266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952500" y="638175"/>
            <a:ext cx="14287500" cy="625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72"/>
              </a:lnSpc>
            </a:pPr>
            <a:r>
              <a:rPr lang="en-US" sz="43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মূল্যায়ন • ১০টি এমসিকিউ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6097250" y="628650"/>
            <a:ext cx="1143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17</a:t>
            </a:r>
          </a:p>
        </p:txBody>
      </p:sp>
      <p:sp>
        <p:nvSpPr>
          <p:cNvPr name="AutoShape 7" id="7"/>
          <p:cNvSpPr/>
          <p:nvPr/>
        </p:nvSpPr>
        <p:spPr>
          <a:xfrm>
            <a:off x="952500" y="1428750"/>
            <a:ext cx="16383000" cy="0"/>
          </a:xfrm>
          <a:prstGeom prst="line">
            <a:avLst/>
          </a:prstGeom>
          <a:ln cap="flat" w="28575">
            <a:solidFill>
              <a:srgbClr val="EAF4F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8" id="8"/>
          <p:cNvSpPr txBox="true"/>
          <p:nvPr/>
        </p:nvSpPr>
        <p:spPr>
          <a:xfrm rot="0">
            <a:off x="952500" y="1847850"/>
            <a:ext cx="7620000" cy="2652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56"/>
              </a:lnSpc>
            </a:pPr>
            <a:r>
              <a:rPr lang="en-US" sz="1725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1. ভালো কোলেস্টেরল কোনটি?  ক LDL  খ HDL  গ TG  ঘ RBC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52500" y="3228975"/>
            <a:ext cx="7620000" cy="2652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56"/>
              </a:lnSpc>
            </a:pPr>
            <a:r>
              <a:rPr lang="en-US" sz="1725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2. এনজিনার প্রধান লক্ষণ?  ক জ্বর  খ বুকব্যথা  গ র‍্যাশ  ঘ কাশি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52500" y="4610100"/>
            <a:ext cx="7620000" cy="2652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56"/>
              </a:lnSpc>
            </a:pPr>
            <a:r>
              <a:rPr lang="en-US" sz="1725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3. লিউকেমিয়া কোথায় শুরু?  ক যকৃত  খ অস্থিমজ্জা  গ ফুসফুস  ঘ ত্বক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952500" y="5991225"/>
            <a:ext cx="7620000" cy="2652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56"/>
              </a:lnSpc>
            </a:pPr>
            <a:r>
              <a:rPr lang="en-US" sz="1725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4. LDL-এর উত্তম মান?  ক &lt;১০০  খ &gt;১০০  গ &gt;২০০  ঘ &lt;৪০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52500" y="7372350"/>
            <a:ext cx="7620000" cy="2652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56"/>
              </a:lnSpc>
            </a:pPr>
            <a:r>
              <a:rPr lang="en-US" sz="1725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5. পিত্তপাথরে কী জমে?  ক লোহা  খ ক্যালসিয়াম  গ কোলেস্টেরল  ঘ পানি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239250" y="1847850"/>
            <a:ext cx="7620000" cy="2652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56"/>
              </a:lnSpc>
            </a:pPr>
            <a:r>
              <a:rPr lang="en-US" sz="1725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6. হার্ট অ্যাটাকে জরুরি পরীক্ষা?  ক ECG  খ X-ray  গ EEG  ঘ USG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239250" y="3228975"/>
            <a:ext cx="7620000" cy="2652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56"/>
              </a:lnSpc>
            </a:pPr>
            <a:r>
              <a:rPr lang="en-US" sz="1725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7. রক্তের চর্বি কোনটি?  ক HDL  খ TG  গ WBC  ঘ Hb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239250" y="4610100"/>
            <a:ext cx="7620000" cy="2652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56"/>
              </a:lnSpc>
            </a:pPr>
            <a:r>
              <a:rPr lang="en-US" sz="1725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8. বাতজ্বরের জীবাণু?  ক ভাইরাস  খ ছত্রাক  গ Streptococcus  ঘ কৃমি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239250" y="5991225"/>
            <a:ext cx="7620000" cy="2652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56"/>
              </a:lnSpc>
            </a:pPr>
            <a:r>
              <a:rPr lang="en-US" sz="1725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9. লিউকেমিয়ার চিকিৎসা?  ক কিমোথেরাপি  খ ইনসুলিন  গ ডায়ালাইসিস  ঘ প্লাস্টার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239250" y="7372350"/>
            <a:ext cx="7620000" cy="2652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56"/>
              </a:lnSpc>
            </a:pPr>
            <a:r>
              <a:rPr lang="en-US" sz="1725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10. হৃদ্‌স্বাস্থ্যের ভালো অভ্যাস?  ক ধূমপান  খ ব্যায়াম  গ অতিলবণ  ঘ অলসতা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2095500" y="8810625"/>
            <a:ext cx="14097000" cy="666750"/>
            <a:chOff x="0" y="0"/>
            <a:chExt cx="18796000" cy="8890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8796000" cy="889000"/>
            </a:xfrm>
            <a:custGeom>
              <a:avLst/>
              <a:gdLst/>
              <a:ahLst/>
              <a:cxnLst/>
              <a:rect r="r" b="b" t="t" l="l"/>
              <a:pathLst>
                <a:path h="889000" w="18796000">
                  <a:moveTo>
                    <a:pt x="0" y="0"/>
                  </a:moveTo>
                  <a:lnTo>
                    <a:pt x="18796000" y="0"/>
                  </a:lnTo>
                  <a:lnTo>
                    <a:pt x="18796000" y="889000"/>
                  </a:lnTo>
                  <a:lnTo>
                    <a:pt x="0" y="889000"/>
                  </a:lnTo>
                  <a:close/>
                </a:path>
              </a:pathLst>
            </a:custGeom>
            <a:solidFill>
              <a:srgbClr val="0B4F8A"/>
            </a:solidFill>
            <a:ln cap="sq">
              <a:noFill/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18796000" cy="927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2381250" y="8953500"/>
            <a:ext cx="13525500" cy="340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29"/>
              </a:lnSpc>
            </a:pPr>
            <a:r>
              <a:rPr lang="en-US" sz="1950" b="true">
                <a:solidFill>
                  <a:srgbClr val="FFFFFF"/>
                </a:solidFill>
                <a:latin typeface="Noto Sans Bengali Bold"/>
                <a:ea typeface="Noto Sans Bengali Bold"/>
                <a:cs typeface="Noto Sans Bengali Bold"/>
                <a:sym typeface="Noto Sans Bengali Bold"/>
              </a:rPr>
              <a:t>উত্তর: ১-খ, ২-খ, ৩-খ, ৪-ক, ৫-গ, ৬-ক, ৭-খ, ৮-গ, ৯-ক, ১০-খ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71450"/>
            <a:chOff x="0" y="0"/>
            <a:chExt cx="24384000" cy="228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228600"/>
            </a:xfrm>
            <a:custGeom>
              <a:avLst/>
              <a:gdLst/>
              <a:ahLst/>
              <a:cxnLst/>
              <a:rect r="r" b="b" t="t" l="l"/>
              <a:pathLst>
                <a:path h="2286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228600"/>
                  </a:lnTo>
                  <a:lnTo>
                    <a:pt x="0" y="228600"/>
                  </a:lnTo>
                  <a:close/>
                </a:path>
              </a:pathLst>
            </a:custGeom>
            <a:solidFill>
              <a:srgbClr val="D62828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4384000" cy="2667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952500" y="638175"/>
            <a:ext cx="14287500" cy="625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72"/>
              </a:lnSpc>
            </a:pPr>
            <a:r>
              <a:rPr lang="en-US" sz="4350" b="true">
                <a:solidFill>
                  <a:srgbClr val="0B4F8A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বাড়ির কাজ • এসএসসি বোর্ড প্রশ্ন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6097250" y="628650"/>
            <a:ext cx="11430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940"/>
              </a:lnSpc>
            </a:pPr>
            <a:r>
              <a:rPr lang="en-US" sz="2100" b="true">
                <a:solidFill>
                  <a:srgbClr val="D62828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18</a:t>
            </a:r>
          </a:p>
        </p:txBody>
      </p:sp>
      <p:sp>
        <p:nvSpPr>
          <p:cNvPr name="AutoShape 7" id="7"/>
          <p:cNvSpPr/>
          <p:nvPr/>
        </p:nvSpPr>
        <p:spPr>
          <a:xfrm>
            <a:off x="952500" y="1428750"/>
            <a:ext cx="16383000" cy="0"/>
          </a:xfrm>
          <a:prstGeom prst="line">
            <a:avLst/>
          </a:prstGeom>
          <a:ln cap="flat" w="28575">
            <a:solidFill>
              <a:srgbClr val="EAF4FB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8" id="8"/>
          <p:cNvGrpSpPr/>
          <p:nvPr/>
        </p:nvGrpSpPr>
        <p:grpSpPr>
          <a:xfrm rot="0">
            <a:off x="952500" y="2000250"/>
            <a:ext cx="16383000" cy="2000250"/>
            <a:chOff x="0" y="0"/>
            <a:chExt cx="21844000" cy="2667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1844000" cy="2667000"/>
            </a:xfrm>
            <a:custGeom>
              <a:avLst/>
              <a:gdLst/>
              <a:ahLst/>
              <a:cxnLst/>
              <a:rect r="r" b="b" t="t" l="l"/>
              <a:pathLst>
                <a:path h="2667000" w="21844000">
                  <a:moveTo>
                    <a:pt x="0" y="0"/>
                  </a:moveTo>
                  <a:lnTo>
                    <a:pt x="21844000" y="0"/>
                  </a:lnTo>
                  <a:lnTo>
                    <a:pt x="21844000" y="2667000"/>
                  </a:lnTo>
                  <a:lnTo>
                    <a:pt x="0" y="2667000"/>
                  </a:lnTo>
                  <a:close/>
                </a:path>
              </a:pathLst>
            </a:custGeom>
            <a:solidFill>
              <a:srgbClr val="EAF4FB"/>
            </a:solidFill>
            <a:ln cap="sq">
              <a:noFill/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21844000" cy="2705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1428750" y="2447925"/>
            <a:ext cx="15430500" cy="7653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38"/>
              </a:lnSpc>
            </a:pPr>
            <a:r>
              <a:rPr lang="en-US" sz="2325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উদ্দীপক: রফিক সাহেব অতিরিক্ত চর্বিযুক্ত খাবার খান ও নিয়মিত পরিশ্রম করেন না। সম্প্রতি তাঁর বুকে চাপ ও ব্যথা হয়। তাঁর ছেলের গলা ব্যথার পর জোড়ায় ব্যথা ও ফোলা দেখা দিয়েছে।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714500" y="4752975"/>
            <a:ext cx="14478000" cy="393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87"/>
              </a:lnSpc>
            </a:pPr>
            <a:r>
              <a:rPr lang="en-US" sz="25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(ক) এনজিনা কী?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14500" y="5591175"/>
            <a:ext cx="14478000" cy="393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87"/>
              </a:lnSpc>
            </a:pPr>
            <a:r>
              <a:rPr lang="en-US" sz="2550">
                <a:solidFill>
                  <a:srgbClr val="0B4F8A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(খ) খারাপ কোলেস্টেরল কী?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714500" y="6429375"/>
            <a:ext cx="14478000" cy="393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87"/>
              </a:lnSpc>
            </a:pPr>
            <a:r>
              <a:rPr lang="en-US" sz="2550">
                <a:solidFill>
                  <a:srgbClr val="183247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(গ) ছেলের সমস্যা ও প্রতিকার কী?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714500" y="7267575"/>
            <a:ext cx="14478000" cy="3933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87"/>
              </a:lnSpc>
            </a:pPr>
            <a:r>
              <a:rPr lang="en-US" sz="2550">
                <a:solidFill>
                  <a:srgbClr val="0B4F8A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●  (ঘ) সচেতন জীবন ও নিয়মিত পরিশ্রমের গুরুত্ব ব্যাখ্যা করো।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close/>
                </a:path>
              </a:pathLst>
            </a:custGeom>
            <a:solidFill>
              <a:srgbClr val="0B4F8A"/>
            </a:solidFill>
            <a:ln cap="sq">
              <a:noFill/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4384000" cy="137541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167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1239500" y="1524000"/>
            <a:ext cx="5429250" cy="5429250"/>
          </a:xfrm>
          <a:custGeom>
            <a:avLst/>
            <a:gdLst/>
            <a:ahLst/>
            <a:cxnLst/>
            <a:rect r="r" b="b" t="t" l="l"/>
            <a:pathLst>
              <a:path h="5429250" w="5429250">
                <a:moveTo>
                  <a:pt x="0" y="0"/>
                </a:moveTo>
                <a:lnTo>
                  <a:pt x="5429250" y="0"/>
                </a:lnTo>
                <a:lnTo>
                  <a:pt x="5429250" y="5429250"/>
                </a:lnTo>
                <a:lnTo>
                  <a:pt x="0" y="54292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6" id="6"/>
          <p:cNvSpPr txBox="true"/>
          <p:nvPr/>
        </p:nvSpPr>
        <p:spPr>
          <a:xfrm rot="0">
            <a:off x="1143000" y="2228850"/>
            <a:ext cx="10001250" cy="1962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500"/>
              </a:lnSpc>
            </a:pPr>
            <a:r>
              <a:rPr lang="en-US" sz="7500" b="true">
                <a:solidFill>
                  <a:srgbClr val="FFFFFF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আজকের ক্লাস</a:t>
            </a:r>
          </a:p>
          <a:p>
            <a:pPr algn="l">
              <a:lnSpc>
                <a:spcPts val="7500"/>
              </a:lnSpc>
            </a:pPr>
            <a:r>
              <a:rPr lang="en-US" sz="7500" b="true">
                <a:solidFill>
                  <a:srgbClr val="FFFFFF"/>
                </a:solidFill>
                <a:latin typeface="Hind Siliguri Bold"/>
                <a:ea typeface="Hind Siliguri Bold"/>
                <a:cs typeface="Hind Siliguri Bold"/>
                <a:sym typeface="Hind Siliguri Bold"/>
              </a:rPr>
              <a:t>এই পর্যন্তই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143000" y="4695825"/>
            <a:ext cx="9048750" cy="10915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09"/>
              </a:lnSpc>
            </a:pPr>
            <a:r>
              <a:rPr lang="en-US" sz="3150">
                <a:solidFill>
                  <a:srgbClr val="FFFFFF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সচেতন থাকি, সুস্থ থাকি।</a:t>
            </a:r>
          </a:p>
          <a:p>
            <a:pPr algn="l">
              <a:lnSpc>
                <a:spcPts val="4409"/>
              </a:lnSpc>
            </a:pPr>
            <a:r>
              <a:rPr lang="en-US" sz="3150">
                <a:solidFill>
                  <a:srgbClr val="FFFFFF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সবাইকে অনেক ধন্যবাদ!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143000" y="8820150"/>
            <a:ext cx="8572500" cy="3562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0"/>
              </a:lnSpc>
            </a:pPr>
            <a:r>
              <a:rPr lang="en-US" sz="2100">
                <a:solidFill>
                  <a:srgbClr val="FFFFFF"/>
                </a:solidFill>
                <a:latin typeface="Noto Sans Bengali"/>
                <a:ea typeface="Noto Sans Bengali"/>
                <a:cs typeface="Noto Sans Bengali"/>
                <a:sym typeface="Noto Sans Bengali"/>
              </a:rPr>
              <a:t>কোহাকান্দা সিরাজল হক উচ্চ বিদ্যালয়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DAHSWgUOXRo</dc:identifier>
  <dcterms:modified xsi:type="dcterms:W3CDTF">2011-08-01T06:04:30Z</dcterms:modified>
  <cp:revision>1</cp:revision>
</cp:coreProperties>
</file>