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ay6/bg_cosmic_m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94360" y="457200"/>
            <a:ext cx="1920240" cy="402336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4" name="Text 1"/>
          <p:cNvSpPr/>
          <p:nvPr/>
        </p:nvSpPr>
        <p:spPr>
          <a:xfrm>
            <a:off x="594360" y="457200"/>
            <a:ext cx="19202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90E0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● দিন ৬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621792" y="1170432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spc="100" kern="0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অধ্যায় ১  ▪  ভৌত রাশি ও পরিমাপ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566928" y="1627632"/>
            <a:ext cx="786384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2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ভার্নিয়ার ক্যালিপার্স</a:t>
            </a:r>
            <a:endParaRPr lang="en-US" sz="4200" dirty="0"/>
          </a:p>
          <a:p>
            <a:pPr indent="0" marL="0">
              <a:lnSpc>
                <a:spcPts val="52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ও স্ক্রু গজ</a:t>
            </a:r>
            <a:endParaRPr lang="en-US" sz="4200" dirty="0"/>
          </a:p>
        </p:txBody>
      </p:sp>
      <p:sp>
        <p:nvSpPr>
          <p:cNvPr id="7" name="Text 4"/>
          <p:cNvSpPr/>
          <p:nvPr/>
        </p:nvSpPr>
        <p:spPr>
          <a:xfrm>
            <a:off x="621792" y="37947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নবম–দশম শ্রেণি  |  পদার্থবিজ্ঞান  |  NCTB পাঠ্যক্রম  |  দিন ৬</a:t>
            </a:r>
            <a:endParaRPr lang="en-US" sz="1600" dirty="0"/>
          </a:p>
        </p:txBody>
      </p:sp>
      <p:pic>
        <p:nvPicPr>
          <p:cNvPr id="8" name="Image 1" descr="/home/claude/day6/hero_atom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868680"/>
            <a:ext cx="4434840" cy="443484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566928" y="5349240"/>
            <a:ext cx="7955280" cy="1143000"/>
          </a:xfrm>
          <a:prstGeom prst="roundRect">
            <a:avLst>
              <a:gd name="adj" fmla="val 11200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2000"/>
              </a:srgbClr>
            </a:solidFill>
            <a:prstDash val="solid"/>
          </a:ln>
        </p:spPr>
      </p:sp>
      <p:pic>
        <p:nvPicPr>
          <p:cNvPr id="10" name="Image 2" descr="/home/claude/day6/teacher_circ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522976"/>
            <a:ext cx="822960" cy="82296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783080" y="548640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মোঃ মিশন</a:t>
            </a:r>
            <a:endParaRPr lang="en-US" sz="18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বিএসসি অনার্স, এমএসসি (গণিত) | সহকারী শিক্ষক (গণিত ও পদার্থবিজ্ঞান)</a:t>
            </a:r>
            <a:endParaRPr lang="en-US" sz="18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1200" b="1" dirty="0">
                <a:solidFill>
                  <a:srgbClr val="F9E79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উইন আইডিয়াল স্কুল</a:t>
            </a:r>
            <a:endParaRPr lang="en-US" sz="1800" dirty="0"/>
          </a:p>
        </p:txBody>
      </p:sp>
      <p:pic>
        <p:nvPicPr>
          <p:cNvPr id="12" name="Image 3" descr="/home/claude/day6/logo_transparen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8120" y="5577840"/>
            <a:ext cx="713232" cy="7132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ay6/bg_cosmic_m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44200" y="365760"/>
            <a:ext cx="1051560" cy="402336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4" name="Text 1"/>
          <p:cNvSpPr/>
          <p:nvPr/>
        </p:nvSpPr>
        <p:spPr>
          <a:xfrm>
            <a:off x="10744200" y="36576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90E0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2/১২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48640" y="3840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F9E79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পুনরালোচনা (দিন ৫)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8640" y="768096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কেন উন্নত পরিমাপ যন্ত্র দরকার?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600200"/>
            <a:ext cx="6858000" cy="237744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203200" dist="50800" dir="5400000">
              <a:srgbClr val="000000">
                <a:alpha val="25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749808" y="157276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E8B8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</a:t>
            </a:r>
            <a:endParaRPr lang="en-US" sz="4400" dirty="0"/>
          </a:p>
        </p:txBody>
      </p:sp>
      <p:sp>
        <p:nvSpPr>
          <p:cNvPr id="9" name="Text 6"/>
          <p:cNvSpPr/>
          <p:nvPr/>
        </p:nvSpPr>
        <p:spPr>
          <a:xfrm>
            <a:off x="1005840" y="1874520"/>
            <a:ext cx="612648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55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সাধারণ মিটার স্কেলের Least Count মাত্র ১ মিমি — কিন্তু অনেক ক্ষেত্রে এর চেয়েও সূক্ষ্ম পরিমাপ দরকার হয়, যেমন একটি তারের ব্যাস বা মুদ্রার পুরুত্ব। এই সূক্ষ্ম পরিমাপের জন্য ব্যবহৃত হয় ভার্নিয়ার ক্যালিপার্স ও স্ক্রু গজ।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548640" y="4160520"/>
            <a:ext cx="3291840" cy="1371600"/>
          </a:xfrm>
          <a:prstGeom prst="roundRect">
            <a:avLst>
              <a:gd name="adj" fmla="val 666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777240" y="4288536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9E79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ভার্নিয়ার ক্যালিপার্স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777240" y="4636008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Least Count প্রায় ০.০১ সেমি — মিটার স্কেলের চেয়ে ১০ গুণ সূক্ষ্ম।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023360" y="4160520"/>
            <a:ext cx="3291840" cy="1371600"/>
          </a:xfrm>
          <a:prstGeom prst="roundRect">
            <a:avLst>
              <a:gd name="adj" fmla="val 6667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200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251960" y="4288536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9E79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স্ক্রু গজ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4251960" y="4636008"/>
            <a:ext cx="2834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Least Count প্রায় ০.০০১ সেমি — সবচেয়ে সূক্ষ্ম পরিমাপ যন্ত্রগুলোর একটি।</a:t>
            </a:r>
            <a:endParaRPr lang="en-US" sz="1200" dirty="0"/>
          </a:p>
        </p:txBody>
      </p:sp>
      <p:pic>
        <p:nvPicPr>
          <p:cNvPr id="16" name="Image 1" descr="/home/claude/day6/hero_precisi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1920240"/>
            <a:ext cx="3566160" cy="356616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457200" y="6510528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মোঃ মিশন  ·  </a:t>
            </a:r>
            <a:pPr algn="l" indent="0" marL="0">
              <a:buNone/>
            </a:pPr>
            <a:r>
              <a:rPr lang="en-US" sz="1050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সহকারী শিক্ষক (গণিত ও পদার্থবিজ্ঞান)  ·  উইন আইডিয়াল স্কুল</a:t>
            </a:r>
            <a:endParaRPr lang="en-US" sz="1050" dirty="0"/>
          </a:p>
        </p:txBody>
      </p:sp>
      <p:pic>
        <p:nvPicPr>
          <p:cNvPr id="18" name="Image 2" descr="/home/claude/day6/logo_transparen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38251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ay6/bg_cosmic_m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44200" y="365760"/>
            <a:ext cx="1051560" cy="402336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4" name="Text 1"/>
          <p:cNvSpPr/>
          <p:nvPr/>
        </p:nvSpPr>
        <p:spPr>
          <a:xfrm>
            <a:off x="10744200" y="36576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90E0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3/১২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48640" y="3840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F9E79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পর্ব ১ · ভার্নিয়ার ক্যালিপার্স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8640" y="768096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ভার্নিয়ার ক্যালিপার্স কী ও এর অংশ</a:t>
            </a:r>
            <a:endParaRPr lang="en-US" sz="3000" dirty="0"/>
          </a:p>
        </p:txBody>
      </p:sp>
      <p:pic>
        <p:nvPicPr>
          <p:cNvPr id="7" name="Image 1" descr="/home/claude/day6/hero_caliper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80" y="1737360"/>
            <a:ext cx="3474720" cy="34747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48640" y="1600200"/>
            <a:ext cx="7040880" cy="41148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203200" dist="50800" dir="5400000">
              <a:srgbClr val="000000">
                <a:alpha val="25000"/>
              </a:srgbClr>
            </a:outerShdw>
          </a:effectLst>
        </p:spPr>
      </p:sp>
      <p:sp>
        <p:nvSpPr>
          <p:cNvPr id="9" name="Text 5"/>
          <p:cNvSpPr/>
          <p:nvPr/>
        </p:nvSpPr>
        <p:spPr>
          <a:xfrm>
            <a:off x="822960" y="1783080"/>
            <a:ext cx="6492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ভার্নিয়ার ক্যালিপার্স হলো একটি নির্ভুল পরিমাপ যন্ত্র, যা দিয়ে দৈর্ঘ্য, ব্যাস ও গভীরতা সূক্ষ্মভাবে মাপা যায়। এর প্রধান অংশগুলো হলো: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822960" y="2724912"/>
            <a:ext cx="274320" cy="274320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11" name="Text 7"/>
          <p:cNvSpPr/>
          <p:nvPr/>
        </p:nvSpPr>
        <p:spPr>
          <a:xfrm>
            <a:off x="822960" y="272491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90E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1234440" y="2697480"/>
            <a:ext cx="6126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A0421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প্রধান স্কেল (Main Scale) — </a:t>
            </a:r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মিটার স্কেলের মতো সেমি/মিমি দাগ কাটা প্রধান দণ্ড।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822960" y="3346704"/>
            <a:ext cx="274320" cy="274320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14" name="Text 10"/>
          <p:cNvSpPr/>
          <p:nvPr/>
        </p:nvSpPr>
        <p:spPr>
          <a:xfrm>
            <a:off x="822960" y="334670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90E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1234440" y="3319272"/>
            <a:ext cx="6126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A0421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ভার্নিয়ার স্কেল (Vernier Scale) — </a:t>
            </a:r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প্রধান স্কেলের উপর দিয়ে সরে এমন ছোট, সূক্ষ্ম দাগযুক্ত স্কেল।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822960" y="3968496"/>
            <a:ext cx="274320" cy="274320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17" name="Text 13"/>
          <p:cNvSpPr/>
          <p:nvPr/>
        </p:nvSpPr>
        <p:spPr>
          <a:xfrm>
            <a:off x="822960" y="39684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90E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1234440" y="3941064"/>
            <a:ext cx="6126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A0421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বহিঃ ও অন্তঃ জ — </a:t>
            </a:r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যথাক্রমে বাইরের ও ভেতরের ব্যাস মাপার জন্য দুই জোড়া চোয়াল।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822960" y="4590288"/>
            <a:ext cx="274320" cy="274320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20" name="Text 16"/>
          <p:cNvSpPr/>
          <p:nvPr/>
        </p:nvSpPr>
        <p:spPr>
          <a:xfrm>
            <a:off x="822960" y="459028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90E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1234440" y="4562856"/>
            <a:ext cx="6126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A0421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গভীরতা দণ্ড (Depth Rod) — </a:t>
            </a:r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কোনো পাত্র বা গর্তের গভীরতা মাপতে ব্যবহৃত পাতলা দণ্ড।</a:t>
            </a:r>
            <a:endParaRPr lang="en-US" sz="1200" dirty="0"/>
          </a:p>
        </p:txBody>
      </p:sp>
      <p:sp>
        <p:nvSpPr>
          <p:cNvPr id="22" name="Text 18"/>
          <p:cNvSpPr/>
          <p:nvPr/>
        </p:nvSpPr>
        <p:spPr>
          <a:xfrm>
            <a:off x="457200" y="6510528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মোঃ মিশন  ·  </a:t>
            </a:r>
            <a:pPr algn="l" indent="0" marL="0">
              <a:buNone/>
            </a:pPr>
            <a:r>
              <a:rPr lang="en-US" sz="1050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সহকারী শিক্ষক (গণিত ও পদার্থবিজ্ঞান)  ·  উইন আইডিয়াল স্কুল</a:t>
            </a:r>
            <a:endParaRPr lang="en-US" sz="1050" dirty="0"/>
          </a:p>
        </p:txBody>
      </p:sp>
      <p:pic>
        <p:nvPicPr>
          <p:cNvPr id="23" name="Image 2" descr="/home/claude/day6/logo_transparen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38251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ay6/bg_cosmic_m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44200" y="365760"/>
            <a:ext cx="1051560" cy="402336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4" name="Text 1"/>
          <p:cNvSpPr/>
          <p:nvPr/>
        </p:nvSpPr>
        <p:spPr>
          <a:xfrm>
            <a:off x="10744200" y="36576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90E0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4/১২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48640" y="3840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F9E79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পর্ব ১ · ভার্নিয়ার ক্যালিপার্স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8640" y="768096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ভার্নিয়ার ক্যালিপার্সের Least Count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645920"/>
            <a:ext cx="11109960" cy="1051560"/>
          </a:xfrm>
          <a:prstGeom prst="roundRect">
            <a:avLst>
              <a:gd name="adj" fmla="val 10435"/>
            </a:avLst>
          </a:prstGeom>
          <a:solidFill>
            <a:srgbClr val="F9E795">
              <a:alpha val="94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868680" y="1645920"/>
            <a:ext cx="10515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90E0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সূত্র: Least Count = প্রধান স্কেলের ১ ভাগ (1 MSD) − ভার্নিয়ার স্কেলের ১ ভাগ (1 VSD)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48640" y="2880360"/>
            <a:ext cx="11109960" cy="3063240"/>
          </a:xfrm>
          <a:prstGeom prst="roundRect">
            <a:avLst>
              <a:gd name="adj" fmla="val 35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52400" dist="38100" dir="5400000">
              <a:srgbClr val="000000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68680" y="3127248"/>
            <a:ext cx="329184" cy="329184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11" name="Text 8"/>
          <p:cNvSpPr/>
          <p:nvPr/>
        </p:nvSpPr>
        <p:spPr>
          <a:xfrm>
            <a:off x="868680" y="31272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371600" y="3108960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সাধারণ ভার্নিয়ার ক্যালিপার্সে প্রধান স্কেলের ১ ভাগ (1 MSD) = ১ মিমি।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868680" y="3703320"/>
            <a:ext cx="329184" cy="329184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14" name="Text 11"/>
          <p:cNvSpPr/>
          <p:nvPr/>
        </p:nvSpPr>
        <p:spPr>
          <a:xfrm>
            <a:off x="868680" y="37033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371600" y="3685032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ভার্নিয়ার স্কেলে মোট ১০টি ভাগ থাকে, যা প্রধান স্কেলের ৯টি ভাগের সমান দৈর্ঘ্যে আঁকা।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868680" y="4279392"/>
            <a:ext cx="329184" cy="329184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17" name="Text 14"/>
          <p:cNvSpPr/>
          <p:nvPr/>
        </p:nvSpPr>
        <p:spPr>
          <a:xfrm>
            <a:off x="868680" y="42793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371600" y="4261104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তাই ১ VSD = ৯/১০ মিমি = ০.৯ মিমি।</a:t>
            </a:r>
            <a:endParaRPr lang="en-US" sz="1350" dirty="0"/>
          </a:p>
        </p:txBody>
      </p:sp>
      <p:sp>
        <p:nvSpPr>
          <p:cNvPr id="19" name="Shape 16"/>
          <p:cNvSpPr/>
          <p:nvPr/>
        </p:nvSpPr>
        <p:spPr>
          <a:xfrm>
            <a:off x="868680" y="4855464"/>
            <a:ext cx="329184" cy="329184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20" name="Text 17"/>
          <p:cNvSpPr/>
          <p:nvPr/>
        </p:nvSpPr>
        <p:spPr>
          <a:xfrm>
            <a:off x="868680" y="485546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371600" y="4837176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Least Count = 1 MSD − 1 VSD = ১ − ০.৯ = ০.১ মিমি = ০.০১ সেমি।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457200" y="6510528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মোঃ মিশন  ·  </a:t>
            </a:r>
            <a:pPr algn="l" indent="0" marL="0">
              <a:buNone/>
            </a:pPr>
            <a:r>
              <a:rPr lang="en-US" sz="1050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সহকারী শিক্ষক (গণিত ও পদার্থবিজ্ঞান)  ·  উইন আইডিয়াল স্কুল</a:t>
            </a:r>
            <a:endParaRPr lang="en-US" sz="1050" dirty="0"/>
          </a:p>
        </p:txBody>
      </p:sp>
      <p:pic>
        <p:nvPicPr>
          <p:cNvPr id="23" name="Image 1" descr="/home/claude/day6/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3152" y="638251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ay6/bg_cosmic_m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44200" y="365760"/>
            <a:ext cx="1051560" cy="402336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4" name="Text 1"/>
          <p:cNvSpPr/>
          <p:nvPr/>
        </p:nvSpPr>
        <p:spPr>
          <a:xfrm>
            <a:off x="10744200" y="36576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90E0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5/১২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48640" y="3840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F9E79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পর্ব ১ · ভার্নিয়ার ক্যালিপার্স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8640" y="768096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পাঠ নেওয়ার পদ্ধতি ও উদাহরণ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645920"/>
            <a:ext cx="11109960" cy="914400"/>
          </a:xfrm>
          <a:prstGeom prst="roundRect">
            <a:avLst>
              <a:gd name="adj" fmla="val 12000"/>
            </a:avLst>
          </a:prstGeom>
          <a:solidFill>
            <a:srgbClr val="F9E795">
              <a:alpha val="94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868680" y="16459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190E0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প্রশ্ন: একটি সিলিন্ডারের ব্যাস মাপতে প্রধান স্কেলের পাঠ ২.৩ সেমি এবং ভার্নিয়ার স্কেলের ৪নং দাগ প্রধান স্কেলের সাথে মিলছে। ব্যাস কত?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2743200"/>
            <a:ext cx="1110996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52400" dist="38100" dir="5400000">
              <a:srgbClr val="000000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68680" y="2990088"/>
            <a:ext cx="329184" cy="329184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11" name="Text 8"/>
          <p:cNvSpPr/>
          <p:nvPr/>
        </p:nvSpPr>
        <p:spPr>
          <a:xfrm>
            <a:off x="868680" y="299008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371600" y="2971800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প্রধান স্কেল পাঠ (MSR) = ২.৩ সেমি।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868680" y="3566160"/>
            <a:ext cx="329184" cy="329184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14" name="Text 11"/>
          <p:cNvSpPr/>
          <p:nvPr/>
        </p:nvSpPr>
        <p:spPr>
          <a:xfrm>
            <a:off x="868680" y="35661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371600" y="3547872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ভার্নিয়ার সমপাতন সংখ্যা (VC) = ৪, Least Count = ০.০১ সেমি।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868680" y="4142232"/>
            <a:ext cx="329184" cy="329184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17" name="Text 14"/>
          <p:cNvSpPr/>
          <p:nvPr/>
        </p:nvSpPr>
        <p:spPr>
          <a:xfrm>
            <a:off x="868680" y="41422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371600" y="4123944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ভার্নিয়ার স্কেল পাঠ (VSR) = VC × LC = ৪ × ০.০১ = ০.০৪ সেমি।</a:t>
            </a:r>
            <a:endParaRPr lang="en-US" sz="1350" dirty="0"/>
          </a:p>
        </p:txBody>
      </p:sp>
      <p:sp>
        <p:nvSpPr>
          <p:cNvPr id="19" name="Shape 16"/>
          <p:cNvSpPr/>
          <p:nvPr/>
        </p:nvSpPr>
        <p:spPr>
          <a:xfrm>
            <a:off x="868680" y="4718304"/>
            <a:ext cx="329184" cy="329184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20" name="Text 17"/>
          <p:cNvSpPr/>
          <p:nvPr/>
        </p:nvSpPr>
        <p:spPr>
          <a:xfrm>
            <a:off x="868680" y="47183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371600" y="4700016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মোট পাঠ = MSR + VSR = ২.৩ + ০.০৪ = ২.৩৪ সেমি।</a:t>
            </a:r>
            <a:endParaRPr lang="en-US" sz="1350" dirty="0"/>
          </a:p>
        </p:txBody>
      </p:sp>
      <p:sp>
        <p:nvSpPr>
          <p:cNvPr id="22" name="Shape 19"/>
          <p:cNvSpPr/>
          <p:nvPr/>
        </p:nvSpPr>
        <p:spPr>
          <a:xfrm>
            <a:off x="868680" y="5294376"/>
            <a:ext cx="329184" cy="329184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23" name="Text 20"/>
          <p:cNvSpPr/>
          <p:nvPr/>
        </p:nvSpPr>
        <p:spPr>
          <a:xfrm>
            <a:off x="868680" y="529437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371600" y="5276088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উত্তর: সিলিন্ডারের ব্যাস = ২.৩৪ সেমি।</a:t>
            </a:r>
            <a:endParaRPr lang="en-US" sz="1350" dirty="0"/>
          </a:p>
        </p:txBody>
      </p:sp>
      <p:sp>
        <p:nvSpPr>
          <p:cNvPr id="25" name="Text 22"/>
          <p:cNvSpPr/>
          <p:nvPr/>
        </p:nvSpPr>
        <p:spPr>
          <a:xfrm>
            <a:off x="457200" y="6510528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মোঃ মিশন  ·  </a:t>
            </a:r>
            <a:pPr algn="l" indent="0" marL="0">
              <a:buNone/>
            </a:pPr>
            <a:r>
              <a:rPr lang="en-US" sz="1050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সহকারী শিক্ষক (গণিত ও পদার্থবিজ্ঞান)  ·  উইন আইডিয়াল স্কুল</a:t>
            </a:r>
            <a:endParaRPr lang="en-US" sz="1050" dirty="0"/>
          </a:p>
        </p:txBody>
      </p:sp>
      <p:pic>
        <p:nvPicPr>
          <p:cNvPr id="26" name="Image 1" descr="/home/claude/day6/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3152" y="638251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ay6/bg_cosmic_m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44200" y="365760"/>
            <a:ext cx="1051560" cy="402336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4" name="Text 1"/>
          <p:cNvSpPr/>
          <p:nvPr/>
        </p:nvSpPr>
        <p:spPr>
          <a:xfrm>
            <a:off x="10744200" y="36576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90E0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6/১২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48640" y="3840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F9E79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পর্ব ২ · স্ক্রু গজ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8640" y="768096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স্ক্রু গজ কী ও এর অংশ</a:t>
            </a:r>
            <a:endParaRPr lang="en-US" sz="3000" dirty="0"/>
          </a:p>
        </p:txBody>
      </p:sp>
      <p:pic>
        <p:nvPicPr>
          <p:cNvPr id="7" name="Image 1" descr="/home/claude/day6/hero_scre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80" y="1737360"/>
            <a:ext cx="3474720" cy="347472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48640" y="1600200"/>
            <a:ext cx="7040880" cy="41148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203200" dist="50800" dir="5400000">
              <a:srgbClr val="000000">
                <a:alpha val="25000"/>
              </a:srgbClr>
            </a:outerShdw>
          </a:effectLst>
        </p:spPr>
      </p:sp>
      <p:sp>
        <p:nvSpPr>
          <p:cNvPr id="9" name="Text 5"/>
          <p:cNvSpPr/>
          <p:nvPr/>
        </p:nvSpPr>
        <p:spPr>
          <a:xfrm>
            <a:off x="822960" y="1783080"/>
            <a:ext cx="6492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স্ক্রু গজ হলো ভার্নিয়ার ক্যালিপার্সের চেয়েও সূক্ষ্ম পরিমাপ যন্ত্র, যা প্রধানত তার বা পাতের পুরুত্ব মাপতে ব্যবহৃত হয়। এর প্রধান অংশগুলো হলো: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822960" y="2724912"/>
            <a:ext cx="274320" cy="274320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11" name="Text 7"/>
          <p:cNvSpPr/>
          <p:nvPr/>
        </p:nvSpPr>
        <p:spPr>
          <a:xfrm>
            <a:off x="822960" y="272491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90E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1234440" y="2697480"/>
            <a:ext cx="6126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B9550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প্রধান স্কেল (Sleeve) — </a:t>
            </a:r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মিমি দাগ কাটা স্থির নলাকার অংশ।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822960" y="3346704"/>
            <a:ext cx="274320" cy="274320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14" name="Text 10"/>
          <p:cNvSpPr/>
          <p:nvPr/>
        </p:nvSpPr>
        <p:spPr>
          <a:xfrm>
            <a:off x="822960" y="334670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90E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1234440" y="3319272"/>
            <a:ext cx="6126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B9550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বৃত্তাকার স্কেল (Thimble) — </a:t>
            </a:r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ঘূর্ণায়মান অংশ, যাতে ১০০টি ভাগ থাকে।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822960" y="3968496"/>
            <a:ext cx="274320" cy="274320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17" name="Text 13"/>
          <p:cNvSpPr/>
          <p:nvPr/>
        </p:nvSpPr>
        <p:spPr>
          <a:xfrm>
            <a:off x="822960" y="39684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90E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1234440" y="3941064"/>
            <a:ext cx="6126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B9550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র‌্যাচেট (Ratchet) — </a:t>
            </a:r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সমান চাপ প্রয়োগ নিশ্চিত করতে ব্যবহৃত ছোট ঘূর্ণায়মান অংশ।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822960" y="4590288"/>
            <a:ext cx="274320" cy="274320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20" name="Text 16"/>
          <p:cNvSpPr/>
          <p:nvPr/>
        </p:nvSpPr>
        <p:spPr>
          <a:xfrm>
            <a:off x="822960" y="459028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90E0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1" name="Text 17"/>
          <p:cNvSpPr/>
          <p:nvPr/>
        </p:nvSpPr>
        <p:spPr>
          <a:xfrm>
            <a:off x="1234440" y="4562856"/>
            <a:ext cx="6126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B9550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অ্যানভিল ও স্পিন্ডল — </a:t>
            </a:r>
            <a:pPr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যাদের মাঝখানে বস্তু রেখে পরিমাপ করা হয়।</a:t>
            </a:r>
            <a:endParaRPr lang="en-US" sz="1200" dirty="0"/>
          </a:p>
        </p:txBody>
      </p:sp>
      <p:sp>
        <p:nvSpPr>
          <p:cNvPr id="22" name="Text 18"/>
          <p:cNvSpPr/>
          <p:nvPr/>
        </p:nvSpPr>
        <p:spPr>
          <a:xfrm>
            <a:off x="457200" y="6510528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মোঃ মিশন  ·  </a:t>
            </a:r>
            <a:pPr algn="l" indent="0" marL="0">
              <a:buNone/>
            </a:pPr>
            <a:r>
              <a:rPr lang="en-US" sz="1050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সহকারী শিক্ষক (গণিত ও পদার্থবিজ্ঞান)  ·  উইন আইডিয়াল স্কুল</a:t>
            </a:r>
            <a:endParaRPr lang="en-US" sz="1050" dirty="0"/>
          </a:p>
        </p:txBody>
      </p:sp>
      <p:pic>
        <p:nvPicPr>
          <p:cNvPr id="23" name="Image 2" descr="/home/claude/day6/logo_transparen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2" y="638251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ay6/bg_cosmic_m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44200" y="365760"/>
            <a:ext cx="1051560" cy="402336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4" name="Text 1"/>
          <p:cNvSpPr/>
          <p:nvPr/>
        </p:nvSpPr>
        <p:spPr>
          <a:xfrm>
            <a:off x="10744200" y="36576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90E0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7/১২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48640" y="3840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F9E79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পর্ব ২ · স্ক্রু গজ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8640" y="768096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স্ক্রু গজের পিচ ও Least Count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645920"/>
            <a:ext cx="11109960" cy="1051560"/>
          </a:xfrm>
          <a:prstGeom prst="roundRect">
            <a:avLst>
              <a:gd name="adj" fmla="val 10435"/>
            </a:avLst>
          </a:prstGeom>
          <a:solidFill>
            <a:srgbClr val="F9E795">
              <a:alpha val="94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868680" y="1645920"/>
            <a:ext cx="10515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90E0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সূত্র: Least Count = পিচ (Pitch) ÷ বৃত্তাকার স্কেলের মোট ভাগ সংখ্যা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48640" y="2880360"/>
            <a:ext cx="11109960" cy="3063240"/>
          </a:xfrm>
          <a:prstGeom prst="roundRect">
            <a:avLst>
              <a:gd name="adj" fmla="val 35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52400" dist="38100" dir="5400000">
              <a:srgbClr val="000000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68680" y="3127248"/>
            <a:ext cx="329184" cy="329184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11" name="Text 8"/>
          <p:cNvSpPr/>
          <p:nvPr/>
        </p:nvSpPr>
        <p:spPr>
          <a:xfrm>
            <a:off x="868680" y="31272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371600" y="3108960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পিচ (Pitch) = স্পিন্ডল একবার সম্পূর্ণ ঘুরালে সামনে যতটুকু এগোয়, সাধারণত ১ মিমি।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868680" y="3703320"/>
            <a:ext cx="329184" cy="329184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14" name="Text 11"/>
          <p:cNvSpPr/>
          <p:nvPr/>
        </p:nvSpPr>
        <p:spPr>
          <a:xfrm>
            <a:off x="868680" y="370332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371600" y="3685032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বৃত্তাকার স্কেলে মোট ১০০টি ভাগ থাকে।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868680" y="4279392"/>
            <a:ext cx="329184" cy="329184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17" name="Text 14"/>
          <p:cNvSpPr/>
          <p:nvPr/>
        </p:nvSpPr>
        <p:spPr>
          <a:xfrm>
            <a:off x="868680" y="42793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371600" y="4261104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Least Count = পিচ ÷ ভাগ সংখ্যা = ১ মিমি ÷ ১০০ = ০.০১ মিমি।</a:t>
            </a:r>
            <a:endParaRPr lang="en-US" sz="1350" dirty="0"/>
          </a:p>
        </p:txBody>
      </p:sp>
      <p:sp>
        <p:nvSpPr>
          <p:cNvPr id="19" name="Shape 16"/>
          <p:cNvSpPr/>
          <p:nvPr/>
        </p:nvSpPr>
        <p:spPr>
          <a:xfrm>
            <a:off x="868680" y="4855464"/>
            <a:ext cx="329184" cy="329184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20" name="Text 17"/>
          <p:cNvSpPr/>
          <p:nvPr/>
        </p:nvSpPr>
        <p:spPr>
          <a:xfrm>
            <a:off x="868680" y="485546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371600" y="4837176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অর্থাৎ স্ক্রু গজ ভার্নিয়ার ক্যালিপার্সের চেয়ে ১০ গুণ বেশি সূক্ষ্ম!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457200" y="6510528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মোঃ মিশন  ·  </a:t>
            </a:r>
            <a:pPr algn="l" indent="0" marL="0">
              <a:buNone/>
            </a:pPr>
            <a:r>
              <a:rPr lang="en-US" sz="1050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সহকারী শিক্ষক (গণিত ও পদার্থবিজ্ঞান)  ·  উইন আইডিয়াল স্কুল</a:t>
            </a:r>
            <a:endParaRPr lang="en-US" sz="1050" dirty="0"/>
          </a:p>
        </p:txBody>
      </p:sp>
      <p:pic>
        <p:nvPicPr>
          <p:cNvPr id="23" name="Image 1" descr="/home/claude/day6/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3152" y="638251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ay6/bg_cosmic_m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44200" y="365760"/>
            <a:ext cx="1051560" cy="402336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4" name="Text 1"/>
          <p:cNvSpPr/>
          <p:nvPr/>
        </p:nvSpPr>
        <p:spPr>
          <a:xfrm>
            <a:off x="10744200" y="36576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90E0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8/১২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48640" y="3840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F9E79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পর্ব ২ · স্ক্রু গজ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8640" y="768096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পাঠ নেওয়ার পদ্ধতি ও উদাহরণ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645920"/>
            <a:ext cx="11109960" cy="914400"/>
          </a:xfrm>
          <a:prstGeom prst="roundRect">
            <a:avLst>
              <a:gd name="adj" fmla="val 12000"/>
            </a:avLst>
          </a:prstGeom>
          <a:solidFill>
            <a:srgbClr val="F9E795">
              <a:alpha val="94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868680" y="16459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190E0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প্রশ্ন: একটি তারের পুরুত্ব মাপতে প্রধান স্কেলের পাঠ ৪ মিমি এবং বৃত্তাকার স্কেলের ৪৫নং দাগ রেফারেন্স লাইনে মিলছে। পুরুত্ব কত?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2743200"/>
            <a:ext cx="11109960" cy="32004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52400" dist="38100" dir="5400000">
              <a:srgbClr val="000000">
                <a:alpha val="2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868680" y="2990088"/>
            <a:ext cx="329184" cy="329184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11" name="Text 8"/>
          <p:cNvSpPr/>
          <p:nvPr/>
        </p:nvSpPr>
        <p:spPr>
          <a:xfrm>
            <a:off x="868680" y="299008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371600" y="2971800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প্রধান স্কেল পাঠ (MSR) = ৪ মিমি।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868680" y="3566160"/>
            <a:ext cx="329184" cy="329184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14" name="Text 11"/>
          <p:cNvSpPr/>
          <p:nvPr/>
        </p:nvSpPr>
        <p:spPr>
          <a:xfrm>
            <a:off x="868680" y="356616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371600" y="3547872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বৃত্তাকার স্কেল পাঠ (CSR) = ৪৫, Least Count = ০.০১ মিমি।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868680" y="4142232"/>
            <a:ext cx="329184" cy="329184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17" name="Text 14"/>
          <p:cNvSpPr/>
          <p:nvPr/>
        </p:nvSpPr>
        <p:spPr>
          <a:xfrm>
            <a:off x="868680" y="414223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371600" y="4123944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বৃত্তাকার স্কেলের অবদান = CSR × LC = ৪৫ × ০.০১ = ০.৪৫ মিমি।</a:t>
            </a:r>
            <a:endParaRPr lang="en-US" sz="1350" dirty="0"/>
          </a:p>
        </p:txBody>
      </p:sp>
      <p:sp>
        <p:nvSpPr>
          <p:cNvPr id="19" name="Shape 16"/>
          <p:cNvSpPr/>
          <p:nvPr/>
        </p:nvSpPr>
        <p:spPr>
          <a:xfrm>
            <a:off x="868680" y="4718304"/>
            <a:ext cx="329184" cy="329184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20" name="Text 17"/>
          <p:cNvSpPr/>
          <p:nvPr/>
        </p:nvSpPr>
        <p:spPr>
          <a:xfrm>
            <a:off x="868680" y="471830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371600" y="4700016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মোট পাঠ = MSR + (CSR × LC) = ৪ + ০.৪৫ = ৪.৪৫ মিমি।</a:t>
            </a:r>
            <a:endParaRPr lang="en-US" sz="1350" dirty="0"/>
          </a:p>
        </p:txBody>
      </p:sp>
      <p:sp>
        <p:nvSpPr>
          <p:cNvPr id="22" name="Shape 19"/>
          <p:cNvSpPr/>
          <p:nvPr/>
        </p:nvSpPr>
        <p:spPr>
          <a:xfrm>
            <a:off x="868680" y="5294376"/>
            <a:ext cx="329184" cy="329184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23" name="Text 20"/>
          <p:cNvSpPr/>
          <p:nvPr/>
        </p:nvSpPr>
        <p:spPr>
          <a:xfrm>
            <a:off x="868680" y="529437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A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371600" y="5276088"/>
            <a:ext cx="10058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উত্তর: তারের পুরুত্ব = ৪.৪৫ মিমি।</a:t>
            </a:r>
            <a:endParaRPr lang="en-US" sz="1350" dirty="0"/>
          </a:p>
        </p:txBody>
      </p:sp>
      <p:sp>
        <p:nvSpPr>
          <p:cNvPr id="25" name="Text 22"/>
          <p:cNvSpPr/>
          <p:nvPr/>
        </p:nvSpPr>
        <p:spPr>
          <a:xfrm>
            <a:off x="457200" y="6510528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মোঃ মিশন  ·  </a:t>
            </a:r>
            <a:pPr algn="l" indent="0" marL="0">
              <a:buNone/>
            </a:pPr>
            <a:r>
              <a:rPr lang="en-US" sz="1050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সহকারী শিক্ষক (গণিত ও পদার্থবিজ্ঞান)  ·  উইন আইডিয়াল স্কুল</a:t>
            </a:r>
            <a:endParaRPr lang="en-US" sz="1050" dirty="0"/>
          </a:p>
        </p:txBody>
      </p:sp>
      <p:pic>
        <p:nvPicPr>
          <p:cNvPr id="26" name="Image 1" descr="/home/claude/day6/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3152" y="638251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ay6/bg_cosmic_m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44200" y="365760"/>
            <a:ext cx="1051560" cy="402336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4" name="Text 1"/>
          <p:cNvSpPr/>
          <p:nvPr/>
        </p:nvSpPr>
        <p:spPr>
          <a:xfrm>
            <a:off x="10744200" y="36576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90E0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9/১২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48640" y="3840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F9E79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তুলনামূলক চিত্র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8640" y="768096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ভার্নিয়ার ক্যালিপার্স বনাম স্ক্রু গজ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11109960" cy="41148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52400" dist="38100" dir="5400000">
              <a:srgbClr val="000000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777240" y="1920240"/>
            <a:ext cx="3017520" cy="594360"/>
          </a:xfrm>
          <a:prstGeom prst="rect">
            <a:avLst/>
          </a:prstGeom>
          <a:solidFill>
            <a:srgbClr val="3A1A0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77240" y="192024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E79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বৈশিষ্ট্য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794760" y="1920240"/>
            <a:ext cx="4023360" cy="594360"/>
          </a:xfrm>
          <a:prstGeom prst="rect">
            <a:avLst/>
          </a:prstGeom>
          <a:solidFill>
            <a:srgbClr val="3A1A0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794760" y="1920240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E79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ভার্নিয়ার ক্যালিপার্স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7818120" y="1920240"/>
            <a:ext cx="4069080" cy="594360"/>
          </a:xfrm>
          <a:prstGeom prst="rect">
            <a:avLst/>
          </a:prstGeom>
          <a:solidFill>
            <a:srgbClr val="3A1A0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818120" y="1920240"/>
            <a:ext cx="4069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9E79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স্ক্রু গজ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777240" y="2514600"/>
            <a:ext cx="3017520" cy="777240"/>
          </a:xfrm>
          <a:prstGeom prst="rect">
            <a:avLst/>
          </a:prstGeom>
          <a:solidFill>
            <a:srgbClr val="FBF3EC"/>
          </a:solidFill>
          <a:ln w="12700">
            <a:solidFill>
              <a:srgbClr val="EAD9C8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77240" y="251460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A1A0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Least Count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3794760" y="2514600"/>
            <a:ext cx="4023360" cy="777240"/>
          </a:xfrm>
          <a:prstGeom prst="rect">
            <a:avLst/>
          </a:prstGeom>
          <a:solidFill>
            <a:srgbClr val="FBF3EC"/>
          </a:solidFill>
          <a:ln w="12700">
            <a:solidFill>
              <a:srgbClr val="EAD9C8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794760" y="251460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০.০১ সেমি (০.১ মিমি)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7818120" y="2514600"/>
            <a:ext cx="4069080" cy="777240"/>
          </a:xfrm>
          <a:prstGeom prst="rect">
            <a:avLst/>
          </a:prstGeom>
          <a:solidFill>
            <a:srgbClr val="FBF3EC"/>
          </a:solidFill>
          <a:ln w="12700">
            <a:solidFill>
              <a:srgbClr val="EAD9C8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818120" y="2514600"/>
            <a:ext cx="4069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০.০০১ সেমি (০.০১ মিমি)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777240" y="3291840"/>
            <a:ext cx="30175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AD9C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77240" y="329184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A1A0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ব্যবহার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3794760" y="3291840"/>
            <a:ext cx="40233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AD9C8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3794760" y="329184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দৈর্ঘ্য, ব্যাস, গভীরতা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7818120" y="3291840"/>
            <a:ext cx="40690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AD9C8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7818120" y="3291840"/>
            <a:ext cx="4069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তার/পাতের পুরুত্ব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777240" y="4069080"/>
            <a:ext cx="3017520" cy="777240"/>
          </a:xfrm>
          <a:prstGeom prst="rect">
            <a:avLst/>
          </a:prstGeom>
          <a:solidFill>
            <a:srgbClr val="FBF3EC"/>
          </a:solidFill>
          <a:ln w="12700">
            <a:solidFill>
              <a:srgbClr val="EAD9C8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77240" y="406908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A1A0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নির্ভুলতা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3794760" y="4069080"/>
            <a:ext cx="4023360" cy="777240"/>
          </a:xfrm>
          <a:prstGeom prst="rect">
            <a:avLst/>
          </a:prstGeom>
          <a:solidFill>
            <a:srgbClr val="FBF3EC"/>
          </a:solidFill>
          <a:ln w="12700">
            <a:solidFill>
              <a:srgbClr val="EAD9C8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3794760" y="406908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মাঝারি সূক্ষ্ম</a:t>
            </a:r>
            <a:endParaRPr lang="en-US" sz="1300" dirty="0"/>
          </a:p>
        </p:txBody>
      </p:sp>
      <p:sp>
        <p:nvSpPr>
          <p:cNvPr id="30" name="Shape 27"/>
          <p:cNvSpPr/>
          <p:nvPr/>
        </p:nvSpPr>
        <p:spPr>
          <a:xfrm>
            <a:off x="7818120" y="4069080"/>
            <a:ext cx="4069080" cy="777240"/>
          </a:xfrm>
          <a:prstGeom prst="rect">
            <a:avLst/>
          </a:prstGeom>
          <a:solidFill>
            <a:srgbClr val="FBF3EC"/>
          </a:solidFill>
          <a:ln w="12700">
            <a:solidFill>
              <a:srgbClr val="EAD9C8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818120" y="4069080"/>
            <a:ext cx="4069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সবচেয়ে বেশি সূক্ষ্ম</a:t>
            </a:r>
            <a:endParaRPr lang="en-US" sz="1300" dirty="0"/>
          </a:p>
        </p:txBody>
      </p:sp>
      <p:sp>
        <p:nvSpPr>
          <p:cNvPr id="32" name="Shape 29"/>
          <p:cNvSpPr/>
          <p:nvPr/>
        </p:nvSpPr>
        <p:spPr>
          <a:xfrm>
            <a:off x="777240" y="4846320"/>
            <a:ext cx="301752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AD9C8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777240" y="484632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A1A0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গঠন</a:t>
            </a:r>
            <a:endParaRPr lang="en-US" sz="1300" dirty="0"/>
          </a:p>
        </p:txBody>
      </p:sp>
      <p:sp>
        <p:nvSpPr>
          <p:cNvPr id="34" name="Shape 31"/>
          <p:cNvSpPr/>
          <p:nvPr/>
        </p:nvSpPr>
        <p:spPr>
          <a:xfrm>
            <a:off x="3794760" y="4846320"/>
            <a:ext cx="402336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AD9C8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3794760" y="4846320"/>
            <a:ext cx="4023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প্রধান স্কেল + ভার্নিয়ার স্কেল</a:t>
            </a:r>
            <a:endParaRPr lang="en-US" sz="1300" dirty="0"/>
          </a:p>
        </p:txBody>
      </p:sp>
      <p:sp>
        <p:nvSpPr>
          <p:cNvPr id="36" name="Shape 33"/>
          <p:cNvSpPr/>
          <p:nvPr/>
        </p:nvSpPr>
        <p:spPr>
          <a:xfrm>
            <a:off x="7818120" y="4846320"/>
            <a:ext cx="4069080" cy="777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AD9C8"/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7818120" y="4846320"/>
            <a:ext cx="4069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স্লিভ + থিম্বল (স্ক্রু)</a:t>
            </a:r>
            <a:endParaRPr lang="en-US" sz="1300" dirty="0"/>
          </a:p>
        </p:txBody>
      </p:sp>
      <p:sp>
        <p:nvSpPr>
          <p:cNvPr id="38" name="Text 35"/>
          <p:cNvSpPr/>
          <p:nvPr/>
        </p:nvSpPr>
        <p:spPr>
          <a:xfrm>
            <a:off x="457200" y="6510528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মোঃ মিশন  ·  </a:t>
            </a:r>
            <a:pPr algn="l" indent="0" marL="0">
              <a:buNone/>
            </a:pPr>
            <a:r>
              <a:rPr lang="en-US" sz="1050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সহকারী শিক্ষক (গণিত ও পদার্থবিজ্ঞান)  ·  উইন আইডিয়াল স্কুল</a:t>
            </a:r>
            <a:endParaRPr lang="en-US" sz="1050" dirty="0"/>
          </a:p>
        </p:txBody>
      </p:sp>
      <p:pic>
        <p:nvPicPr>
          <p:cNvPr id="39" name="Image 1" descr="/home/claude/day6/logo_transparen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3152" y="638251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ay6/bg_cosmic_m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44200" y="365760"/>
            <a:ext cx="1051560" cy="402336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4" name="Text 1"/>
          <p:cNvSpPr/>
          <p:nvPr/>
        </p:nvSpPr>
        <p:spPr>
          <a:xfrm>
            <a:off x="10744200" y="36576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90E0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10/১২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48640" y="3840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F9E79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সতর্কতা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8640" y="768096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ব্যবহারে সতর্কতা ও সাধারণ ভুল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737360"/>
            <a:ext cx="11109960" cy="1371600"/>
          </a:xfrm>
          <a:prstGeom prst="roundRect">
            <a:avLst>
              <a:gd name="adj" fmla="val 8000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2000"/>
              </a:srgbClr>
            </a:solidFill>
            <a:prstDash val="solid"/>
          </a:ln>
        </p:spPr>
      </p:sp>
      <p:pic>
        <p:nvPicPr>
          <p:cNvPr id="8" name="Image 1" descr="/home/claude/day6/hero_targe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057400"/>
            <a:ext cx="731520" cy="73152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828800" y="187452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শূন্য ত্রুটি (Zero Error) পরীক্ষা না করে পরিমাপ শুরু করা — যন্ত্র বন্ধ অবস্থায় স্কেল শূন্যে আছে কিনা যাচাই করো।</a:t>
            </a:r>
            <a:endParaRPr lang="en-US" sz="1350" dirty="0"/>
          </a:p>
        </p:txBody>
      </p:sp>
      <p:sp>
        <p:nvSpPr>
          <p:cNvPr id="10" name="Shape 6"/>
          <p:cNvSpPr/>
          <p:nvPr/>
        </p:nvSpPr>
        <p:spPr>
          <a:xfrm>
            <a:off x="548640" y="3291840"/>
            <a:ext cx="11109960" cy="1371600"/>
          </a:xfrm>
          <a:prstGeom prst="roundRect">
            <a:avLst>
              <a:gd name="adj" fmla="val 8000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2000"/>
              </a:srgbClr>
            </a:solidFill>
            <a:prstDash val="solid"/>
          </a:ln>
        </p:spPr>
      </p:sp>
      <p:pic>
        <p:nvPicPr>
          <p:cNvPr id="11" name="Image 2" descr="/home/claude/day6/hero_gear2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3611880"/>
            <a:ext cx="731520" cy="73152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828800" y="342900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স্ক্রু গজে অতিরিক্ত জোরে ঘুরানো — সবসময় র‌্যাচেট ব্যবহার করো, যাতে সমান চাপ পড়ে ও যন্ত্র ক্ষতিগ্রস্ত না হয়।</a:t>
            </a:r>
            <a:endParaRPr lang="en-US" sz="1350" dirty="0"/>
          </a:p>
        </p:txBody>
      </p:sp>
      <p:sp>
        <p:nvSpPr>
          <p:cNvPr id="13" name="Shape 8"/>
          <p:cNvSpPr/>
          <p:nvPr/>
        </p:nvSpPr>
        <p:spPr>
          <a:xfrm>
            <a:off x="548640" y="4846320"/>
            <a:ext cx="11109960" cy="1371600"/>
          </a:xfrm>
          <a:prstGeom prst="roundRect">
            <a:avLst>
              <a:gd name="adj" fmla="val 8000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2000"/>
              </a:srgbClr>
            </a:solidFill>
            <a:prstDash val="solid"/>
          </a:ln>
        </p:spPr>
      </p:sp>
      <p:pic>
        <p:nvPicPr>
          <p:cNvPr id="14" name="Image 3" descr="/home/claude/day6/hero_compare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5166360"/>
            <a:ext cx="731520" cy="73152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828800" y="4983480"/>
            <a:ext cx="9601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ভুল পাঠ যোগ করা — মূল স্কেল পাঠের সাথে ভার্নিয়ার/বৃত্তাকার স্কেলের অবদান সঠিকভাবে যোগ করছ কিনা খেয়াল রাখো।</a:t>
            </a:r>
            <a:endParaRPr lang="en-US" sz="1350" dirty="0"/>
          </a:p>
        </p:txBody>
      </p:sp>
      <p:sp>
        <p:nvSpPr>
          <p:cNvPr id="16" name="Text 10"/>
          <p:cNvSpPr/>
          <p:nvPr/>
        </p:nvSpPr>
        <p:spPr>
          <a:xfrm>
            <a:off x="457200" y="6510528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মোঃ মিশন  ·  </a:t>
            </a:r>
            <a:pPr algn="l" indent="0" marL="0">
              <a:buNone/>
            </a:pPr>
            <a:r>
              <a:rPr lang="en-US" sz="1050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সহকারী শিক্ষক (গণিত ও পদার্থবিজ্ঞান)  ·  উইন আইডিয়াল স্কুল</a:t>
            </a:r>
            <a:endParaRPr lang="en-US" sz="1050" dirty="0"/>
          </a:p>
        </p:txBody>
      </p:sp>
      <p:pic>
        <p:nvPicPr>
          <p:cNvPr id="17" name="Image 4" descr="/home/claude/day6/logo_transparen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3152" y="638251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ay6/bg_cosmic_m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44200" y="365760"/>
            <a:ext cx="1051560" cy="402336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4" name="Text 1"/>
          <p:cNvSpPr/>
          <p:nvPr/>
        </p:nvSpPr>
        <p:spPr>
          <a:xfrm>
            <a:off x="10744200" y="36576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90E0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11/১২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48640" y="3840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F9E79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জানো কি?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8640" y="768096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মজার তথ্য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691640"/>
            <a:ext cx="1110996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000000">
                <a:alpha val="20000"/>
              </a:srgbClr>
            </a:outerShdw>
          </a:effectLst>
        </p:spPr>
      </p:sp>
      <p:pic>
        <p:nvPicPr>
          <p:cNvPr id="8" name="Image 1" descr="/home/claude/day6/hero_dis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039112"/>
            <a:ext cx="768096" cy="76809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874520" y="1828800"/>
            <a:ext cx="9509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'ভার্নিয়ার' নামটি এসেছে ফরাসি গণিতবিদ পিয়েরে ভার্নিয়ারের নাম থেকে, যিনি ১৬৩১ সালে এই স্কেল আবিষ্কার করেন।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548640" y="3337560"/>
            <a:ext cx="1110996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000000">
                <a:alpha val="20000"/>
              </a:srgbClr>
            </a:outerShdw>
          </a:effectLst>
        </p:spPr>
      </p:sp>
      <p:pic>
        <p:nvPicPr>
          <p:cNvPr id="11" name="Image 2" descr="/home/claude/day6/hero_wir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3685032"/>
            <a:ext cx="768096" cy="76809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874520" y="3474720"/>
            <a:ext cx="9509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চুলের গড় পুরুত্ব প্রায় ০.০৮ মিমি — স্ক্রু গজ দিয়ে এটি সহজেই নির্ভুলভাবে মাপা সম্ভব!</a:t>
            </a:r>
            <a:endParaRPr lang="en-US" sz="1400" dirty="0"/>
          </a:p>
        </p:txBody>
      </p:sp>
      <p:sp>
        <p:nvSpPr>
          <p:cNvPr id="13" name="Shape 8"/>
          <p:cNvSpPr/>
          <p:nvPr/>
        </p:nvSpPr>
        <p:spPr>
          <a:xfrm>
            <a:off x="548640" y="4983480"/>
            <a:ext cx="11109960" cy="1463040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27000" dist="38100" dir="5400000">
              <a:srgbClr val="000000">
                <a:alpha val="20000"/>
              </a:srgbClr>
            </a:outerShdw>
          </a:effectLst>
        </p:spPr>
      </p:sp>
      <p:pic>
        <p:nvPicPr>
          <p:cNvPr id="14" name="Image 3" descr="/home/claude/day6/hero_compare2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5330952"/>
            <a:ext cx="768096" cy="76809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874520" y="5120640"/>
            <a:ext cx="9509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নিজেকে যাচাই করো: ভার্নিয়ার ক্যালিপার্সে MSR = ৩.৫ সেমি, VC = ৬, LC = ০.০১ সেমি হলে মোট পাঠ কত? (উত্তর: ৩.৫৬ সেমি)</a:t>
            </a:r>
            <a:endParaRPr lang="en-US" sz="1400" dirty="0"/>
          </a:p>
        </p:txBody>
      </p:sp>
      <p:sp>
        <p:nvSpPr>
          <p:cNvPr id="16" name="Text 10"/>
          <p:cNvSpPr/>
          <p:nvPr/>
        </p:nvSpPr>
        <p:spPr>
          <a:xfrm>
            <a:off x="457200" y="6510528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মোঃ মিশন  ·  </a:t>
            </a:r>
            <a:pPr algn="l" indent="0" marL="0">
              <a:buNone/>
            </a:pPr>
            <a:r>
              <a:rPr lang="en-US" sz="1050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সহকারী শিক্ষক (গণিত ও পদার্থবিজ্ঞান)  ·  উইন আইডিয়াল স্কুল</a:t>
            </a:r>
            <a:endParaRPr lang="en-US" sz="1050" dirty="0"/>
          </a:p>
        </p:txBody>
      </p:sp>
      <p:pic>
        <p:nvPicPr>
          <p:cNvPr id="17" name="Image 4" descr="/home/claude/day6/logo_transparen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03152" y="6382512"/>
            <a:ext cx="4572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ay6/bg_cosmic_main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44200" y="365760"/>
            <a:ext cx="1051560" cy="402336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4" name="Text 1"/>
          <p:cNvSpPr/>
          <p:nvPr/>
        </p:nvSpPr>
        <p:spPr>
          <a:xfrm>
            <a:off x="10744200" y="365760"/>
            <a:ext cx="1051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90E0A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12/১২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48640" y="3840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100" kern="0" dirty="0">
                <a:solidFill>
                  <a:srgbClr val="F9E79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শেষ কথা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548640" y="768096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আজকের সারসংক্ষেপ</a:t>
            </a:r>
            <a:endParaRPr lang="en-US" sz="3000" dirty="0"/>
          </a:p>
        </p:txBody>
      </p:sp>
      <p:sp>
        <p:nvSpPr>
          <p:cNvPr id="7" name="Shape 4"/>
          <p:cNvSpPr/>
          <p:nvPr/>
        </p:nvSpPr>
        <p:spPr>
          <a:xfrm>
            <a:off x="548640" y="1463040"/>
            <a:ext cx="6537960" cy="329184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52400" dist="38100" dir="5400000">
              <a:srgbClr val="000000">
                <a:alpha val="22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22960" y="1709928"/>
            <a:ext cx="292608" cy="292608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9" name="Text 6"/>
          <p:cNvSpPr/>
          <p:nvPr/>
        </p:nvSpPr>
        <p:spPr>
          <a:xfrm>
            <a:off x="822960" y="17099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A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1280160" y="1691640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ভার্নিয়ার ক্যালিপার্সের Least Count = 1 MSD − 1 VSD = ০.০১ সেমি।</a:t>
            </a:r>
            <a:endParaRPr lang="en-US" sz="1160" dirty="0"/>
          </a:p>
        </p:txBody>
      </p:sp>
      <p:sp>
        <p:nvSpPr>
          <p:cNvPr id="11" name="Shape 8"/>
          <p:cNvSpPr/>
          <p:nvPr/>
        </p:nvSpPr>
        <p:spPr>
          <a:xfrm>
            <a:off x="822960" y="2331720"/>
            <a:ext cx="292608" cy="292608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12" name="Text 9"/>
          <p:cNvSpPr/>
          <p:nvPr/>
        </p:nvSpPr>
        <p:spPr>
          <a:xfrm>
            <a:off x="822960" y="23317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A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1280160" y="2313432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স্ক্রু গজের Least Count = পিচ ÷ বৃত্তাকার স্কেলের ভাগ = ০.০০১ সেমি।</a:t>
            </a:r>
            <a:endParaRPr lang="en-US" sz="1160" dirty="0"/>
          </a:p>
        </p:txBody>
      </p:sp>
      <p:sp>
        <p:nvSpPr>
          <p:cNvPr id="14" name="Shape 11"/>
          <p:cNvSpPr/>
          <p:nvPr/>
        </p:nvSpPr>
        <p:spPr>
          <a:xfrm>
            <a:off x="822960" y="2953512"/>
            <a:ext cx="292608" cy="292608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15" name="Text 12"/>
          <p:cNvSpPr/>
          <p:nvPr/>
        </p:nvSpPr>
        <p:spPr>
          <a:xfrm>
            <a:off x="822960" y="295351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A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1280160" y="2935224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মোট পাঠ = প্রধান স্কেল পাঠ + (সহায়ক স্কেল পাঠ × Least Count)।</a:t>
            </a:r>
            <a:endParaRPr lang="en-US" sz="1160" dirty="0"/>
          </a:p>
        </p:txBody>
      </p:sp>
      <p:sp>
        <p:nvSpPr>
          <p:cNvPr id="17" name="Shape 14"/>
          <p:cNvSpPr/>
          <p:nvPr/>
        </p:nvSpPr>
        <p:spPr>
          <a:xfrm>
            <a:off x="822960" y="3575304"/>
            <a:ext cx="292608" cy="292608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18" name="Text 15"/>
          <p:cNvSpPr/>
          <p:nvPr/>
        </p:nvSpPr>
        <p:spPr>
          <a:xfrm>
            <a:off x="822960" y="357530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A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1280160" y="3557016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স্ক্রু গজ ভার্নিয়ার ক্যালিপার্সের চেয়ে ১০ গুণ বেশি সূক্ষ্ম।</a:t>
            </a:r>
            <a:endParaRPr lang="en-US" sz="1160" dirty="0"/>
          </a:p>
        </p:txBody>
      </p:sp>
      <p:sp>
        <p:nvSpPr>
          <p:cNvPr id="20" name="Shape 17"/>
          <p:cNvSpPr/>
          <p:nvPr/>
        </p:nvSpPr>
        <p:spPr>
          <a:xfrm>
            <a:off x="822960" y="4197096"/>
            <a:ext cx="292608" cy="292608"/>
          </a:xfrm>
          <a:prstGeom prst="ellipse">
            <a:avLst/>
          </a:prstGeom>
          <a:solidFill>
            <a:srgbClr val="E8B84B"/>
          </a:solidFill>
          <a:ln/>
        </p:spPr>
      </p:sp>
      <p:sp>
        <p:nvSpPr>
          <p:cNvPr id="21" name="Text 18"/>
          <p:cNvSpPr/>
          <p:nvPr/>
        </p:nvSpPr>
        <p:spPr>
          <a:xfrm>
            <a:off x="822960" y="419709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3A1A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1280160" y="4178808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2E171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উভয় যন্ত্রেই শূন্য ত্রুটি যাচাই করে পরিমাপ শুরু করতে হয়।</a:t>
            </a:r>
            <a:endParaRPr lang="en-US" sz="1160" dirty="0"/>
          </a:p>
        </p:txBody>
      </p:sp>
      <p:sp>
        <p:nvSpPr>
          <p:cNvPr id="23" name="Shape 20"/>
          <p:cNvSpPr/>
          <p:nvPr/>
        </p:nvSpPr>
        <p:spPr>
          <a:xfrm>
            <a:off x="7360920" y="1463040"/>
            <a:ext cx="4297680" cy="3291840"/>
          </a:xfrm>
          <a:prstGeom prst="roundRect">
            <a:avLst>
              <a:gd name="adj" fmla="val 3333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2000"/>
              </a:srgbClr>
            </a:solidFill>
            <a:prstDash val="solid"/>
          </a:ln>
        </p:spPr>
      </p:sp>
      <p:pic>
        <p:nvPicPr>
          <p:cNvPr id="24" name="Image 1" descr="/home/claude/day6/icon_arro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1691640"/>
            <a:ext cx="384048" cy="384048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7635240" y="212140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9E79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আগামীকাল  ·  দিন ৭ (শেষ দিন)</a:t>
            </a:r>
            <a:endParaRPr lang="en-US" sz="1250" dirty="0"/>
          </a:p>
        </p:txBody>
      </p:sp>
      <p:sp>
        <p:nvSpPr>
          <p:cNvPr id="26" name="Text 22"/>
          <p:cNvSpPr/>
          <p:nvPr/>
        </p:nvSpPr>
        <p:spPr>
          <a:xfrm>
            <a:off x="7635240" y="2487168"/>
            <a:ext cx="38404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নির্ভুলতা, মাত্রা ও</a:t>
            </a:r>
            <a:endParaRPr lang="en-US" sz="2000" dirty="0"/>
          </a:p>
          <a:p>
            <a:pPr indent="0" marL="0">
              <a:lnSpc>
                <a:spcPts val="26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বৈজ্ঞানিক অঙ্ক</a:t>
            </a:r>
            <a:endParaRPr lang="en-US" sz="2000" dirty="0"/>
          </a:p>
        </p:txBody>
      </p:sp>
      <p:sp>
        <p:nvSpPr>
          <p:cNvPr id="27" name="Text 23"/>
          <p:cNvSpPr/>
          <p:nvPr/>
        </p:nvSpPr>
        <p:spPr>
          <a:xfrm>
            <a:off x="7635240" y="3749040"/>
            <a:ext cx="38404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নির্ভুলতা-যথার্থতা, মাত্রা সমীকরণ ও বৈজ্ঞানিক স্বীকৃত অঙ্ক — অধ্যায় ১-এর শেষ পর্ব</a:t>
            </a:r>
            <a:endParaRPr lang="en-US" sz="1150" dirty="0"/>
          </a:p>
        </p:txBody>
      </p:sp>
      <p:sp>
        <p:nvSpPr>
          <p:cNvPr id="28" name="Shape 24"/>
          <p:cNvSpPr/>
          <p:nvPr/>
        </p:nvSpPr>
        <p:spPr>
          <a:xfrm>
            <a:off x="548640" y="4937760"/>
            <a:ext cx="11109960" cy="1234440"/>
          </a:xfrm>
          <a:prstGeom prst="roundRect">
            <a:avLst>
              <a:gd name="adj" fmla="val 8889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FFFFFF">
                <a:alpha val="32000"/>
              </a:srgbClr>
            </a:solidFill>
            <a:prstDash val="solid"/>
          </a:ln>
        </p:spPr>
      </p:sp>
      <p:pic>
        <p:nvPicPr>
          <p:cNvPr id="29" name="Image 2" descr="/home/claude/day6/teacher_circl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074920"/>
            <a:ext cx="960120" cy="960120"/>
          </a:xfrm>
          <a:prstGeom prst="rect">
            <a:avLst/>
          </a:prstGeom>
        </p:spPr>
      </p:pic>
      <p:sp>
        <p:nvSpPr>
          <p:cNvPr id="30" name="Text 25"/>
          <p:cNvSpPr/>
          <p:nvPr/>
        </p:nvSpPr>
        <p:spPr>
          <a:xfrm>
            <a:off x="1920240" y="5074920"/>
            <a:ext cx="7315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মোঃ মিশন</a:t>
            </a:r>
            <a:endParaRPr lang="en-US" sz="1700" dirty="0"/>
          </a:p>
          <a:p>
            <a:pPr indent="0" marL="0">
              <a:lnSpc>
                <a:spcPct val="122000"/>
              </a:lnSpc>
              <a:buNone/>
            </a:pPr>
            <a:r>
              <a:rPr lang="en-US" sz="1150" dirty="0">
                <a:solidFill>
                  <a:srgbClr val="F5D9C0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বিএসসি অনার্স, এমএসসি (গণিত)  |  সহকারী শিক্ষক (গণিত ও পদার্থবিজ্ঞান)</a:t>
            </a:r>
            <a:endParaRPr lang="en-US" sz="1700" dirty="0"/>
          </a:p>
          <a:p>
            <a:pPr indent="0" marL="0">
              <a:lnSpc>
                <a:spcPct val="122000"/>
              </a:lnSpc>
              <a:buNone/>
            </a:pPr>
            <a:r>
              <a:rPr lang="en-US" sz="1200" b="1" dirty="0">
                <a:solidFill>
                  <a:srgbClr val="F9E795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উইন আইডিয়াল স্কুল</a:t>
            </a:r>
            <a:endParaRPr lang="en-US" sz="1700" dirty="0"/>
          </a:p>
        </p:txBody>
      </p:sp>
      <p:pic>
        <p:nvPicPr>
          <p:cNvPr id="31" name="Image 3" descr="/home/claude/day6/logo_transparen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5560" y="5138928"/>
            <a:ext cx="822960" cy="8229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2026-08-12T07:25:32Z</dcterms:created>
  <dcterms:modified xsi:type="dcterms:W3CDTF">2026-08-12T07:25:32Z</dcterms:modified>
</cp:coreProperties>
</file>