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  <p:sldMasterId id="2147483828" r:id="rId2"/>
    <p:sldMasterId id="2147483846" r:id="rId3"/>
    <p:sldMasterId id="2147483858" r:id="rId4"/>
    <p:sldMasterId id="2147483870" r:id="rId5"/>
    <p:sldMasterId id="2147483882" r:id="rId6"/>
  </p:sldMasterIdLst>
  <p:notesMasterIdLst>
    <p:notesMasterId r:id="rId49"/>
  </p:notesMasterIdLst>
  <p:sldIdLst>
    <p:sldId id="256" r:id="rId7"/>
    <p:sldId id="257" r:id="rId8"/>
    <p:sldId id="258" r:id="rId9"/>
    <p:sldId id="259" r:id="rId10"/>
    <p:sldId id="265" r:id="rId11"/>
    <p:sldId id="269" r:id="rId12"/>
    <p:sldId id="267" r:id="rId13"/>
    <p:sldId id="270" r:id="rId14"/>
    <p:sldId id="281" r:id="rId15"/>
    <p:sldId id="282" r:id="rId16"/>
    <p:sldId id="271" r:id="rId17"/>
    <p:sldId id="272" r:id="rId18"/>
    <p:sldId id="283" r:id="rId19"/>
    <p:sldId id="263" r:id="rId20"/>
    <p:sldId id="284" r:id="rId21"/>
    <p:sldId id="274" r:id="rId22"/>
    <p:sldId id="276" r:id="rId23"/>
    <p:sldId id="297" r:id="rId24"/>
    <p:sldId id="277" r:id="rId25"/>
    <p:sldId id="278" r:id="rId26"/>
    <p:sldId id="286" r:id="rId27"/>
    <p:sldId id="285" r:id="rId28"/>
    <p:sldId id="260" r:id="rId29"/>
    <p:sldId id="304" r:id="rId30"/>
    <p:sldId id="299" r:id="rId31"/>
    <p:sldId id="298" r:id="rId32"/>
    <p:sldId id="300" r:id="rId33"/>
    <p:sldId id="287" r:id="rId34"/>
    <p:sldId id="262" r:id="rId35"/>
    <p:sldId id="296" r:id="rId36"/>
    <p:sldId id="291" r:id="rId37"/>
    <p:sldId id="292" r:id="rId38"/>
    <p:sldId id="301" r:id="rId39"/>
    <p:sldId id="305" r:id="rId40"/>
    <p:sldId id="293" r:id="rId41"/>
    <p:sldId id="294" r:id="rId42"/>
    <p:sldId id="295" r:id="rId43"/>
    <p:sldId id="264" r:id="rId44"/>
    <p:sldId id="302" r:id="rId45"/>
    <p:sldId id="303" r:id="rId46"/>
    <p:sldId id="307" r:id="rId47"/>
    <p:sldId id="309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5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8" Type="http://schemas.openxmlformats.org/officeDocument/2006/relationships/slide" Target="slides/slide2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EBA2D-203C-464A-ABB1-223C8A294C9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A8696-B391-4EE3-877A-4D4978C1B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8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A8696-B391-4EE3-877A-4D4978C1B0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40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FA8696-B391-4EE3-877A-4D4978C1B0D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30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1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06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78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81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53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8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2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98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48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6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215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2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408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63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569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368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6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478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99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788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6459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9551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406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46047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8883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5270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6761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0629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982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6247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926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469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386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67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641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149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338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645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850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636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917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635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264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0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68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739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168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37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013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20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827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36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074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975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542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754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658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0473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387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2059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945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292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4908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957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511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5761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043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413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172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352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5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50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72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6179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21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673162E-C32E-47F4-B6D5-A3A2E364615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C4CFF42-5F4B-4872-8F25-72CB636F013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632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8E657F0-7594-441E-B6A8-0EFE3CE30C4D}"/>
              </a:ext>
            </a:extLst>
          </p:cNvPr>
          <p:cNvGrpSpPr/>
          <p:nvPr/>
        </p:nvGrpSpPr>
        <p:grpSpPr>
          <a:xfrm>
            <a:off x="-30480" y="15240"/>
            <a:ext cx="12191999" cy="6858000"/>
            <a:chOff x="-30480" y="15240"/>
            <a:chExt cx="12191999" cy="6858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745AD9A-7C4A-4576-938E-2D5C4183F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480" y="15240"/>
              <a:ext cx="12191999" cy="68580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1C931D-48F5-46CA-A73C-1A97F5CF58F7}"/>
                </a:ext>
              </a:extLst>
            </p:cNvPr>
            <p:cNvSpPr/>
            <p:nvPr/>
          </p:nvSpPr>
          <p:spPr>
            <a:xfrm>
              <a:off x="3855720" y="1092200"/>
              <a:ext cx="6129020" cy="42418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lIns="91440" tIns="45720" rIns="91440" bIns="45720" numCol="1">
              <a:prstTxWarp prst="textArchUpPour">
                <a:avLst>
                  <a:gd name="adj1" fmla="val 10133525"/>
                  <a:gd name="adj2" fmla="val 74093"/>
                </a:avLst>
              </a:prstTxWarp>
              <a:spAutoFit/>
            </a:bodyPr>
            <a:lstStyle/>
            <a:p>
              <a:pPr algn="ctr"/>
              <a:r>
                <a:rPr lang="en-US" sz="96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</a:rPr>
                <a:t>চাহিদা</a:t>
              </a:r>
              <a:r>
                <a:rPr lang="en-US" sz="96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</a:rPr>
                <a:t> </a:t>
              </a:r>
              <a:r>
                <a:rPr lang="en-US" sz="96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</a:rPr>
                <a:t>ভিত্তিক</a:t>
              </a:r>
              <a:r>
                <a:rPr lang="en-US" sz="96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</a:rPr>
                <a:t> </a:t>
              </a:r>
              <a:r>
                <a:rPr lang="en-US" sz="96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</a:rPr>
                <a:t>সাব-ক্লাষ্টার</a:t>
              </a:r>
              <a:r>
                <a:rPr lang="en-US" sz="96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</a:rPr>
                <a:t> </a:t>
              </a:r>
              <a:r>
                <a:rPr lang="en-US" sz="96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</a:rPr>
                <a:t>প্রশিক্ষ</a:t>
              </a:r>
              <a:r>
                <a:rPr lang="as-IN" sz="96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</a:rPr>
                <a:t>ণ</a:t>
              </a:r>
              <a:endPara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64850DB-C65E-4091-A393-12DAF2EA36C7}"/>
                </a:ext>
              </a:extLst>
            </p:cNvPr>
            <p:cNvSpPr txBox="1"/>
            <p:nvPr/>
          </p:nvSpPr>
          <p:spPr>
            <a:xfrm>
              <a:off x="4993640" y="3581400"/>
              <a:ext cx="4114800" cy="707886"/>
            </a:xfrm>
            <a:prstGeom prst="rect">
              <a:avLst/>
            </a:prstGeom>
            <a:noFill/>
          </p:spPr>
          <p:txBody>
            <a:bodyPr wrap="square" rtlCol="0">
              <a:prstTxWarp prst="textChevronInverted">
                <a:avLst/>
              </a:prstTxWarp>
              <a:spAutoFit/>
            </a:bodyPr>
            <a:lstStyle/>
            <a:p>
              <a:r>
                <a:rPr lang="en-US" sz="4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জানুয়ারি-২০২৫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818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E44FE7-F94D-4178-84BF-5FEEF2755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70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171EABE-787D-4F0D-B08A-B867D2CA5E8B}"/>
              </a:ext>
            </a:extLst>
          </p:cNvPr>
          <p:cNvSpPr/>
          <p:nvPr/>
        </p:nvSpPr>
        <p:spPr>
          <a:xfrm>
            <a:off x="3187700" y="1727200"/>
            <a:ext cx="7327900" cy="25019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Wave1">
              <a:avLst>
                <a:gd name="adj1" fmla="val 20000"/>
                <a:gd name="adj2" fmla="val -774"/>
              </a:avLst>
            </a:prstTxWarp>
            <a:spAutoFit/>
          </a:bodyPr>
          <a:lstStyle/>
          <a:p>
            <a:pPr algn="ctr"/>
            <a:r>
              <a:rPr lang="en-US" sz="23900" b="1" dirty="0" err="1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আজকের</a:t>
            </a:r>
            <a:r>
              <a:rPr lang="en-US" sz="239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23900" b="1" dirty="0" err="1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প্রশিক্ষণে</a:t>
            </a:r>
            <a:r>
              <a:rPr lang="en-US" sz="239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23900" b="1" dirty="0" err="1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সবাইকে</a:t>
            </a:r>
            <a:r>
              <a:rPr lang="en-US" sz="239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23900" b="1" dirty="0" err="1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স্বাগতম</a:t>
            </a:r>
            <a:endParaRPr lang="en-US" sz="23900" b="1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7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4CEA978-3588-4BF8-B517-65774C134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1479073-E4C5-45AD-8DEC-915CE120A002}"/>
              </a:ext>
            </a:extLst>
          </p:cNvPr>
          <p:cNvSpPr/>
          <p:nvPr/>
        </p:nvSpPr>
        <p:spPr>
          <a:xfrm>
            <a:off x="6003630" y="1092200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84A4AAE-1722-4E96-A6CE-86E081F72C90}"/>
              </a:ext>
            </a:extLst>
          </p:cNvPr>
          <p:cNvGrpSpPr/>
          <p:nvPr/>
        </p:nvGrpSpPr>
        <p:grpSpPr>
          <a:xfrm>
            <a:off x="2768600" y="1240137"/>
            <a:ext cx="6769100" cy="4220865"/>
            <a:chOff x="2768600" y="1240135"/>
            <a:chExt cx="6769100" cy="4220865"/>
          </a:xfrm>
        </p:grpSpPr>
        <p:sp>
          <p:nvSpPr>
            <p:cNvPr id="8" name="Flowchart: Multidocument 7">
              <a:extLst>
                <a:ext uri="{FF2B5EF4-FFF2-40B4-BE49-F238E27FC236}">
                  <a16:creationId xmlns:a16="http://schemas.microsoft.com/office/drawing/2014/main" id="{44B7006C-D7AD-4E70-BA0F-C6B90E2A8EC2}"/>
                </a:ext>
              </a:extLst>
            </p:cNvPr>
            <p:cNvSpPr/>
            <p:nvPr/>
          </p:nvSpPr>
          <p:spPr>
            <a:xfrm>
              <a:off x="2768600" y="2489200"/>
              <a:ext cx="6769100" cy="2971800"/>
            </a:xfrm>
            <a:prstGeom prst="flowChartMultidocument">
              <a:avLst/>
            </a:prstGeom>
            <a:solidFill>
              <a:schemeClr val="bg1"/>
            </a:solidFill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err="1">
                  <a:solidFill>
                    <a:srgbClr val="00B050"/>
                  </a:solidFill>
                  <a:latin typeface="Arial Black" panose="020B0A04020102020204" pitchFamily="34" charset="0"/>
                </a:rPr>
                <a:t>প্রাথমিক</a:t>
              </a:r>
              <a:r>
                <a:rPr lang="en-US" sz="3600" b="1" dirty="0">
                  <a:solidFill>
                    <a:srgbClr val="00B05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3600" b="1" dirty="0" err="1">
                  <a:solidFill>
                    <a:srgbClr val="00B050"/>
                  </a:solidFill>
                  <a:latin typeface="Arial Black" panose="020B0A04020102020204" pitchFamily="34" charset="0"/>
                </a:rPr>
                <a:t>গণিত</a:t>
              </a:r>
              <a:r>
                <a:rPr lang="en-US" sz="3600" b="1" dirty="0">
                  <a:solidFill>
                    <a:srgbClr val="00B05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3600" b="1" dirty="0" err="1">
                  <a:solidFill>
                    <a:srgbClr val="00B050"/>
                  </a:solidFill>
                  <a:latin typeface="Arial Black" panose="020B0A04020102020204" pitchFamily="34" charset="0"/>
                </a:rPr>
                <a:t>শিক্ষাক্রম</a:t>
              </a:r>
              <a:r>
                <a:rPr lang="en-US" sz="3600" b="1" dirty="0">
                  <a:solidFill>
                    <a:srgbClr val="00B050"/>
                  </a:solidFill>
                  <a:latin typeface="Arial Black" panose="020B0A04020102020204" pitchFamily="34" charset="0"/>
                </a:rPr>
                <a:t>, </a:t>
              </a:r>
              <a:r>
                <a:rPr lang="en-US" sz="3600" b="1" dirty="0" err="1">
                  <a:solidFill>
                    <a:srgbClr val="00B050"/>
                  </a:solidFill>
                  <a:latin typeface="Arial Black" panose="020B0A04020102020204" pitchFamily="34" charset="0"/>
                </a:rPr>
                <a:t>পাঠ্যপুস্তক</a:t>
              </a:r>
              <a:r>
                <a:rPr lang="en-US" sz="3600" b="1" dirty="0">
                  <a:solidFill>
                    <a:srgbClr val="00B050"/>
                  </a:solidFill>
                  <a:latin typeface="Arial Black" panose="020B0A04020102020204" pitchFamily="34" charset="0"/>
                </a:rPr>
                <a:t> ও </a:t>
              </a:r>
              <a:r>
                <a:rPr lang="en-US" sz="3600" b="1" dirty="0" err="1">
                  <a:solidFill>
                    <a:srgbClr val="00B050"/>
                  </a:solidFill>
                  <a:latin typeface="Arial Black" panose="020B0A04020102020204" pitchFamily="34" charset="0"/>
                </a:rPr>
                <a:t>শিক্ষক</a:t>
              </a:r>
              <a:r>
                <a:rPr lang="en-US" sz="3600" b="1" dirty="0">
                  <a:solidFill>
                    <a:srgbClr val="00B05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3600" b="1" dirty="0" err="1">
                  <a:solidFill>
                    <a:srgbClr val="00B050"/>
                  </a:solidFill>
                  <a:latin typeface="Arial Black" panose="020B0A04020102020204" pitchFamily="34" charset="0"/>
                </a:rPr>
                <a:t>সহায়িকা</a:t>
              </a:r>
              <a:r>
                <a:rPr lang="en-US" sz="3600" b="1" dirty="0">
                  <a:solidFill>
                    <a:srgbClr val="00B05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3600" b="1" dirty="0" err="1">
                  <a:solidFill>
                    <a:srgbClr val="00B050"/>
                  </a:solidFill>
                  <a:latin typeface="Arial Black" panose="020B0A04020102020204" pitchFamily="34" charset="0"/>
                </a:rPr>
                <a:t>পরিচিতি</a:t>
              </a:r>
              <a:r>
                <a:rPr lang="en-US" sz="3600" b="1" dirty="0">
                  <a:solidFill>
                    <a:srgbClr val="00B050"/>
                  </a:solidFill>
                  <a:latin typeface="Arial Black" panose="020B0A04020102020204" pitchFamily="34" charset="0"/>
                </a:rPr>
                <a:t> 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5AC00C5-9868-4CA7-AF31-D1297A00F082}"/>
                </a:ext>
              </a:extLst>
            </p:cNvPr>
            <p:cNvSpPr/>
            <p:nvPr/>
          </p:nvSpPr>
          <p:spPr>
            <a:xfrm>
              <a:off x="3551673" y="1240135"/>
              <a:ext cx="4903908" cy="923330"/>
            </a:xfrm>
            <a:prstGeom prst="rect">
              <a:avLst/>
            </a:prstGeom>
            <a:noFill/>
          </p:spPr>
          <p:txBody>
            <a:bodyPr wrap="none" lIns="91440" tIns="45720" rIns="91440" bIns="45720" numCol="1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sz="5400" dirty="0" err="1">
                  <a:ln w="0"/>
                  <a:effectLst>
                    <a:glow rad="101600">
                      <a:schemeClr val="accent1">
                        <a:lumMod val="75000"/>
                        <a:alpha val="6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প্রশিক্ষণের</a:t>
              </a:r>
              <a:r>
                <a:rPr lang="en-US" sz="5400" dirty="0">
                  <a:ln w="0"/>
                  <a:effectLst>
                    <a:glow rad="101600">
                      <a:schemeClr val="accent1">
                        <a:lumMod val="75000"/>
                        <a:alpha val="6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5400" dirty="0" err="1">
                  <a:ln w="0"/>
                  <a:effectLst>
                    <a:glow rad="101600">
                      <a:schemeClr val="accent1">
                        <a:lumMod val="75000"/>
                        <a:alpha val="6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বিষয়</a:t>
              </a:r>
              <a:endParaRPr lang="en-US" sz="5400" dirty="0">
                <a:ln w="0"/>
                <a:effectLst>
                  <a:glow rad="101600">
                    <a:schemeClr val="accent1">
                      <a:lumMod val="75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1332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34815B-2E64-4F8F-A394-7B000F81B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9528"/>
            <a:ext cx="12192000" cy="684847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AA71252-20B8-4190-AC9B-5F488FC5FBE5}"/>
              </a:ext>
            </a:extLst>
          </p:cNvPr>
          <p:cNvGrpSpPr/>
          <p:nvPr/>
        </p:nvGrpSpPr>
        <p:grpSpPr>
          <a:xfrm>
            <a:off x="1447802" y="2039214"/>
            <a:ext cx="3962399" cy="3569287"/>
            <a:chOff x="1447802" y="2039214"/>
            <a:chExt cx="3962399" cy="356928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63EBC0-F638-4B95-B58F-BD303594B319}"/>
                </a:ext>
              </a:extLst>
            </p:cNvPr>
            <p:cNvSpPr txBox="1"/>
            <p:nvPr/>
          </p:nvSpPr>
          <p:spPr>
            <a:xfrm>
              <a:off x="1784351" y="2039214"/>
              <a:ext cx="3289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প্রশিক্ষক</a:t>
              </a:r>
              <a:endParaRPr lang="en-US" sz="2800" b="1" dirty="0">
                <a:solidFill>
                  <a:srgbClr val="00206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7CC484D-D388-43F7-AEFD-D487FFEC00EB}"/>
                </a:ext>
              </a:extLst>
            </p:cNvPr>
            <p:cNvSpPr txBox="1"/>
            <p:nvPr/>
          </p:nvSpPr>
          <p:spPr>
            <a:xfrm>
              <a:off x="1447802" y="2438402"/>
              <a:ext cx="3962399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0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  <a:p>
              <a:endParaRPr lang="en-US" sz="20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  <a:p>
              <a:endParaRPr lang="en-US" sz="20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  <a:p>
              <a:endParaRPr lang="en-US" sz="20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  <a:p>
              <a:endParaRPr lang="en-US" sz="20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  <a:p>
              <a:endParaRPr lang="en-US" sz="20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  <a:p>
              <a:r>
                <a:rPr lang="en-US" sz="2000" b="1" dirty="0" err="1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জনাব</a:t>
              </a:r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মোঃ</a:t>
              </a:r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ইউসুফ</a:t>
              </a:r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 </a:t>
              </a:r>
            </a:p>
            <a:p>
              <a:r>
                <a:rPr lang="en-US" sz="20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সহকারী</a:t>
              </a:r>
              <a:r>
                <a:rPr lang="en-US" sz="2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উপজেলা</a:t>
              </a:r>
              <a:r>
                <a:rPr lang="en-US" sz="2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প্রাথমিক</a:t>
              </a:r>
              <a:r>
                <a:rPr lang="en-US" sz="2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শিক্ষা</a:t>
              </a:r>
              <a:r>
                <a:rPr lang="en-US" sz="2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অফিসার</a:t>
              </a:r>
              <a:r>
                <a:rPr lang="en-US" sz="2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,</a:t>
              </a:r>
            </a:p>
            <a:p>
              <a:r>
                <a:rPr lang="en-US" sz="2000" b="1" dirty="0" err="1">
                  <a:solidFill>
                    <a:schemeClr val="accent1"/>
                  </a:solidFill>
                  <a:latin typeface="Arial Black" panose="020B0A04020102020204" pitchFamily="34" charset="0"/>
                </a:rPr>
                <a:t>নোয়াখালী</a:t>
              </a:r>
              <a:r>
                <a:rPr lang="en-US" sz="2000" b="1" dirty="0">
                  <a:solidFill>
                    <a:schemeClr val="accent1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chemeClr val="accent1"/>
                  </a:solidFill>
                  <a:latin typeface="Arial Black" panose="020B0A04020102020204" pitchFamily="34" charset="0"/>
                </a:rPr>
                <a:t>সদর</a:t>
              </a:r>
              <a:r>
                <a:rPr lang="en-US" sz="2000" b="1" dirty="0">
                  <a:solidFill>
                    <a:schemeClr val="accent1"/>
                  </a:solidFill>
                  <a:latin typeface="Arial Black" panose="020B0A04020102020204" pitchFamily="34" charset="0"/>
                </a:rPr>
                <a:t>, </a:t>
              </a:r>
              <a:r>
                <a:rPr lang="en-US" sz="2000" b="1" dirty="0" err="1">
                  <a:solidFill>
                    <a:schemeClr val="accent1"/>
                  </a:solidFill>
                  <a:latin typeface="Arial Black" panose="020B0A04020102020204" pitchFamily="34" charset="0"/>
                </a:rPr>
                <a:t>নোয়াখালী</a:t>
              </a:r>
              <a:r>
                <a:rPr lang="en-US" sz="2000" b="1" dirty="0">
                  <a:solidFill>
                    <a:schemeClr val="accent1"/>
                  </a:solidFill>
                  <a:latin typeface="Arial Black" panose="020B0A04020102020204" pitchFamily="34" charset="0"/>
                </a:rPr>
                <a:t>।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229F5A5-A775-49F4-ABD9-40B33B9CE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9451" y="2686465"/>
              <a:ext cx="2410460" cy="141309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7D6D25-50A5-47BB-BB6D-0DE678D78040}"/>
              </a:ext>
            </a:extLst>
          </p:cNvPr>
          <p:cNvGrpSpPr/>
          <p:nvPr/>
        </p:nvGrpSpPr>
        <p:grpSpPr>
          <a:xfrm>
            <a:off x="6870700" y="2019300"/>
            <a:ext cx="3873499" cy="3702636"/>
            <a:chOff x="6870700" y="2019300"/>
            <a:chExt cx="3873499" cy="370263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35AF959-10D5-44DF-9401-14A289E05585}"/>
                </a:ext>
              </a:extLst>
            </p:cNvPr>
            <p:cNvSpPr txBox="1"/>
            <p:nvPr/>
          </p:nvSpPr>
          <p:spPr>
            <a:xfrm>
              <a:off x="6870700" y="2019300"/>
              <a:ext cx="37210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সহায়ক</a:t>
              </a:r>
              <a:r>
                <a:rPr lang="en-US" sz="28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প্রশিক্ষক</a:t>
              </a:r>
              <a:endParaRPr lang="en-US" sz="2800" b="1" dirty="0">
                <a:solidFill>
                  <a:srgbClr val="00206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D65F992-AFE0-49D5-AB82-2CD0E2C72773}"/>
                </a:ext>
              </a:extLst>
            </p:cNvPr>
            <p:cNvSpPr txBox="1"/>
            <p:nvPr/>
          </p:nvSpPr>
          <p:spPr>
            <a:xfrm>
              <a:off x="6972301" y="2551837"/>
              <a:ext cx="3771898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  <a:p>
              <a:endParaRPr lang="en-US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  <a:p>
              <a:endParaRPr lang="en-US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  <a:p>
              <a:endParaRPr lang="en-US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  <a:p>
              <a:r>
                <a:rPr lang="en-US" sz="2400" b="1" dirty="0" err="1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মোঃ</a:t>
              </a:r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400" b="1" dirty="0" err="1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মানিক</a:t>
              </a:r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400" b="1" dirty="0" err="1">
                  <a:solidFill>
                    <a:schemeClr val="accent6">
                      <a:lumMod val="75000"/>
                    </a:schemeClr>
                  </a:solidFill>
                  <a:latin typeface="Arial Black" panose="020B0A04020102020204" pitchFamily="34" charset="0"/>
                </a:rPr>
                <a:t>হোসেন</a:t>
              </a:r>
              <a:endParaRPr lang="en-US" sz="2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endParaRPr>
            </a:p>
            <a:p>
              <a:r>
                <a:rPr lang="en-US" sz="20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সহকারী</a:t>
              </a:r>
              <a:r>
                <a:rPr lang="en-US" sz="2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শিক্ষক</a:t>
              </a:r>
              <a:r>
                <a:rPr lang="en-US" sz="2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,</a:t>
              </a:r>
            </a:p>
            <a:p>
              <a:r>
                <a:rPr lang="en-US" sz="20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খলিশাটোলা</a:t>
              </a:r>
              <a:r>
                <a:rPr lang="en-US" sz="2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সরকারি</a:t>
              </a:r>
              <a:r>
                <a:rPr lang="en-US" sz="2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প্রাথমিক</a:t>
              </a:r>
              <a:r>
                <a:rPr lang="en-US" sz="2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Arial Black" panose="020B0A04020102020204" pitchFamily="34" charset="0"/>
                </a:rPr>
                <a:t>বিদ্যালয়</a:t>
              </a:r>
              <a:r>
                <a:rPr lang="en-US" sz="20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। </a:t>
              </a:r>
            </a:p>
            <a:p>
              <a:r>
                <a:rPr lang="en-US" sz="2000" b="1" dirty="0" err="1">
                  <a:solidFill>
                    <a:schemeClr val="accent1"/>
                  </a:solidFill>
                  <a:latin typeface="Arial Black" panose="020B0A04020102020204" pitchFamily="34" charset="0"/>
                </a:rPr>
                <a:t>নোয়াখালী</a:t>
              </a:r>
              <a:r>
                <a:rPr lang="en-US" sz="2000" b="1" dirty="0">
                  <a:solidFill>
                    <a:schemeClr val="accent1"/>
                  </a:solidFill>
                  <a:latin typeface="Arial Black" panose="020B0A04020102020204" pitchFamily="34" charset="0"/>
                </a:rPr>
                <a:t> </a:t>
              </a:r>
              <a:r>
                <a:rPr lang="en-US" sz="2000" b="1" dirty="0" err="1">
                  <a:solidFill>
                    <a:schemeClr val="accent1"/>
                  </a:solidFill>
                  <a:latin typeface="Arial Black" panose="020B0A04020102020204" pitchFamily="34" charset="0"/>
                </a:rPr>
                <a:t>সদর</a:t>
              </a:r>
              <a:r>
                <a:rPr lang="en-US" sz="2000" b="1" dirty="0">
                  <a:solidFill>
                    <a:schemeClr val="accent1"/>
                  </a:solidFill>
                  <a:latin typeface="Arial Black" panose="020B0A04020102020204" pitchFamily="34" charset="0"/>
                </a:rPr>
                <a:t>, </a:t>
              </a:r>
              <a:r>
                <a:rPr lang="en-US" sz="2000" b="1" dirty="0" err="1">
                  <a:solidFill>
                    <a:schemeClr val="accent1"/>
                  </a:solidFill>
                  <a:latin typeface="Arial Black" panose="020B0A04020102020204" pitchFamily="34" charset="0"/>
                </a:rPr>
                <a:t>নোয়াখালী</a:t>
              </a:r>
              <a:r>
                <a:rPr lang="en-US" sz="2000" b="1" dirty="0">
                  <a:solidFill>
                    <a:schemeClr val="accent1"/>
                  </a:solidFill>
                  <a:latin typeface="Arial Black" panose="020B0A04020102020204" pitchFamily="34" charset="0"/>
                </a:rPr>
                <a:t>।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3D636EE-3E3F-4DC9-9B4A-A4FA500EB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0" y="2686465"/>
              <a:ext cx="1996440" cy="131063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33483EB-5AF3-4E8D-8779-9B823095D425}"/>
              </a:ext>
            </a:extLst>
          </p:cNvPr>
          <p:cNvSpPr/>
          <p:nvPr/>
        </p:nvSpPr>
        <p:spPr>
          <a:xfrm>
            <a:off x="4120790" y="629647"/>
            <a:ext cx="39808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Facilators</a:t>
            </a:r>
            <a:endParaRPr lang="en-US" sz="54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642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18B442-550A-40DE-AE69-36E171445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5C897A-C5F9-481A-A841-19C42740A538}"/>
              </a:ext>
            </a:extLst>
          </p:cNvPr>
          <p:cNvSpPr txBox="1"/>
          <p:nvPr/>
        </p:nvSpPr>
        <p:spPr>
          <a:xfrm>
            <a:off x="3413760" y="2773682"/>
            <a:ext cx="56100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যোগ্যতা</a:t>
            </a:r>
            <a:r>
              <a:rPr lang="en-US" sz="4000" b="1" dirty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en-US" sz="4000" b="1" dirty="0" err="1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কাকে</a:t>
            </a:r>
            <a:r>
              <a:rPr lang="en-US" sz="4000" b="1" dirty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en-US" sz="4000" b="1" dirty="0" err="1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বলে</a:t>
            </a:r>
            <a:r>
              <a:rPr lang="en-US" sz="4000" b="1" dirty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467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414823-2D82-41FC-B41F-9841441A6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03" y="688270"/>
            <a:ext cx="8679766" cy="46152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A15EDC-E426-4BCB-8E2A-8419BCB08B3B}"/>
              </a:ext>
            </a:extLst>
          </p:cNvPr>
          <p:cNvSpPr/>
          <p:nvPr/>
        </p:nvSpPr>
        <p:spPr>
          <a:xfrm>
            <a:off x="736209" y="5092511"/>
            <a:ext cx="107195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28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যোগ্যতা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(Competency):</a:t>
            </a:r>
            <a:r>
              <a:rPr lang="as-IN" sz="28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as-IN" b="1" dirty="0">
                <a:solidFill>
                  <a:srgbClr val="002060"/>
                </a:solidFill>
                <a:latin typeface="Arial Black" panose="020B0A04020102020204" pitchFamily="34" charset="0"/>
              </a:rPr>
              <a:t>পঠন-পাঠনের মধ্য দিয়ে কোন জ্ঞান</a:t>
            </a:r>
            <a:r>
              <a:rPr lang="en-US" b="1" dirty="0">
                <a:solidFill>
                  <a:srgbClr val="002060"/>
                </a:solidFill>
                <a:latin typeface="Arial Black" panose="020B0A04020102020204" pitchFamily="34" charset="0"/>
              </a:rPr>
              <a:t>,</a:t>
            </a:r>
            <a:r>
              <a:rPr lang="as-IN" b="1" dirty="0">
                <a:solidFill>
                  <a:srgbClr val="002060"/>
                </a:solidFill>
                <a:latin typeface="Arial Black" panose="020B0A04020102020204" pitchFamily="34" charset="0"/>
              </a:rPr>
              <a:t> দক্ষতা বা দৃষ্টিভঙ্গি পরিপূর্ণভাবে আয়ত্ত করার </a:t>
            </a:r>
            <a:r>
              <a:rPr lang="en-US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পর</a:t>
            </a:r>
            <a:r>
              <a:rPr lang="en-US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বাস্তব</a:t>
            </a:r>
            <a:r>
              <a:rPr lang="as-IN" b="1" dirty="0">
                <a:latin typeface="Arial Black" panose="020B0A04020102020204" pitchFamily="34" charset="0"/>
              </a:rPr>
              <a:t> </a:t>
            </a:r>
            <a:r>
              <a:rPr lang="as-IN" b="1" dirty="0">
                <a:solidFill>
                  <a:srgbClr val="002060"/>
                </a:solidFill>
                <a:latin typeface="Arial Black" panose="020B0A04020102020204" pitchFamily="34" charset="0"/>
              </a:rPr>
              <a:t>জীবনে প্রয়োজনের সময় তা কাজে লাগাতে পারলে সে জ্ঞান</a:t>
            </a:r>
            <a:r>
              <a:rPr lang="en-US" b="1" dirty="0">
                <a:solidFill>
                  <a:srgbClr val="002060"/>
                </a:solidFill>
                <a:latin typeface="Arial Black" panose="020B0A04020102020204" pitchFamily="34" charset="0"/>
              </a:rPr>
              <a:t>,</a:t>
            </a:r>
            <a:r>
              <a:rPr lang="as-IN" b="1" dirty="0">
                <a:solidFill>
                  <a:srgbClr val="002060"/>
                </a:solidFill>
                <a:latin typeface="Arial Black" panose="020B0A04020102020204" pitchFamily="34" charset="0"/>
              </a:rPr>
              <a:t> দক্ষতা বা</a:t>
            </a:r>
            <a:r>
              <a:rPr lang="en-US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as-IN" b="1" dirty="0">
                <a:solidFill>
                  <a:srgbClr val="002060"/>
                </a:solidFill>
                <a:latin typeface="Arial Black" panose="020B0A04020102020204" pitchFamily="34" charset="0"/>
              </a:rPr>
              <a:t> দৃষ্টিভঙ্গিকে যোগ্যতা বলা হয়</a:t>
            </a:r>
            <a:r>
              <a:rPr lang="en-US" b="1" dirty="0">
                <a:solidFill>
                  <a:srgbClr val="002060"/>
                </a:solidFill>
                <a:latin typeface="Arial Black" panose="020B0A04020102020204" pitchFamily="34" charset="0"/>
              </a:rPr>
              <a:t>।</a:t>
            </a:r>
            <a:endParaRPr lang="as-IN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298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96F3B1-8A77-47D2-BA38-4F0BB5015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16662D-6326-4AD2-B21F-2351CCABFBE5}"/>
              </a:ext>
            </a:extLst>
          </p:cNvPr>
          <p:cNvSpPr/>
          <p:nvPr/>
        </p:nvSpPr>
        <p:spPr>
          <a:xfrm>
            <a:off x="4191003" y="914400"/>
            <a:ext cx="4343399" cy="40386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ArchUpPour">
              <a:avLst>
                <a:gd name="adj1" fmla="val 8947627"/>
                <a:gd name="adj2" fmla="val 69464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chemeClr val="accent3"/>
                </a:solidFill>
              </a:rPr>
              <a:t>প্রান্তিক</a:t>
            </a:r>
            <a:r>
              <a:rPr lang="en-US" sz="5400" b="1" dirty="0">
                <a:ln/>
                <a:solidFill>
                  <a:schemeClr val="accent3"/>
                </a:solidFill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</a:rPr>
              <a:t>যোগ্যতা</a:t>
            </a:r>
            <a:r>
              <a:rPr lang="en-US" sz="5400" b="1" dirty="0">
                <a:ln/>
                <a:solidFill>
                  <a:schemeClr val="accent3"/>
                </a:solidFill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</a:rPr>
              <a:t>কাকে</a:t>
            </a:r>
            <a:r>
              <a:rPr lang="en-US" sz="5400" b="1" dirty="0">
                <a:ln/>
                <a:solidFill>
                  <a:schemeClr val="accent3"/>
                </a:solidFill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</a:rPr>
              <a:t>বলে</a:t>
            </a:r>
            <a:r>
              <a:rPr lang="en-US" sz="5400" b="1" dirty="0">
                <a:ln/>
                <a:solidFill>
                  <a:schemeClr val="accent3"/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658347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F39B59-1759-493D-ABBC-713E5C920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DE36D66-ED04-4897-82FE-E008A74FD541}"/>
              </a:ext>
            </a:extLst>
          </p:cNvPr>
          <p:cNvSpPr/>
          <p:nvPr/>
        </p:nvSpPr>
        <p:spPr>
          <a:xfrm>
            <a:off x="1651000" y="1244600"/>
            <a:ext cx="9232900" cy="3771900"/>
          </a:xfrm>
          <a:prstGeom prst="rect">
            <a:avLst/>
          </a:prstGeom>
        </p:spPr>
        <p:txBody>
          <a:bodyPr>
            <a:prstTxWarp prst="textWave1">
              <a:avLst>
                <a:gd name="adj1" fmla="val 12500"/>
                <a:gd name="adj2" fmla="val -139"/>
              </a:avLst>
            </a:prstTxWarp>
            <a:spAutoFit/>
          </a:bodyPr>
          <a:lstStyle/>
          <a:p>
            <a:pPr lvl="0"/>
            <a:r>
              <a:rPr lang="en-US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প্রান্তিক</a:t>
            </a:r>
            <a:r>
              <a:rPr lang="as-IN" b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যোগ্যতা</a:t>
            </a:r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 ( Terminal Competency): </a:t>
            </a:r>
            <a:r>
              <a:rPr lang="as-IN" b="1" dirty="0">
                <a:solidFill>
                  <a:srgbClr val="0070C0"/>
                </a:solidFill>
                <a:latin typeface="Arial Black" panose="020B0A04020102020204" pitchFamily="34" charset="0"/>
              </a:rPr>
              <a:t> পাঁচ বছর মেয়া</a:t>
            </a:r>
            <a:r>
              <a:rPr lang="en-US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দি</a:t>
            </a:r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as-IN" b="1" dirty="0">
                <a:solidFill>
                  <a:srgbClr val="0070C0"/>
                </a:solidFill>
                <a:latin typeface="Arial Black" panose="020B0A04020102020204" pitchFamily="34" charset="0"/>
              </a:rPr>
              <a:t> প্রাথমিক শিক্ষা শেষে শিশুরা যে যোগ্যতাগুলো অর্জন করবে বলে আশা করা যায় সেগুলোকে প্রাথমিক শিক্ষার প্রান্তিক যোগ্যতা বলা হয়</a:t>
            </a:r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।</a:t>
            </a:r>
          </a:p>
          <a:p>
            <a:pPr lvl="0"/>
            <a:r>
              <a:rPr lang="as-IN" b="1" dirty="0">
                <a:solidFill>
                  <a:srgbClr val="0070C0"/>
                </a:solidFill>
                <a:latin typeface="Arial Black" panose="020B0A04020102020204" pitchFamily="34" charset="0"/>
              </a:rPr>
              <a:t>সাধারণত যেকোনো যোগ্যতা অর্জনের প্রক্রিয়া শুরু হয় প্রথম শ্রেণী থেকে এবং তার চলতে থাকে পঞ্চম শ্রেণি পর্যন্ত তবে কোন কোন প্রান্তিক যোগ্যতার বৈশিষ্ট্য অনুযায়ী এর শুরু ও শেষ হওয়ার পর্যায় ভিন্নতর হতে পারে</a:t>
            </a:r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।</a:t>
            </a:r>
            <a:r>
              <a:rPr lang="as-IN" b="1" dirty="0">
                <a:solidFill>
                  <a:srgbClr val="0070C0"/>
                </a:solidFill>
                <a:latin typeface="Arial Black" panose="020B0A04020102020204" pitchFamily="34" charset="0"/>
              </a:rPr>
              <a:t>তাই প্রথম শ্রেণী থেকে পঞ্চম শ্রেণী পর্যন্ত বা শুরু থেকে শেষ হওয়া পর্যায় পর্যন্ত অর্জিত যোগ্যতার সমষ্টি হল প্রান্তিক যোগ্যতা</a:t>
            </a:r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। </a:t>
            </a:r>
            <a:endParaRPr lang="as-IN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648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39F9CA-01B7-42FF-90DA-E390672BB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B43A37-7C5B-428C-8FB9-69550CDF26B4}"/>
              </a:ext>
            </a:extLst>
          </p:cNvPr>
          <p:cNvSpPr/>
          <p:nvPr/>
        </p:nvSpPr>
        <p:spPr>
          <a:xfrm rot="20927110">
            <a:off x="726584" y="2967335"/>
            <a:ext cx="107388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শ্রেণিভিত্তিক</a:t>
            </a:r>
            <a:r>
              <a:rPr lang="as-IN" sz="40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অর্জন</a:t>
            </a:r>
            <a:r>
              <a:rPr lang="as-IN" sz="40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উপযোগী</a:t>
            </a:r>
            <a:r>
              <a:rPr lang="as-IN" sz="40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যোগ্যতা</a:t>
            </a:r>
            <a:r>
              <a:rPr lang="en-US" sz="4000" b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কী</a:t>
            </a:r>
            <a:r>
              <a:rPr lang="en-US" sz="4000" b="1" dirty="0">
                <a:solidFill>
                  <a:srgbClr val="002060"/>
                </a:solidFill>
                <a:latin typeface="Arial Black" panose="020B0A04020102020204" pitchFamily="34" charset="0"/>
              </a:rPr>
              <a:t> ? </a:t>
            </a:r>
            <a:endParaRPr lang="en-US" sz="40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3456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2D8A58-C63B-45C3-9A2C-0B3334E53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34" y="320040"/>
            <a:ext cx="9135572" cy="62179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A50245-B6C3-486E-8A71-513553958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006" y="4023360"/>
            <a:ext cx="2575560" cy="257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786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53EC1E-645B-4564-B04D-65AFCAE14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0"/>
            <a:ext cx="93091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5A19CB-A90A-4D4F-9E51-0785C9C91D10}"/>
              </a:ext>
            </a:extLst>
          </p:cNvPr>
          <p:cNvSpPr/>
          <p:nvPr/>
        </p:nvSpPr>
        <p:spPr>
          <a:xfrm rot="1448999">
            <a:off x="3670300" y="2129819"/>
            <a:ext cx="6045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শ্রেণী</a:t>
            </a:r>
            <a:r>
              <a:rPr lang="en-US" sz="3200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ভি</a:t>
            </a:r>
            <a:r>
              <a:rPr lang="as-IN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ত্তিক অর্জন উপযোগী </a:t>
            </a:r>
            <a:r>
              <a:rPr lang="en-US" sz="3200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যোগ্যতাঃ</a:t>
            </a:r>
            <a:r>
              <a:rPr lang="en-US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as-IN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প্রথম থেকে পঞ্চম শ্রেণি পর্যন্ত ধাপে ধাপে প্রতিটি শ্রেণীতে প্রান্তিক যোগ্যতা কতটুকু অর্জন হবে তাকে বলা হয় শ্রেণী ভিত্তিক অর্জন উপযোগী যোগ্যতা</a:t>
            </a:r>
            <a:r>
              <a:rPr lang="en-US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।</a:t>
            </a:r>
            <a:endParaRPr lang="as-IN" sz="32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115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364A91-FC7C-48C8-B928-9FD774B2B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0" y="4699001"/>
            <a:ext cx="11741150" cy="1933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7D25E5-C9EA-44B6-8E35-0196FBFFE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65" y="2"/>
            <a:ext cx="4667070" cy="4698999"/>
          </a:xfrm>
          <a:prstGeom prst="rect">
            <a:avLst/>
          </a:prstGeom>
        </p:spPr>
      </p:pic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E349FA6C-4466-4F18-AE29-BEF60392E90F}"/>
              </a:ext>
            </a:extLst>
          </p:cNvPr>
          <p:cNvSpPr/>
          <p:nvPr/>
        </p:nvSpPr>
        <p:spPr>
          <a:xfrm>
            <a:off x="4898936" y="469900"/>
            <a:ext cx="7061200" cy="4000500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781257-F6B9-4C3A-BD58-BF22E12E1DF9}"/>
              </a:ext>
            </a:extLst>
          </p:cNvPr>
          <p:cNvSpPr/>
          <p:nvPr/>
        </p:nvSpPr>
        <p:spPr>
          <a:xfrm>
            <a:off x="5562600" y="2336801"/>
            <a:ext cx="57912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শিখনক্রম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কী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128077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4901D1-8612-4243-A1CE-57C00ACC2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74321"/>
            <a:ext cx="11704320" cy="63855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2ADF25-4E99-4638-893C-E18985BFD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" y="914400"/>
            <a:ext cx="10820400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27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8A525E-6100-4194-AF7F-D901E58A3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A73499-BFB6-4E18-BC9D-C533C248C4F9}"/>
              </a:ext>
            </a:extLst>
          </p:cNvPr>
          <p:cNvSpPr/>
          <p:nvPr/>
        </p:nvSpPr>
        <p:spPr>
          <a:xfrm>
            <a:off x="1356360" y="889001"/>
            <a:ext cx="981964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as-IN" dirty="0"/>
            </a:br>
            <a:endParaRPr lang="en-US" dirty="0"/>
          </a:p>
          <a:p>
            <a:endParaRPr lang="en-US" sz="2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en-US" sz="2800" b="1" dirty="0" err="1">
                <a:solidFill>
                  <a:srgbClr val="FF0000"/>
                </a:solidFill>
                <a:latin typeface="Arial Black" panose="020B0A04020102020204" pitchFamily="34" charset="0"/>
              </a:rPr>
              <a:t>শিখনক্রমঃ</a:t>
            </a:r>
            <a:r>
              <a:rPr lang="en-US" sz="2800" b="1" dirty="0">
                <a:latin typeface="Arial Black" panose="020B0A04020102020204" pitchFamily="34" charset="0"/>
              </a:rPr>
              <a:t> </a:t>
            </a:r>
            <a:r>
              <a:rPr lang="as-IN" sz="2800" b="1" dirty="0">
                <a:latin typeface="Arial Black" panose="020B0A04020102020204" pitchFamily="34" charset="0"/>
              </a:rPr>
              <a:t>কোন একটি প্রান্তিক যোগ্যতা অর্জনের জন্য শ্রেণীভিত্তিক প্রারম্ভিক পর্যায় থেকে চূড়ান্ত পর্যায় পর্যন্ত </a:t>
            </a:r>
            <a:r>
              <a:rPr lang="en-US" sz="2800" b="1" dirty="0">
                <a:latin typeface="Arial Black" panose="020B0A04020102020204" pitchFamily="34" charset="0"/>
              </a:rPr>
              <a:t>ঐ </a:t>
            </a:r>
            <a:r>
              <a:rPr lang="as-IN" sz="2800" b="1" dirty="0">
                <a:latin typeface="Arial Black" panose="020B0A04020102020204" pitchFamily="34" charset="0"/>
              </a:rPr>
              <a:t> যোগ্যতার বিভাজিত অংশের ক্রমবিন্যাসকে শিখনক্রম বলা হয়</a:t>
            </a:r>
            <a:r>
              <a:rPr lang="en-US" sz="2800" b="1">
                <a:latin typeface="Arial Black" panose="020B0A04020102020204" pitchFamily="34" charset="0"/>
              </a:rPr>
              <a:t>। </a:t>
            </a:r>
            <a:endParaRPr lang="en-US" sz="2800" b="1" dirty="0">
              <a:latin typeface="Arial Black" panose="020B0A04020102020204" pitchFamily="34" charset="0"/>
            </a:endParaRPr>
          </a:p>
          <a:p>
            <a:endParaRPr lang="en-US" sz="2800" b="1" dirty="0">
              <a:latin typeface="Arial Black" panose="020B0A04020102020204" pitchFamily="34" charset="0"/>
            </a:endParaRPr>
          </a:p>
          <a:p>
            <a:r>
              <a:rPr lang="en-US" sz="2400" b="1" i="1" dirty="0" err="1">
                <a:latin typeface="Arial Black" panose="020B0A04020102020204" pitchFamily="34" charset="0"/>
              </a:rPr>
              <a:t>প্রাথমিক</a:t>
            </a:r>
            <a:r>
              <a:rPr lang="as-IN" sz="2400" b="1" i="1" dirty="0">
                <a:latin typeface="Arial Black" panose="020B0A04020102020204" pitchFamily="34" charset="0"/>
              </a:rPr>
              <a:t> </a:t>
            </a:r>
            <a:r>
              <a:rPr lang="en-US" sz="2400" b="1" i="1" dirty="0" err="1">
                <a:latin typeface="Arial Black" panose="020B0A04020102020204" pitchFamily="34" charset="0"/>
              </a:rPr>
              <a:t>বিদ্যালয়ের</a:t>
            </a:r>
            <a:r>
              <a:rPr lang="en-US" sz="2400" b="1" i="1" dirty="0">
                <a:latin typeface="Arial Black" panose="020B0A04020102020204" pitchFamily="34" charset="0"/>
              </a:rPr>
              <a:t> </a:t>
            </a:r>
            <a:r>
              <a:rPr lang="en-US" sz="2400" b="1" i="1" dirty="0" err="1">
                <a:latin typeface="Arial Black" panose="020B0A04020102020204" pitchFamily="34" charset="0"/>
              </a:rPr>
              <a:t>সকল</a:t>
            </a:r>
            <a:r>
              <a:rPr lang="en-US" sz="2400" b="1" i="1" dirty="0">
                <a:latin typeface="Arial Black" panose="020B0A04020102020204" pitchFamily="34" charset="0"/>
              </a:rPr>
              <a:t> </a:t>
            </a:r>
            <a:r>
              <a:rPr lang="en-US" sz="2400" b="1" i="1" dirty="0" err="1">
                <a:latin typeface="Arial Black" panose="020B0A04020102020204" pitchFamily="34" charset="0"/>
              </a:rPr>
              <a:t>শিশুই</a:t>
            </a:r>
            <a:r>
              <a:rPr lang="en-US" sz="2400" b="1" i="1" dirty="0">
                <a:latin typeface="Arial Black" panose="020B0A04020102020204" pitchFamily="34" charset="0"/>
              </a:rPr>
              <a:t> ১</a:t>
            </a:r>
            <a:r>
              <a:rPr lang="as-IN" sz="2400" b="1" i="1" dirty="0">
                <a:latin typeface="Arial Black" panose="020B0A04020102020204" pitchFamily="34" charset="0"/>
              </a:rPr>
              <a:t>১</a:t>
            </a:r>
            <a:r>
              <a:rPr lang="en-US" sz="2400" b="1" i="1" dirty="0" err="1">
                <a:latin typeface="Arial Black" panose="020B0A04020102020204" pitchFamily="34" charset="0"/>
              </a:rPr>
              <a:t>টি</a:t>
            </a:r>
            <a:r>
              <a:rPr lang="en-US" sz="2400" b="1" i="1" dirty="0">
                <a:latin typeface="Arial Black" panose="020B0A04020102020204" pitchFamily="34" charset="0"/>
              </a:rPr>
              <a:t> </a:t>
            </a:r>
            <a:r>
              <a:rPr lang="en-US" sz="2400" b="1" i="1" dirty="0" err="1">
                <a:latin typeface="Arial Black" panose="020B0A04020102020204" pitchFamily="34" charset="0"/>
              </a:rPr>
              <a:t>বিষয়ের</a:t>
            </a:r>
            <a:r>
              <a:rPr lang="as-IN" sz="2400" b="1" i="1" dirty="0">
                <a:latin typeface="Arial Black" panose="020B0A04020102020204" pitchFamily="34" charset="0"/>
              </a:rPr>
              <a:t> </a:t>
            </a:r>
            <a:r>
              <a:rPr lang="en-US" sz="2400" b="1" i="1" dirty="0" err="1">
                <a:latin typeface="Arial Black" panose="020B0A04020102020204" pitchFamily="34" charset="0"/>
              </a:rPr>
              <a:t>প্রণীত</a:t>
            </a:r>
            <a:r>
              <a:rPr lang="en-US" sz="2400" b="1" i="1" dirty="0">
                <a:latin typeface="Arial Black" panose="020B0A04020102020204" pitchFamily="34" charset="0"/>
              </a:rPr>
              <a:t> </a:t>
            </a:r>
            <a:r>
              <a:rPr lang="en-US" sz="2400" b="1" i="1" dirty="0" err="1">
                <a:latin typeface="Arial Black" panose="020B0A04020102020204" pitchFamily="34" charset="0"/>
              </a:rPr>
              <a:t>শি</a:t>
            </a:r>
            <a:r>
              <a:rPr lang="as-IN" sz="2400" b="1" i="1" dirty="0">
                <a:latin typeface="Arial Black" panose="020B0A04020102020204" pitchFamily="34" charset="0"/>
              </a:rPr>
              <a:t>খ</a:t>
            </a:r>
            <a:r>
              <a:rPr lang="en-US" sz="2400" b="1" i="1" dirty="0" err="1">
                <a:latin typeface="Arial Black" panose="020B0A04020102020204" pitchFamily="34" charset="0"/>
              </a:rPr>
              <a:t>নক্রমের</a:t>
            </a:r>
            <a:r>
              <a:rPr lang="en-US" sz="2400" b="1" i="1" dirty="0">
                <a:latin typeface="Arial Black" panose="020B0A04020102020204" pitchFamily="34" charset="0"/>
              </a:rPr>
              <a:t> </a:t>
            </a:r>
            <a:r>
              <a:rPr lang="as-IN" sz="2400" b="1" i="1" dirty="0">
                <a:latin typeface="Arial Black" panose="020B0A04020102020204" pitchFamily="34" charset="0"/>
              </a:rPr>
              <a:t>মাধ্যমে পুরোপুরি ভাবে </a:t>
            </a:r>
            <a:r>
              <a:rPr lang="en-US" sz="2400" b="1" i="1" dirty="0">
                <a:latin typeface="Arial Black" panose="020B0A04020102020204" pitchFamily="34" charset="0"/>
              </a:rPr>
              <a:t>২</a:t>
            </a:r>
            <a:r>
              <a:rPr lang="as-IN" sz="2400" b="1" i="1" dirty="0">
                <a:latin typeface="Arial Black" panose="020B0A04020102020204" pitchFamily="34" charset="0"/>
              </a:rPr>
              <a:t>৯টি প্রান্তিক যোগ্যতা</a:t>
            </a:r>
            <a:r>
              <a:rPr lang="en-US" sz="2400" b="1" i="1" dirty="0">
                <a:latin typeface="Arial Black" panose="020B0A04020102020204" pitchFamily="34" charset="0"/>
              </a:rPr>
              <a:t> </a:t>
            </a:r>
            <a:r>
              <a:rPr lang="as-IN" sz="2400" b="1" i="1" dirty="0">
                <a:latin typeface="Arial Black" panose="020B0A04020102020204" pitchFamily="34" charset="0"/>
              </a:rPr>
              <a:t> অর্জনের সুযোগ পাবে</a:t>
            </a:r>
            <a:r>
              <a:rPr lang="en-US" sz="2400" b="1" i="1" dirty="0">
                <a:latin typeface="Arial Black" panose="020B0A04020102020204" pitchFamily="34" charset="0"/>
              </a:rPr>
              <a:t>। </a:t>
            </a:r>
            <a:r>
              <a:rPr lang="as-IN" sz="2400" b="1" i="1" dirty="0">
                <a:latin typeface="Arial Black" panose="020B0A04020102020204" pitchFamily="34" charset="0"/>
              </a:rPr>
              <a:t>এজন্য শিখনক্রমগুলোকে আবশ্যকীয় শিখনক্রম বলা হয়</a:t>
            </a:r>
            <a:r>
              <a:rPr lang="en-US" sz="2400" b="1" i="1" dirty="0">
                <a:latin typeface="Arial Black" panose="020B0A04020102020204" pitchFamily="34" charset="0"/>
              </a:rPr>
              <a:t>।</a:t>
            </a:r>
            <a:r>
              <a:rPr lang="as-IN" sz="2400" b="1" i="1" dirty="0">
                <a:latin typeface="Arial Black" panose="020B0A04020102020204" pitchFamily="34" charset="0"/>
              </a:rPr>
              <a:t> শ্রেণীভিত্তিক অর্জন উপযোগী যোগ্যতা অর্জনের সুবিধার্থে এগুলোকে শিখনফলে বিভাজন করা হয়েছে</a:t>
            </a:r>
            <a:r>
              <a:rPr lang="en-US" sz="2400" b="1" i="1" dirty="0">
                <a:latin typeface="Arial Black" panose="020B0A04020102020204" pitchFamily="34" charset="0"/>
              </a:rPr>
              <a:t>। </a:t>
            </a:r>
            <a:r>
              <a:rPr lang="en-US" sz="2400" b="1" i="1" dirty="0" err="1">
                <a:latin typeface="Arial Black" panose="020B0A04020102020204" pitchFamily="34" charset="0"/>
              </a:rPr>
              <a:t>প্রতিটি</a:t>
            </a:r>
            <a:r>
              <a:rPr lang="en-US" sz="2400" b="1" i="1" dirty="0">
                <a:latin typeface="Arial Black" panose="020B0A04020102020204" pitchFamily="34" charset="0"/>
              </a:rPr>
              <a:t> </a:t>
            </a:r>
            <a:r>
              <a:rPr lang="en-US" sz="2400" b="1" i="1" dirty="0" err="1">
                <a:latin typeface="Arial Black" panose="020B0A04020102020204" pitchFamily="34" charset="0"/>
              </a:rPr>
              <a:t>শিখনফল</a:t>
            </a:r>
            <a:r>
              <a:rPr lang="en-US" sz="2400" b="1" i="1" dirty="0">
                <a:latin typeface="Arial Black" panose="020B0A04020102020204" pitchFamily="34" charset="0"/>
              </a:rPr>
              <a:t> </a:t>
            </a:r>
            <a:r>
              <a:rPr lang="en-US" sz="2400" b="1" i="1" dirty="0" err="1">
                <a:latin typeface="Arial Black" panose="020B0A04020102020204" pitchFamily="34" charset="0"/>
              </a:rPr>
              <a:t>পরিমাপযোগ্য</a:t>
            </a:r>
            <a:r>
              <a:rPr lang="en-US" sz="2400" b="1" i="1" dirty="0">
                <a:latin typeface="Arial Black" panose="020B0A04020102020204" pitchFamily="34" charset="0"/>
              </a:rPr>
              <a:t>।</a:t>
            </a:r>
            <a:r>
              <a:rPr lang="as-IN" sz="2400" b="1" i="1" dirty="0">
                <a:latin typeface="Arial Black" panose="020B0A04020102020204" pitchFamily="34" charset="0"/>
              </a:rPr>
              <a:t> </a:t>
            </a:r>
            <a:endParaRPr lang="en-US" sz="2400" b="1" i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631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CFBA08-3299-47FD-86A3-0BAF772B8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1" y="685800"/>
            <a:ext cx="10393680" cy="54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04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83E614-C1FD-4E37-AB66-6E487365FFB9}"/>
              </a:ext>
            </a:extLst>
          </p:cNvPr>
          <p:cNvSpPr/>
          <p:nvPr/>
        </p:nvSpPr>
        <p:spPr>
          <a:xfrm>
            <a:off x="883920" y="2464194"/>
            <a:ext cx="1042416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4000" b="1" dirty="0" err="1">
                <a:ln/>
                <a:solidFill>
                  <a:schemeClr val="accent3"/>
                </a:solidFill>
              </a:rPr>
              <a:t>শিক্ষাক্রম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হলো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শিক্ষার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জন্য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সামগ্রিকভাবে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 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গৃহীত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পদক্ষেপসমূহের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সুসংগঠিত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পরিকল্পনা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,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যার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সফল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বাস্তবায়নের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মাধ্যমে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শিক্ষার্থীর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কাঙ্ক্ষিত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জ্ঞান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ও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দক্ষতা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অর্জিত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হয়</a:t>
            </a:r>
            <a:r>
              <a:rPr lang="en-US" sz="4000" b="1" dirty="0">
                <a:ln/>
                <a:solidFill>
                  <a:schemeClr val="accent3"/>
                </a:solidFill>
              </a:rPr>
              <a:t>,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এবং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মূল্যবোধ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ও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দৃষ্টিভঙ্গির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পরিবর্তন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</a:rPr>
              <a:t>ঘটে</a:t>
            </a:r>
            <a:r>
              <a:rPr lang="en-US" sz="4000" b="1" dirty="0">
                <a:ln/>
                <a:solidFill>
                  <a:schemeClr val="accent3"/>
                </a:solidFill>
              </a:rPr>
              <a:t>।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128D6C-8018-4489-9C05-6CFC586DC3CE}"/>
              </a:ext>
            </a:extLst>
          </p:cNvPr>
          <p:cNvSpPr/>
          <p:nvPr/>
        </p:nvSpPr>
        <p:spPr>
          <a:xfrm>
            <a:off x="2691033" y="762042"/>
            <a:ext cx="728980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শিক্ষাক্রম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কাকে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বলে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149141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B210A8-44C7-4B9D-9552-DFDA3C98F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E046AB-7A9D-4430-93EE-A28531349239}"/>
              </a:ext>
            </a:extLst>
          </p:cNvPr>
          <p:cNvSpPr/>
          <p:nvPr/>
        </p:nvSpPr>
        <p:spPr>
          <a:xfrm>
            <a:off x="1127760" y="2967335"/>
            <a:ext cx="963168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শিক্ষাক্রম</a:t>
            </a:r>
            <a:r>
              <a:rPr lang="en-US" sz="5400" b="1" spc="50" dirty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ও </a:t>
            </a:r>
            <a:r>
              <a:rPr lang="en-US" sz="5400" b="1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শিখনক্রমের</a:t>
            </a:r>
            <a:r>
              <a:rPr lang="en-US" sz="5400" b="1" spc="50" dirty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en-US" sz="5400" b="1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পারস্পরিক</a:t>
            </a:r>
            <a:r>
              <a:rPr lang="en-US" sz="5400" b="1" spc="50" dirty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5400" b="1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সম্পর্ক</a:t>
            </a:r>
            <a:r>
              <a:rPr lang="en-US" sz="5400" b="1" spc="50" dirty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2036811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3C7A8C-CA7A-4374-AB40-271CE7A69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28600"/>
            <a:ext cx="1179576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E6173F-8D4E-40D0-85E2-7ACBE04CA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03889A-846D-49F3-8B00-4F9617D10828}"/>
              </a:ext>
            </a:extLst>
          </p:cNvPr>
          <p:cNvSpPr/>
          <p:nvPr/>
        </p:nvSpPr>
        <p:spPr>
          <a:xfrm>
            <a:off x="1844040" y="1787160"/>
            <a:ext cx="8336280" cy="36625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as-IN" sz="3600" b="1" i="1" dirty="0">
                <a:solidFill>
                  <a:srgbClr val="00B050"/>
                </a:solidFill>
                <a:latin typeface="Arial Black" panose="020B0A04020102020204" pitchFamily="34" charset="0"/>
              </a:rPr>
              <a:t>শিক্ষাক্রম ও শিখনক্রমে পারস্পরিক সম্পর্ক</a:t>
            </a:r>
            <a:endParaRPr lang="en-US" sz="3600" b="1" i="1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pPr algn="ctr"/>
            <a:endParaRPr lang="as-IN" sz="2800" b="1" i="1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r>
              <a:rPr lang="as-IN" sz="2800" b="1" i="1" dirty="0">
                <a:solidFill>
                  <a:srgbClr val="002060"/>
                </a:solidFill>
              </a:rPr>
              <a:t>শিক্ষাক্রম ব্যাপক</a:t>
            </a:r>
            <a:r>
              <a:rPr lang="en-US" sz="2800" b="1" i="1" dirty="0">
                <a:solidFill>
                  <a:srgbClr val="002060"/>
                </a:solidFill>
              </a:rPr>
              <a:t>।</a:t>
            </a:r>
            <a:r>
              <a:rPr lang="as-IN" sz="2800" b="1" i="1" dirty="0">
                <a:solidFill>
                  <a:srgbClr val="002060"/>
                </a:solidFill>
              </a:rPr>
              <a:t> শিক্ষাক্রমে শিক্ষার লক্ষ্য</a:t>
            </a:r>
            <a:r>
              <a:rPr lang="en-US" sz="2800" b="1" i="1" dirty="0">
                <a:solidFill>
                  <a:srgbClr val="002060"/>
                </a:solidFill>
              </a:rPr>
              <a:t>, </a:t>
            </a:r>
            <a:r>
              <a:rPr lang="as-IN" sz="2800" b="1" i="1" dirty="0">
                <a:solidFill>
                  <a:srgbClr val="002060"/>
                </a:solidFill>
              </a:rPr>
              <a:t>উদ্দেশ্য</a:t>
            </a:r>
            <a:r>
              <a:rPr lang="en-US" sz="2800" b="1" i="1" dirty="0">
                <a:solidFill>
                  <a:srgbClr val="002060"/>
                </a:solidFill>
              </a:rPr>
              <a:t>, </a:t>
            </a:r>
            <a:r>
              <a:rPr lang="as-IN" sz="2800" b="1" i="1" dirty="0">
                <a:solidFill>
                  <a:srgbClr val="002060"/>
                </a:solidFill>
              </a:rPr>
              <a:t>কাঠামো</a:t>
            </a:r>
            <a:r>
              <a:rPr lang="en-US" sz="2800" b="1" i="1" dirty="0">
                <a:solidFill>
                  <a:srgbClr val="002060"/>
                </a:solidFill>
              </a:rPr>
              <a:t>,</a:t>
            </a:r>
            <a:r>
              <a:rPr lang="as-IN" sz="2800" b="1" i="1" dirty="0">
                <a:solidFill>
                  <a:srgbClr val="002060"/>
                </a:solidFill>
              </a:rPr>
              <a:t> পাঠ্য</a:t>
            </a:r>
            <a:r>
              <a:rPr lang="en-US" sz="2800" b="1" i="1" dirty="0">
                <a:solidFill>
                  <a:srgbClr val="002060"/>
                </a:solidFill>
              </a:rPr>
              <a:t> </a:t>
            </a:r>
            <a:r>
              <a:rPr lang="as-IN" sz="2800" b="1" i="1" dirty="0">
                <a:solidFill>
                  <a:srgbClr val="002060"/>
                </a:solidFill>
              </a:rPr>
              <a:t>বিষয়</a:t>
            </a:r>
            <a:r>
              <a:rPr lang="en-US" sz="2800" b="1" i="1" dirty="0">
                <a:solidFill>
                  <a:srgbClr val="002060"/>
                </a:solidFill>
              </a:rPr>
              <a:t>,</a:t>
            </a:r>
            <a:r>
              <a:rPr lang="as-IN" sz="2800" b="1" i="1" dirty="0">
                <a:solidFill>
                  <a:srgbClr val="002060"/>
                </a:solidFill>
              </a:rPr>
              <a:t> বিষয়বস্তু</a:t>
            </a:r>
            <a:r>
              <a:rPr lang="en-US" sz="2800" b="1" i="1" dirty="0">
                <a:solidFill>
                  <a:srgbClr val="002060"/>
                </a:solidFill>
              </a:rPr>
              <a:t>,</a:t>
            </a:r>
            <a:r>
              <a:rPr lang="as-IN" sz="2800" b="1" i="1" dirty="0">
                <a:solidFill>
                  <a:srgbClr val="002060"/>
                </a:solidFill>
              </a:rPr>
              <a:t> প্রান্তিক যোগ্য</a:t>
            </a:r>
            <a:r>
              <a:rPr lang="en-US" sz="2800" b="1" i="1" dirty="0" err="1">
                <a:solidFill>
                  <a:srgbClr val="002060"/>
                </a:solidFill>
              </a:rPr>
              <a:t>তা</a:t>
            </a:r>
            <a:r>
              <a:rPr lang="en-US" sz="2800" b="1" i="1" dirty="0">
                <a:solidFill>
                  <a:srgbClr val="002060"/>
                </a:solidFill>
              </a:rPr>
              <a:t>,  </a:t>
            </a:r>
            <a:r>
              <a:rPr lang="as-IN" sz="2800" b="1" i="1" dirty="0">
                <a:solidFill>
                  <a:srgbClr val="002060"/>
                </a:solidFill>
              </a:rPr>
              <a:t> শিখনফল ইত্যাদি উল্লেখ থাকে কিন্তু শিখনক্রমের পরি</a:t>
            </a:r>
            <a:r>
              <a:rPr lang="en-US" sz="2800" b="1" i="1" dirty="0">
                <a:solidFill>
                  <a:srgbClr val="002060"/>
                </a:solidFill>
              </a:rPr>
              <a:t>স</a:t>
            </a:r>
            <a:r>
              <a:rPr lang="as-IN" sz="2800" b="1" i="1" dirty="0">
                <a:solidFill>
                  <a:srgbClr val="002060"/>
                </a:solidFill>
              </a:rPr>
              <a:t>র সীমিত</a:t>
            </a:r>
            <a:r>
              <a:rPr lang="en-US" sz="2800" b="1" i="1" dirty="0">
                <a:solidFill>
                  <a:srgbClr val="002060"/>
                </a:solidFill>
              </a:rPr>
              <a:t>। </a:t>
            </a:r>
            <a:r>
              <a:rPr lang="as-IN" sz="2800" b="1" i="1" dirty="0">
                <a:solidFill>
                  <a:srgbClr val="002060"/>
                </a:solidFill>
              </a:rPr>
              <a:t> শিখনক্রমে শুধুমাত্র যোগ্যতাসমূহ ধাপে ধাপে সন্নিবেশিত থাকে</a:t>
            </a:r>
            <a:r>
              <a:rPr lang="en-US" sz="2800" b="1" i="1" dirty="0">
                <a:solidFill>
                  <a:srgbClr val="002060"/>
                </a:solidFill>
              </a:rPr>
              <a:t>।</a:t>
            </a:r>
            <a:r>
              <a:rPr lang="as-IN" sz="2800" b="1" i="1" dirty="0">
                <a:solidFill>
                  <a:srgbClr val="002060"/>
                </a:solidFill>
              </a:rPr>
              <a:t> প্রত্যেক শিক্ষার্থীকে প্রতিটি যোগ্যতা ধাপে ধাপ অর্জন করতে হবে</a:t>
            </a:r>
            <a:r>
              <a:rPr lang="en-US" sz="2800" b="1" i="1" dirty="0">
                <a:solidFill>
                  <a:srgbClr val="002060"/>
                </a:solidFill>
              </a:rPr>
              <a:t>। </a:t>
            </a:r>
            <a:endParaRPr lang="as-IN" sz="2800" b="1" i="1" dirty="0">
              <a:solidFill>
                <a:srgbClr val="002060"/>
              </a:solidFill>
            </a:endParaRPr>
          </a:p>
          <a:p>
            <a:br>
              <a:rPr lang="as-IN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226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113D83-40B1-4F74-9B49-A0CC3E291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4DA15B-AA5E-4D52-BF93-B299197BC06A}"/>
              </a:ext>
            </a:extLst>
          </p:cNvPr>
          <p:cNvSpPr/>
          <p:nvPr/>
        </p:nvSpPr>
        <p:spPr>
          <a:xfrm rot="20358702">
            <a:off x="945676" y="2201227"/>
            <a:ext cx="671993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শিখনফল</a:t>
            </a:r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8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কী</a:t>
            </a:r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526244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47EFA4-2007-4238-9DE5-0DBF31EBF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0B13EF-147B-43D9-A4F6-4A635584E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110" y="868680"/>
            <a:ext cx="8533730" cy="49987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FCBE5F-69EA-433A-9D11-8D1F2D24F986}"/>
              </a:ext>
            </a:extLst>
          </p:cNvPr>
          <p:cNvSpPr/>
          <p:nvPr/>
        </p:nvSpPr>
        <p:spPr>
          <a:xfrm>
            <a:off x="1235110" y="5342989"/>
            <a:ext cx="83761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কোন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একটি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পাঠ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শেষে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শিক্ষার্থী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কী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জ্ঞান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দক্ষতা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ও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দৃষ্টিভঙ্গি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অর্জন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করবে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সে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সম্পর্কে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সুস্পষ্ট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ও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সুনির্দিষ্ট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বিবৃতি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বা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বাক্য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হলো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Arial Black" panose="020B0A04020102020204" pitchFamily="34" charset="0"/>
              </a:rPr>
              <a:t>শিখনফল</a:t>
            </a:r>
            <a:r>
              <a:rPr lang="en-US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।</a:t>
            </a:r>
            <a:endParaRPr lang="as-IN" b="1" i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490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EFEFEA-7844-4490-8846-61521A381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B49FDB-BA7F-4E26-B92F-4EC6CB905CF8}"/>
              </a:ext>
            </a:extLst>
          </p:cNvPr>
          <p:cNvSpPr/>
          <p:nvPr/>
        </p:nvSpPr>
        <p:spPr>
          <a:xfrm>
            <a:off x="2796859" y="1996440"/>
            <a:ext cx="6598281" cy="39319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9727837"/>
              </a:avLst>
            </a:prstTxWarp>
            <a:spAutoFit/>
          </a:bodyPr>
          <a:lstStyle/>
          <a:p>
            <a:pPr algn="ctr"/>
            <a:r>
              <a:rPr lang="en-US" sz="6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আজকের</a:t>
            </a:r>
            <a:r>
              <a:rPr lang="en-US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6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প্রথম</a:t>
            </a:r>
            <a:r>
              <a:rPr lang="en-US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60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সেশন</a:t>
            </a:r>
            <a:endParaRPr lang="en-US" sz="6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730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0B5DB1E-3820-4156-A7F0-968D142467DD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601898D-DC4D-4A15-94E8-AE3B7B867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FC4139C-21E3-45F2-9D21-1EB6D886A7BB}"/>
                </a:ext>
              </a:extLst>
            </p:cNvPr>
            <p:cNvSpPr/>
            <p:nvPr/>
          </p:nvSpPr>
          <p:spPr>
            <a:xfrm>
              <a:off x="571500" y="1079500"/>
              <a:ext cx="4914900" cy="34163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 err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Arial Black" panose="020B0A04020102020204" pitchFamily="34" charset="0"/>
                </a:rPr>
                <a:t>প্রাথমিক</a:t>
              </a:r>
              <a:r>
                <a:rPr lang="en-US" sz="54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Arial Black" panose="020B0A04020102020204" pitchFamily="34" charset="0"/>
                </a:rPr>
                <a:t> </a:t>
              </a:r>
              <a:r>
                <a:rPr lang="en-US" sz="5400" b="1" dirty="0" err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Arial Black" panose="020B0A04020102020204" pitchFamily="34" charset="0"/>
                </a:rPr>
                <a:t>গণিতের</a:t>
              </a:r>
              <a:endPara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endParaRPr>
            </a:p>
            <a:p>
              <a:pPr algn="ctr"/>
              <a:r>
                <a:rPr lang="en-US" sz="5400" b="1" dirty="0" err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Arial Black" panose="020B0A04020102020204" pitchFamily="34" charset="0"/>
                </a:rPr>
                <a:t>আবশ্যকীয়</a:t>
              </a:r>
              <a:endPara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endParaRPr>
            </a:p>
            <a:p>
              <a:pPr algn="ctr"/>
              <a:r>
                <a:rPr lang="en-US" sz="5400" b="1" dirty="0" err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Arial Black" panose="020B0A04020102020204" pitchFamily="34" charset="0"/>
                </a:rPr>
                <a:t>শিখনক্রম</a:t>
              </a:r>
              <a:endPara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51CD54-83A6-44DC-B0D6-5E5F1BF1B2D5}"/>
                </a:ext>
              </a:extLst>
            </p:cNvPr>
            <p:cNvSpPr/>
            <p:nvPr/>
          </p:nvSpPr>
          <p:spPr>
            <a:xfrm>
              <a:off x="6705600" y="1079500"/>
              <a:ext cx="4914900" cy="34163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 err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Arial Black" panose="020B0A04020102020204" pitchFamily="34" charset="0"/>
                </a:rPr>
                <a:t>প্রাথমিক</a:t>
              </a:r>
              <a:r>
                <a:rPr lang="en-US" sz="54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Arial Black" panose="020B0A04020102020204" pitchFamily="34" charset="0"/>
                </a:rPr>
                <a:t> </a:t>
              </a:r>
              <a:r>
                <a:rPr lang="en-US" sz="5400" b="1" dirty="0" err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Arial Black" panose="020B0A04020102020204" pitchFamily="34" charset="0"/>
                </a:rPr>
                <a:t>গণিতের</a:t>
              </a:r>
              <a:endPara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endParaRPr>
            </a:p>
            <a:p>
              <a:pPr algn="ctr"/>
              <a:r>
                <a:rPr lang="as-IN" sz="5400" b="1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বিস্তৃত</a:t>
              </a:r>
            </a:p>
            <a:p>
              <a:pPr algn="ctr"/>
              <a:r>
                <a:rPr lang="en-US" sz="5400" b="1" dirty="0" err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Arial Black" panose="020B0A04020102020204" pitchFamily="34" charset="0"/>
                </a:rPr>
                <a:t>শিক্ষাক্রম</a:t>
              </a:r>
              <a:endPara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0447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D8F549-0DD4-45E9-A92A-C83DFDD90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B631B8-06B9-49C1-AA44-C9980D30F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162" y="1036320"/>
            <a:ext cx="3540037" cy="40843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599AF38-3D45-4E1A-8A5A-7F066ECF5B3A}"/>
              </a:ext>
            </a:extLst>
          </p:cNvPr>
          <p:cNvSpPr/>
          <p:nvPr/>
        </p:nvSpPr>
        <p:spPr>
          <a:xfrm>
            <a:off x="2758440" y="1249680"/>
            <a:ext cx="3683722" cy="409956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Pour">
              <a:avLst>
                <a:gd name="adj1" fmla="val 11081475"/>
                <a:gd name="adj2" fmla="val 47863"/>
              </a:avLst>
            </a:prstTxWarp>
            <a:spAutoFit/>
          </a:bodyPr>
          <a:lstStyle/>
          <a:p>
            <a:pPr algn="ctr"/>
            <a:r>
              <a:rPr lang="en-US" sz="5400" b="1" cap="none" spc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জোড়ায়</a:t>
            </a:r>
            <a:endParaRPr lang="en-US" sz="54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n-US" sz="5400" b="1" cap="none" spc="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আলোচনা</a:t>
            </a:r>
            <a:endParaRPr lang="en-US" sz="54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094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26085A-DC4E-424F-91DA-BADC57A6F0B1}"/>
              </a:ext>
            </a:extLst>
          </p:cNvPr>
          <p:cNvSpPr/>
          <p:nvPr/>
        </p:nvSpPr>
        <p:spPr>
          <a:xfrm>
            <a:off x="365760" y="289620"/>
            <a:ext cx="1159764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☞</a:t>
            </a:r>
            <a:r>
              <a:rPr lang="bn-IN" altLang="en-US" sz="48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শিখনক্রম</a:t>
            </a:r>
            <a:endParaRPr lang="en-US" altLang="en-US" sz="4800" b="1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b="1" dirty="0">
              <a:latin typeface="Arial Black" panose="020B0A040201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altLang="en-US" sz="3200" b="1" dirty="0">
                <a:latin typeface="Arial Black" panose="020B0A04020102020204" pitchFamily="34" charset="0"/>
              </a:rPr>
              <a:t>প্রান্তিক যোগ্যতা অর্জনের প্রক্রিয়া প্রথম শ্রেণি থেকে শুরু হয়ে পরবর্তী শ্রেণিগুলোতে ক্রমাগত বৃদ্ধি পেতে থাকে এবং পঞ্চম শ্রেণিতে সমাপ্ত হয় বিধায় যে কোন প্রান্তিক যোগ্যতার কতটুকু </a:t>
            </a:r>
            <a:r>
              <a:rPr lang="en-US" altLang="en-US" sz="3200" b="1" dirty="0">
                <a:latin typeface="Arial Black" panose="020B0A04020102020204" pitchFamily="34" charset="0"/>
                <a:cs typeface="Vrinda" panose="020B0502040204020203" pitchFamily="34" charset="0"/>
              </a:rPr>
              <a:t>(</a:t>
            </a:r>
            <a:r>
              <a:rPr lang="bn-IN" altLang="en-US" sz="3200" b="1" dirty="0">
                <a:latin typeface="Arial Black" panose="020B0A04020102020204" pitchFamily="34" charset="0"/>
              </a:rPr>
              <a:t>কি পরিমাণ</a:t>
            </a:r>
            <a:r>
              <a:rPr lang="en-US" altLang="en-US" sz="3200" b="1" dirty="0">
                <a:latin typeface="Arial Black" panose="020B0A04020102020204" pitchFamily="34" charset="0"/>
                <a:cs typeface="Vrinda" panose="020B0502040204020203" pitchFamily="34" charset="0"/>
              </a:rPr>
              <a:t>) </a:t>
            </a:r>
            <a:r>
              <a:rPr lang="bn-IN" altLang="en-US" sz="3200" b="1" dirty="0">
                <a:latin typeface="Arial Black" panose="020B0A04020102020204" pitchFamily="34" charset="0"/>
              </a:rPr>
              <a:t>প্রতি শ্রেণিতে অর্জিত হতে পারে তাও নির্ধারণ করা প্রয়োজন। এরূপ যে কোন একটি প্রান্তিক যোগ্যতাকে প্রথম শ্রেণি থেকে ধারাবাহিকভাবে ক্রমবর্ধমান প্রক্রিয়ায় টেনে নিয়ে পঞ্চম শ্রেণি পর্যন্ত পৌঁছানোকে শিখনক্রম </a:t>
            </a:r>
            <a:r>
              <a:rPr lang="en-US" altLang="en-US" sz="3200" b="1" dirty="0">
                <a:latin typeface="Arial Black" panose="020B0A04020102020204" pitchFamily="34" charset="0"/>
                <a:cs typeface="Vrinda" panose="020B0502040204020203" pitchFamily="34" charset="0"/>
              </a:rPr>
              <a:t>(</a:t>
            </a:r>
            <a:r>
              <a:rPr lang="bn-IN" altLang="en-US" sz="32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লার্নিং</a:t>
            </a:r>
            <a:r>
              <a:rPr lang="bn-IN" altLang="en-US" sz="3200" b="1" dirty="0">
                <a:latin typeface="Arial Black" panose="020B0A04020102020204" pitchFamily="34" charset="0"/>
              </a:rPr>
              <a:t> </a:t>
            </a:r>
            <a:r>
              <a:rPr lang="bn-IN" altLang="en-US" sz="32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কন্টিনিউয়াম</a:t>
            </a:r>
            <a:r>
              <a:rPr lang="en-US" altLang="en-US" sz="3200" b="1" dirty="0">
                <a:latin typeface="Arial Black" panose="020B0A04020102020204" pitchFamily="34" charset="0"/>
                <a:cs typeface="Vrinda" panose="020B0502040204020203" pitchFamily="34" charset="0"/>
              </a:rPr>
              <a:t>) </a:t>
            </a:r>
            <a:r>
              <a:rPr lang="bn-IN" altLang="en-US" sz="3200" b="1" dirty="0">
                <a:latin typeface="Arial Black" panose="020B0A04020102020204" pitchFamily="34" charset="0"/>
              </a:rPr>
              <a:t>বলা চলে। অর্থাৎ যে কোন একটি যোগ্যতার মাত্রা প্রথম</a:t>
            </a:r>
            <a:r>
              <a:rPr lang="en-US" altLang="en-US" sz="3200" b="1" dirty="0">
                <a:latin typeface="Arial Black" panose="020B0A04020102020204" pitchFamily="34" charset="0"/>
                <a:cs typeface="Vrinda" panose="020B0502040204020203" pitchFamily="34" charset="0"/>
              </a:rPr>
              <a:t>, </a:t>
            </a:r>
            <a:r>
              <a:rPr lang="bn-IN" altLang="en-US" sz="3200" b="1" dirty="0">
                <a:latin typeface="Arial Black" panose="020B0A04020102020204" pitchFamily="34" charset="0"/>
              </a:rPr>
              <a:t>দ্বিতীয়</a:t>
            </a:r>
            <a:r>
              <a:rPr lang="en-US" altLang="en-US" sz="3200" b="1" dirty="0">
                <a:latin typeface="Arial Black" panose="020B0A04020102020204" pitchFamily="34" charset="0"/>
                <a:cs typeface="Vrinda" panose="020B0502040204020203" pitchFamily="34" charset="0"/>
              </a:rPr>
              <a:t>, </a:t>
            </a:r>
            <a:r>
              <a:rPr lang="bn-IN" altLang="en-US" sz="3200" b="1" dirty="0">
                <a:latin typeface="Arial Black" panose="020B0A04020102020204" pitchFamily="34" charset="0"/>
              </a:rPr>
              <a:t>তৃতীয়</a:t>
            </a:r>
            <a:r>
              <a:rPr lang="en-US" altLang="en-US" sz="3200" b="1" dirty="0">
                <a:latin typeface="Arial Black" panose="020B0A04020102020204" pitchFamily="34" charset="0"/>
                <a:cs typeface="Vrinda" panose="020B0502040204020203" pitchFamily="34" charset="0"/>
              </a:rPr>
              <a:t>, </a:t>
            </a:r>
            <a:r>
              <a:rPr lang="bn-IN" altLang="en-US" sz="3200" b="1" dirty="0">
                <a:latin typeface="Arial Black" panose="020B0A04020102020204" pitchFamily="34" charset="0"/>
              </a:rPr>
              <a:t>চতুর্থ ও পঞ্চম শ্রেণির শেষে কি দাঁড়াতে পারে তা নির্ধারণ করা হয় এবং যোগ্যতার এ ধারাবাহিকতাই শিখনক্রম।</a:t>
            </a:r>
            <a:endParaRPr lang="en-US" altLang="en-US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194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7F63F0-A6E7-4363-A8F7-F8164B474292}"/>
              </a:ext>
            </a:extLst>
          </p:cNvPr>
          <p:cNvSpPr/>
          <p:nvPr/>
        </p:nvSpPr>
        <p:spPr>
          <a:xfrm>
            <a:off x="220980" y="379452"/>
            <a:ext cx="1175004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>
                <a:solidFill>
                  <a:srgbClr val="7030A0"/>
                </a:solidFill>
                <a:latin typeface="Arial Black" panose="020B0A04020102020204" pitchFamily="34" charset="0"/>
              </a:rPr>
              <a:t>☞</a:t>
            </a:r>
            <a:r>
              <a:rPr lang="bn-IN" altLang="en-US" sz="3600" b="1" dirty="0">
                <a:solidFill>
                  <a:srgbClr val="7030A0"/>
                </a:solidFill>
                <a:latin typeface="Arial Black" panose="020B0A04020102020204" pitchFamily="34" charset="0"/>
              </a:rPr>
              <a:t>আবশ্যকীয় শিখনক্রম</a:t>
            </a:r>
            <a:endParaRPr lang="en-US" altLang="en-US" sz="36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b="1" dirty="0">
              <a:latin typeface="Arial Black" panose="020B0A040201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altLang="en-US" sz="2200" b="1" dirty="0">
                <a:latin typeface="Arial Black" panose="020B0A04020102020204" pitchFamily="34" charset="0"/>
              </a:rPr>
              <a:t>শিখনক্রম প্রণয়নকালে আশা করা হয়েছে যে প্রাথমিক বিদ্যালয়ের সকল শিশুই নির্ধারিত শিখনক্রমগুলোর মাধ্যমে পুরোপুরিভাবে যোগ্যতাগুলো অবশ্যই অর্জন করবে। এ জন্য এ শিখনক্রমগুলোকে আবশ্যকীয় শিখনক্রম </a:t>
            </a:r>
            <a:r>
              <a:rPr lang="en-US" altLang="en-US" sz="2200" b="1" dirty="0">
                <a:latin typeface="Arial Black" panose="020B0A04020102020204" pitchFamily="34" charset="0"/>
                <a:cs typeface="Vrinda" panose="020B0502040204020203" pitchFamily="34" charset="0"/>
              </a:rPr>
              <a:t>(Essential Learning Continuum </a:t>
            </a:r>
            <a:r>
              <a:rPr lang="bn-IN" altLang="en-US" sz="2200" b="1" dirty="0">
                <a:latin typeface="Arial Black" panose="020B0A04020102020204" pitchFamily="34" charset="0"/>
              </a:rPr>
              <a:t>বা সংক্ষেপে </a:t>
            </a:r>
            <a:r>
              <a:rPr lang="en-US" altLang="en-US" sz="2200" b="1" dirty="0">
                <a:latin typeface="Arial Black" panose="020B0A04020102020204" pitchFamily="34" charset="0"/>
                <a:cs typeface="Vrinda" panose="020B0502040204020203" pitchFamily="34" charset="0"/>
              </a:rPr>
              <a:t>ELC) </a:t>
            </a:r>
            <a:r>
              <a:rPr lang="bn-IN" altLang="en-US" sz="2200" b="1" dirty="0">
                <a:latin typeface="Arial Black" panose="020B0A04020102020204" pitchFamily="34" charset="0"/>
              </a:rPr>
              <a:t>বলা হয়েছে। প্রাথমিক স্তরের ১১টি বিষয়ের এরূপ শিখনক্রম প্রণয়ন করা হয়েছে। সর্বজনীন প্রাথমিক শিক্ষার আওতায় বিদ্যালয়ে ভর্তিকৃত সকল শিশুর সামর্থ্য ও চাহিদার প্রতি সচেতন দৃষ্টি রেখে অতি আবশ্যকীয় যোগ্যতাগুলো উপরিউক্ত ১১টি বিষয়ের শিখনক্রমের অন্তর্ভুক্ত করা হয়। আশা করা হয় যে প্রাথমিক বিদ্যালয়ের সকল শিশুই প্রণীত শিখনক্রমগুলোর মাধ্যমে পুরোপুরিভাবে এ আবশ্যকীয় যোগ্যতাগুলো অর্জনের সুযোগ পাবে। এই জন্য এ শিখনক্রমগুলোকে আবশ্যকীয় শিখনক্রম </a:t>
            </a:r>
            <a:r>
              <a:rPr lang="en-US" altLang="en-US" sz="2200" b="1" dirty="0">
                <a:latin typeface="Arial Black" panose="020B0A04020102020204" pitchFamily="34" charset="0"/>
                <a:cs typeface="Vrinda" panose="020B0502040204020203" pitchFamily="34" charset="0"/>
              </a:rPr>
              <a:t>(Essential Learning Continuum) </a:t>
            </a:r>
            <a:r>
              <a:rPr lang="bn-IN" altLang="en-US" sz="2200" b="1" dirty="0">
                <a:latin typeface="Arial Black" panose="020B0A04020102020204" pitchFamily="34" charset="0"/>
              </a:rPr>
              <a:t>বলা হয়। এই আবশ্যকীয় শিখনক্রমগুলো অনুযায়ী বিষয় ও শ্রেণীভিত্তিক নির্ধারিত জ্ঞান</a:t>
            </a:r>
            <a:r>
              <a:rPr lang="en-US" altLang="en-US" sz="2200" b="1" dirty="0">
                <a:latin typeface="Arial Black" panose="020B0A04020102020204" pitchFamily="34" charset="0"/>
                <a:cs typeface="Vrinda" panose="020B0502040204020203" pitchFamily="34" charset="0"/>
              </a:rPr>
              <a:t>, </a:t>
            </a:r>
            <a:r>
              <a:rPr lang="bn-IN" altLang="en-US" sz="2200" b="1" dirty="0">
                <a:latin typeface="Arial Black" panose="020B0A04020102020204" pitchFamily="34" charset="0"/>
              </a:rPr>
              <a:t>দক্ষতা</a:t>
            </a:r>
            <a:r>
              <a:rPr lang="en-US" altLang="en-US" sz="2200" b="1" dirty="0">
                <a:latin typeface="Arial Black" panose="020B0A04020102020204" pitchFamily="34" charset="0"/>
                <a:cs typeface="Vrinda" panose="020B0502040204020203" pitchFamily="34" charset="0"/>
              </a:rPr>
              <a:t>, </a:t>
            </a:r>
            <a:r>
              <a:rPr lang="bn-IN" altLang="en-US" sz="2200" b="1" dirty="0">
                <a:latin typeface="Arial Black" panose="020B0A04020102020204" pitchFamily="34" charset="0"/>
              </a:rPr>
              <a:t>দৃষ্টিভঙ্গি ও মূল্যবোধ অর্জনের প্রতি সচেতন দৃষ্টি রেখে যথাযথ পদ্ধতিতে পাঠদান ও শিশুর অর্জিত সাফল্যের ধারাবাহিক মূল্যায়নের ব্যবস্থা গ্রহণের মাধ্যমেই সর্বজনীন প্রাথমিক শিক্ষার গুণগতমান নিশ্চিত করা সম্ভব হবে বলে আশা করা হয়।</a:t>
            </a:r>
            <a:endParaRPr lang="en-US" altLang="en-US" sz="2200" b="1" dirty="0">
              <a:latin typeface="Arial Black" panose="020B0A040201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altLang="en-US" sz="2200" b="1" dirty="0">
                <a:latin typeface="Arial Black" panose="020B0A04020102020204" pitchFamily="34" charset="0"/>
              </a:rPr>
              <a:t>আবশ্যকীয় শিখনক্রম বাস্তবায়নের মাধ্যমে প্রাথমিক শিক্ষায় নমনীয় প্রমোশন নীতির সফল বাস্তবায়ন ত্বরান্বিত হবে এবং শহর ও গ্রামাঞ্চলের প্রাথমিক শিক্ষার অর্জিত মানের তারতম্যও বিদূরিত হবে বলে আশা করা হয়।</a:t>
            </a:r>
            <a:endParaRPr lang="en-US" altLang="en-US" sz="2200" b="1" dirty="0">
              <a:latin typeface="Arial Black" panose="020B0A040201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296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8ED666-5A5B-4DB0-9C65-591E0287C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59080"/>
            <a:ext cx="1175004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55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0ACDDA-297B-4DAA-8C32-33513EE6C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18714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BABB05-A539-43DB-9752-B4862E37F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DD6A71-237B-4C3F-A229-A9D106695FBC}"/>
              </a:ext>
            </a:extLst>
          </p:cNvPr>
          <p:cNvSpPr/>
          <p:nvPr/>
        </p:nvSpPr>
        <p:spPr>
          <a:xfrm>
            <a:off x="2042160" y="2967335"/>
            <a:ext cx="57607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C8E274-559A-4D18-9FAB-E357380A3BFE}"/>
              </a:ext>
            </a:extLst>
          </p:cNvPr>
          <p:cNvSpPr txBox="1"/>
          <p:nvPr/>
        </p:nvSpPr>
        <p:spPr>
          <a:xfrm flipH="1">
            <a:off x="4269051" y="1889760"/>
            <a:ext cx="295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8116C8-113C-4583-B276-15511DF7DB98}"/>
              </a:ext>
            </a:extLst>
          </p:cNvPr>
          <p:cNvSpPr txBox="1"/>
          <p:nvPr/>
        </p:nvSpPr>
        <p:spPr>
          <a:xfrm>
            <a:off x="1348740" y="655320"/>
            <a:ext cx="94945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0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বিস্তৃত শিক্ষাক্রম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4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as-IN" sz="40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r>
              <a:rPr lang="as-IN" sz="2800" b="1" dirty="0">
                <a:solidFill>
                  <a:srgbClr val="00B050"/>
                </a:solidFill>
                <a:latin typeface="Arial Black" panose="020B0A04020102020204" pitchFamily="34" charset="0"/>
              </a:rPr>
              <a:t>বিস্তৃত শিক্ষাক্রমে বিষয়ভিত্তিক প্রান্তিক যোগ্যতা, শ্রেণিভত্তিক অর্জন উপযোগী যোগ্যতা, শিখনফল,বিষয়বস্তু, শিখন শেখানো কৌশল, পদ্ধতি, পরিকল্পিত কাজ,মূল্যায়ন নির্দেশনার পদ্ধতি ও টুলস সব দেওয়া থাকে। অর্থাৎ বিস্তৃত শিক্ষাক্রম হলো যোগ্যতা নির্ধারণ থেকে যোগ্যতা অর্জন করানো পর্যন্ত সকল কার্যক্রমের বিস্তারিত বর্ণনা।</a:t>
            </a:r>
            <a:endParaRPr lang="en-US" sz="28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336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297FE2-08D9-4EA9-8EAD-CF3A735216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852797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64BACC-1792-48C9-8D1D-E3D102540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31040" cy="685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384801-212C-4A44-AA38-004FBA14A0CC}"/>
              </a:ext>
            </a:extLst>
          </p:cNvPr>
          <p:cNvSpPr/>
          <p:nvPr/>
        </p:nvSpPr>
        <p:spPr>
          <a:xfrm>
            <a:off x="3014868" y="2551836"/>
            <a:ext cx="61622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rgbClr val="FF0000"/>
                </a:solidFill>
                <a:latin typeface="Arial Black" panose="020B0A04020102020204" pitchFamily="34" charset="0"/>
              </a:rPr>
              <a:t>দ্বিতীয়</a:t>
            </a:r>
            <a:r>
              <a:rPr lang="en-US" sz="5400" b="1" dirty="0">
                <a:ln/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5400" b="1" dirty="0" err="1">
                <a:ln/>
                <a:solidFill>
                  <a:srgbClr val="FF0000"/>
                </a:solidFill>
                <a:latin typeface="Arial Black" panose="020B0A04020102020204" pitchFamily="34" charset="0"/>
              </a:rPr>
              <a:t>অধিবেশনে</a:t>
            </a:r>
            <a:endParaRPr lang="en-US" sz="5400" b="1" dirty="0">
              <a:ln/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5400" b="1" cap="none" spc="0" dirty="0" err="1">
                <a:ln/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স্বাগতম</a:t>
            </a:r>
            <a:r>
              <a:rPr lang="en-US" sz="5400" b="1" cap="none" spc="0" dirty="0">
                <a:ln/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13693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5C333CE-9D7B-4615-B050-C66896175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35CDEAC5-BF73-4C1E-95E3-26D6FE9139B3}"/>
              </a:ext>
            </a:extLst>
          </p:cNvPr>
          <p:cNvSpPr/>
          <p:nvPr/>
        </p:nvSpPr>
        <p:spPr>
          <a:xfrm>
            <a:off x="1706880" y="1295400"/>
            <a:ext cx="8366760" cy="4373880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2D934E-5B51-4856-A4EC-49395D1DABF3}"/>
              </a:ext>
            </a:extLst>
          </p:cNvPr>
          <p:cNvSpPr/>
          <p:nvPr/>
        </p:nvSpPr>
        <p:spPr>
          <a:xfrm>
            <a:off x="2352828" y="2967335"/>
            <a:ext cx="74863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পাঠ্যপুস্তক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শিক্ষক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সহায়িকার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ধারণা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। 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0929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EDC39B-AD77-48E3-B68F-12A64ED65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7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16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2267A2-34DE-4BBE-A95C-10821B239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BD70306-FA02-4F47-A5F9-F7522D66ED20}"/>
              </a:ext>
            </a:extLst>
          </p:cNvPr>
          <p:cNvSpPr/>
          <p:nvPr/>
        </p:nvSpPr>
        <p:spPr>
          <a:xfrm>
            <a:off x="3766006" y="1473815"/>
            <a:ext cx="7128875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It’s time to Group Work.</a:t>
            </a:r>
          </a:p>
        </p:txBody>
      </p:sp>
    </p:spTree>
    <p:extLst>
      <p:ext uri="{BB962C8B-B14F-4D97-AF65-F5344CB8AC3E}">
        <p14:creationId xmlns:p14="http://schemas.microsoft.com/office/powerpoint/2010/main" val="40679611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BF3BF-77D2-4B06-A2EF-6C15030B1681}"/>
              </a:ext>
            </a:extLst>
          </p:cNvPr>
          <p:cNvSpPr/>
          <p:nvPr/>
        </p:nvSpPr>
        <p:spPr>
          <a:xfrm>
            <a:off x="152400" y="0"/>
            <a:ext cx="12192000" cy="827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বিষয়বস্তু উপস্থাপনে কথোপকথনভিত্তিক কৌশল ব্যবহার করা হয়েছে।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মূলপ্রশ্ন, কাজ ও অনুশীলনের জন্য ভিন্ন ভিন্ন প্রতীক ব্যবহার করা হয়েছে।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শিক্ষার্থীদের জন্য পর্যাপ্ত পরিমাণ পরিকল্পিত কাজ ও অনুশীলনের ব্যবস্থা রাখা হয়েছে।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রঙ্গিন ও আকর্ষণীয় চিত্র/ছবি ব্যবহার করে বিষয়বস্তু উপস্থাপন করা হয়েছে।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শিক্ষার্থীদের চিন্তা এবং কাজের মাধ্যমে শেখার সুযোগ রাখা হয়েছে।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শিক্ষার্থীদের পরিচিত পরিবেশের চিত্র ব্যবহার করা হয়েছে।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শিক্ষার্থীদের জন্য শ্রেণি উপযোগী সহজ ভাষা ব্যবহার করা হয়েছে।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গাণিতিক খেলা ও ধাঁ ধাঁ ব্যবহার করে গণিত শিখন আনন্দদায়ক করার ব্যবস্থা রাখা হয়েছে</a:t>
            </a:r>
            <a:r>
              <a:rPr lang="en-US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।</a:t>
            </a:r>
            <a:br>
              <a:rPr lang="as-IN" sz="2800" b="1" dirty="0">
                <a:latin typeface="Arial Black" panose="020B0A04020102020204" pitchFamily="34" charset="0"/>
              </a:rPr>
            </a:br>
            <a:br>
              <a:rPr lang="as-IN" sz="2800" b="1" dirty="0">
                <a:latin typeface="Arial Black" panose="020B0A04020102020204" pitchFamily="34" charset="0"/>
              </a:rPr>
            </a:br>
            <a:br>
              <a:rPr lang="as-IN" sz="2800" b="1" dirty="0">
                <a:latin typeface="Arial Black" panose="020B0A04020102020204" pitchFamily="34" charset="0"/>
              </a:rPr>
            </a:br>
            <a:br>
              <a:rPr lang="as-IN" sz="2800" b="1" dirty="0">
                <a:latin typeface="Arial Black" panose="020B0A04020102020204" pitchFamily="34" charset="0"/>
              </a:rPr>
            </a:br>
            <a:endParaRPr lang="en-US" sz="2800" b="1" dirty="0">
              <a:latin typeface="Arial Black" panose="020B0A04020102020204" pitchFamily="34" charset="0"/>
            </a:endParaRPr>
          </a:p>
        </p:txBody>
      </p:sp>
      <p:sp>
        <p:nvSpPr>
          <p:cNvPr id="3" name="Arrow: Left-Right 2">
            <a:extLst>
              <a:ext uri="{FF2B5EF4-FFF2-40B4-BE49-F238E27FC236}">
                <a16:creationId xmlns:a16="http://schemas.microsoft.com/office/drawing/2014/main" id="{AB64D915-002E-4B77-8F7F-DE36C5042745}"/>
              </a:ext>
            </a:extLst>
          </p:cNvPr>
          <p:cNvSpPr/>
          <p:nvPr/>
        </p:nvSpPr>
        <p:spPr>
          <a:xfrm>
            <a:off x="396240" y="274320"/>
            <a:ext cx="11551920" cy="1417320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000" b="1" dirty="0">
                <a:solidFill>
                  <a:srgbClr val="002060"/>
                </a:solidFill>
                <a:latin typeface="Arial Black" panose="020B0A04020102020204" pitchFamily="34" charset="0"/>
              </a:rPr>
              <a:t>প্রথম শ্রেণির গণিত পাঠ্যপুস্তকের বৈশিষ্ট্যসমূহ:</a:t>
            </a:r>
            <a:endParaRPr lang="en-US" sz="4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5515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997DC9-A9C4-4B22-9BB8-D73C4E05FB52}"/>
              </a:ext>
            </a:extLst>
          </p:cNvPr>
          <p:cNvSpPr/>
          <p:nvPr/>
        </p:nvSpPr>
        <p:spPr>
          <a:xfrm>
            <a:off x="308610" y="350520"/>
            <a:ext cx="1157478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endParaRPr lang="en-US" sz="3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এখানে শিখন-শেখানো কৌশলগুলো দেওয়া থাকে।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পাঠ সংশ্লিষ্ট উপকরণ উল্লেখ করা থাকে।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মূল্যায়ন চেকলিস্ট দেয়া আছে।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প্রতিটি পাঠের শুরুতে পাঠ সংশ্লিষ্ট বিষয়বস্তু শিখনফল ও শিখন শেখানো কার্যাবলি দেওয়া আছে।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প্রয়োজনে কর্মপত্র ব্যবহার করা হয়েছে।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শিক্ষক সহায়িকায় প্রতিটি অধ্যায়কে একাধিক পাঠে বিভাজন করা হয়েছে।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2800" b="1" dirty="0">
                <a:solidFill>
                  <a:srgbClr val="222222"/>
                </a:solidFill>
                <a:latin typeface="Arial Black" panose="020B0A04020102020204" pitchFamily="34" charset="0"/>
              </a:rPr>
              <a:t>নির্ধারত অর্জন উপযোগী যোগ্যপতা ও শিখনফলের ভিত্তিতে প্রতিটি পাঠের শিক্ষা উপকরণ, পাঠের বিষয়বস্তু, শিখন-শেখানো কার্যাবলী, পরিকল্পিত কাজ, উপস্থাপন ও আলোচনা, ধারাবাহিক মূল্যায়নের নির্দেশনা ও মূল্যায়ন চেকলিস্ট সংযোজন করা হয়েছে।</a:t>
            </a:r>
            <a:endParaRPr lang="en-US" sz="28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Flowchart: Punched Tape 4">
            <a:extLst>
              <a:ext uri="{FF2B5EF4-FFF2-40B4-BE49-F238E27FC236}">
                <a16:creationId xmlns:a16="http://schemas.microsoft.com/office/drawing/2014/main" id="{40DECDAD-0FEE-4770-AC9B-F606A8018DB9}"/>
              </a:ext>
            </a:extLst>
          </p:cNvPr>
          <p:cNvSpPr/>
          <p:nvPr/>
        </p:nvSpPr>
        <p:spPr>
          <a:xfrm>
            <a:off x="883920" y="350520"/>
            <a:ext cx="10287000" cy="1112520"/>
          </a:xfrm>
          <a:prstGeom prst="flowChartPunchedTap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b="1" dirty="0">
                <a:solidFill>
                  <a:srgbClr val="002060"/>
                </a:solidFill>
                <a:latin typeface="Arial Black" panose="020B0A04020102020204" pitchFamily="34" charset="0"/>
              </a:rPr>
              <a:t>প্রাথমিক গণিত: শিক্ষক সহায়িকার বৈশিষ্ট্য:</a:t>
            </a:r>
            <a:endParaRPr lang="en-US" sz="3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0831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20D260-7DEF-44CC-91B1-A21F87258BE8}"/>
              </a:ext>
            </a:extLst>
          </p:cNvPr>
          <p:cNvSpPr/>
          <p:nvPr/>
        </p:nvSpPr>
        <p:spPr>
          <a:xfrm>
            <a:off x="274320" y="320040"/>
            <a:ext cx="116281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as-IN" sz="3200" b="1" dirty="0">
                <a:solidFill>
                  <a:srgbClr val="222222"/>
                </a:solidFill>
                <a:latin typeface="Arial Black" panose="020B0A04020102020204" pitchFamily="34" charset="0"/>
              </a:rPr>
              <a:t>শিখন-শেখানো কার্যক্রমকে অন্তর্ভুক্তিমূলক করার লক্ষ্যে শিক্ষার্থীর বয়স, সামর্থ্য, চাহিদা, মানসিক, ভাষাগত বৈচিত্র্য বিবেচনায় যথাসম্ভব শিক্ষার্থী কেন্দ্রিক পদ্ধতি ও কৌশল</a:t>
            </a:r>
            <a:r>
              <a:rPr lang="en-US" sz="3200" b="1" dirty="0">
                <a:solidFill>
                  <a:srgbClr val="222222"/>
                </a:solidFill>
                <a:latin typeface="Arial Black" panose="020B0A04020102020204" pitchFamily="34" charset="0"/>
              </a:rPr>
              <a:t> </a:t>
            </a:r>
            <a:r>
              <a:rPr lang="as-IN" sz="3200" b="1" dirty="0">
                <a:solidFill>
                  <a:srgbClr val="222222"/>
                </a:solidFill>
                <a:latin typeface="Arial Black" panose="020B0A04020102020204" pitchFamily="34" charset="0"/>
              </a:rPr>
              <a:t>অনুসরণ করা হয়েছে।</a:t>
            </a:r>
            <a:endParaRPr lang="en-US" sz="32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32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as-IN" sz="3200" b="1" dirty="0">
                <a:solidFill>
                  <a:srgbClr val="222222"/>
                </a:solidFill>
                <a:latin typeface="Arial Black" panose="020B0A04020102020204" pitchFamily="34" charset="0"/>
              </a:rPr>
              <a:t>পাঠে দুর্বল শিক্ষার্থীদের জন্য নিরাময়মূলক কৌশল গ্রহণের সুযোগ রাখা হয়েছে।</a:t>
            </a:r>
            <a:endParaRPr lang="en-US" sz="32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32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as-IN" sz="3200" b="1" dirty="0">
                <a:solidFill>
                  <a:srgbClr val="222222"/>
                </a:solidFill>
                <a:latin typeface="Arial Black" panose="020B0A04020102020204" pitchFamily="34" charset="0"/>
              </a:rPr>
              <a:t>পাঠে সংশ্লিষ্ট পদ্ধতি ও কৌশল সঠিকভাবে প্রয়োগের জন্য সময় বিভাজন করা হয়েছে।</a:t>
            </a:r>
            <a:endParaRPr lang="en-US" sz="3200" b="1" dirty="0">
              <a:solidFill>
                <a:srgbClr val="222222"/>
              </a:solidFill>
              <a:latin typeface="Arial Black" panose="020B0A040201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as-IN" sz="3200" b="1" dirty="0">
                <a:solidFill>
                  <a:srgbClr val="222222"/>
                </a:solidFill>
                <a:latin typeface="Arial Black" panose="020B0A04020102020204" pitchFamily="34" charset="0"/>
              </a:rPr>
              <a:t>শিক্ষক সহায়িকার শিখন-শেখানো কৌশলের পাশাপাশি প্রয়োজনে শিক্ষকের নিজস্ব সময় বিভাজন, পদ্ধতি ও কৌশল, শিখন শেখানো কার্যাবলী প্রভৃতি সমন্বয় করার সুযোগ আছে</a:t>
            </a:r>
            <a:r>
              <a:rPr lang="en-US" sz="3200" b="1" dirty="0">
                <a:solidFill>
                  <a:srgbClr val="222222"/>
                </a:solidFill>
                <a:latin typeface="Arial Black" panose="020B0A04020102020204" pitchFamily="34" charset="0"/>
              </a:rPr>
              <a:t>।</a:t>
            </a:r>
            <a:endParaRPr lang="en-US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088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1182CE-4B33-45B9-856C-98A9098D1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"/>
            <a:ext cx="12192000" cy="6858000"/>
          </a:xfrm>
          <a:prstGeom prst="rect">
            <a:avLst/>
          </a:prstGeom>
        </p:spPr>
      </p:pic>
      <p:sp>
        <p:nvSpPr>
          <p:cNvPr id="4" name="Flowchart: Decision 3">
            <a:extLst>
              <a:ext uri="{FF2B5EF4-FFF2-40B4-BE49-F238E27FC236}">
                <a16:creationId xmlns:a16="http://schemas.microsoft.com/office/drawing/2014/main" id="{72724DB6-0CBD-4AC1-8A1B-FA15DBE96601}"/>
              </a:ext>
            </a:extLst>
          </p:cNvPr>
          <p:cNvSpPr/>
          <p:nvPr/>
        </p:nvSpPr>
        <p:spPr>
          <a:xfrm>
            <a:off x="1219200" y="1021080"/>
            <a:ext cx="9982200" cy="4648200"/>
          </a:xfrm>
          <a:prstGeom prst="flowChartDecision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4CFF1A-BE74-4C18-8114-FEF676923B68}"/>
              </a:ext>
            </a:extLst>
          </p:cNvPr>
          <p:cNvSpPr/>
          <p:nvPr/>
        </p:nvSpPr>
        <p:spPr>
          <a:xfrm>
            <a:off x="3453502" y="2510135"/>
            <a:ext cx="5883342" cy="276998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s-IN" sz="6600" b="1" dirty="0">
                <a:solidFill>
                  <a:srgbClr val="00B050"/>
                </a:solidFill>
                <a:latin typeface="Arial Black" panose="020B0A04020102020204" pitchFamily="34" charset="0"/>
              </a:rPr>
              <a:t>৩য়</a:t>
            </a:r>
            <a:r>
              <a:rPr lang="as-IN" sz="6000" dirty="0">
                <a:solidFill>
                  <a:srgbClr val="00B050"/>
                </a:solidFill>
              </a:rPr>
              <a:t> </a:t>
            </a:r>
            <a:r>
              <a:rPr lang="en-US" sz="6000" b="1" dirty="0" err="1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অধিবেশনে</a:t>
            </a:r>
            <a:endParaRPr lang="en-US" sz="6000" b="1" dirty="0">
              <a:ln/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5400" b="1" dirty="0" err="1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স্বাগতম</a:t>
            </a:r>
            <a:r>
              <a:rPr lang="en-US" sz="5400" b="1" dirty="0">
                <a:ln/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745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9C4E2A-A7C3-4367-8CC6-B5A61801E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F17772-903A-44F3-BB02-2038EE477C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0" b="5168"/>
          <a:stretch/>
        </p:blipFill>
        <p:spPr>
          <a:xfrm>
            <a:off x="929640" y="1310640"/>
            <a:ext cx="10287000" cy="437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718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4F5DF2-36B4-40E3-B207-AD0472FF3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  <p:sp>
        <p:nvSpPr>
          <p:cNvPr id="4" name="Scroll: Vertical 3">
            <a:extLst>
              <a:ext uri="{FF2B5EF4-FFF2-40B4-BE49-F238E27FC236}">
                <a16:creationId xmlns:a16="http://schemas.microsoft.com/office/drawing/2014/main" id="{EA281C94-2CEE-4F7C-8451-C81A2F03722C}"/>
              </a:ext>
            </a:extLst>
          </p:cNvPr>
          <p:cNvSpPr/>
          <p:nvPr/>
        </p:nvSpPr>
        <p:spPr>
          <a:xfrm>
            <a:off x="975360" y="1676400"/>
            <a:ext cx="10241280" cy="3352800"/>
          </a:xfrm>
          <a:prstGeom prst="vertic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1D383B-B613-4661-A7B8-EFF94509C7DD}"/>
              </a:ext>
            </a:extLst>
          </p:cNvPr>
          <p:cNvSpPr/>
          <p:nvPr/>
        </p:nvSpPr>
        <p:spPr>
          <a:xfrm>
            <a:off x="1300286" y="2475637"/>
            <a:ext cx="9520555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4"/>
                </a:solidFill>
              </a:rPr>
              <a:t> </a:t>
            </a:r>
            <a:r>
              <a:rPr lang="en-US" sz="4800" b="1" dirty="0" err="1">
                <a:ln/>
                <a:solidFill>
                  <a:srgbClr val="002060"/>
                </a:solidFill>
              </a:rPr>
              <a:t>দলে</a:t>
            </a:r>
            <a:r>
              <a:rPr lang="en-US" sz="4800" b="1" dirty="0">
                <a:ln/>
                <a:solidFill>
                  <a:srgbClr val="002060"/>
                </a:solidFill>
              </a:rPr>
              <a:t> </a:t>
            </a:r>
            <a:r>
              <a:rPr lang="en-US" sz="4800" b="1" dirty="0" err="1">
                <a:ln/>
                <a:solidFill>
                  <a:srgbClr val="002060"/>
                </a:solidFill>
              </a:rPr>
              <a:t>আলোচনা</a:t>
            </a:r>
            <a:r>
              <a:rPr lang="en-US" sz="4800" b="1" dirty="0">
                <a:ln/>
                <a:solidFill>
                  <a:srgbClr val="002060"/>
                </a:solidFill>
              </a:rPr>
              <a:t> </a:t>
            </a:r>
            <a:r>
              <a:rPr lang="en-US" sz="4800" b="1" dirty="0" err="1">
                <a:ln/>
                <a:solidFill>
                  <a:srgbClr val="002060"/>
                </a:solidFill>
              </a:rPr>
              <a:t>করে</a:t>
            </a:r>
            <a:r>
              <a:rPr lang="en-US" sz="4800" b="1" dirty="0">
                <a:ln/>
                <a:solidFill>
                  <a:srgbClr val="002060"/>
                </a:solidFill>
              </a:rPr>
              <a:t> </a:t>
            </a:r>
            <a:r>
              <a:rPr lang="en-US" sz="4800" b="1" dirty="0" err="1">
                <a:ln/>
                <a:solidFill>
                  <a:srgbClr val="002060"/>
                </a:solidFill>
              </a:rPr>
              <a:t>পাঠ</a:t>
            </a:r>
            <a:r>
              <a:rPr lang="en-US" sz="4800" b="1" dirty="0">
                <a:ln/>
                <a:solidFill>
                  <a:srgbClr val="002060"/>
                </a:solidFill>
              </a:rPr>
              <a:t> </a:t>
            </a:r>
            <a:r>
              <a:rPr lang="en-US" sz="4800" b="1" dirty="0" err="1">
                <a:ln/>
                <a:solidFill>
                  <a:srgbClr val="002060"/>
                </a:solidFill>
              </a:rPr>
              <a:t>নির্বাচন</a:t>
            </a:r>
            <a:r>
              <a:rPr lang="en-US" sz="4800" b="1" dirty="0">
                <a:ln/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as-IN" sz="4800" b="1" dirty="0">
                <a:ln/>
                <a:solidFill>
                  <a:srgbClr val="002060"/>
                </a:solidFill>
              </a:rPr>
              <a:t>ও</a:t>
            </a:r>
            <a:r>
              <a:rPr lang="en-US" sz="4800" b="1" dirty="0">
                <a:ln/>
                <a:solidFill>
                  <a:srgbClr val="002060"/>
                </a:solidFill>
              </a:rPr>
              <a:t> </a:t>
            </a:r>
            <a:r>
              <a:rPr lang="en-US" sz="4800" b="1" dirty="0" err="1">
                <a:ln/>
                <a:solidFill>
                  <a:srgbClr val="002060"/>
                </a:solidFill>
              </a:rPr>
              <a:t>পাঠপরিকল্পনা</a:t>
            </a:r>
            <a:r>
              <a:rPr lang="en-US" sz="4800" b="1" dirty="0">
                <a:ln/>
                <a:solidFill>
                  <a:srgbClr val="002060"/>
                </a:solidFill>
              </a:rPr>
              <a:t> </a:t>
            </a:r>
            <a:r>
              <a:rPr lang="en-US" sz="4800" b="1" dirty="0" err="1">
                <a:ln/>
                <a:solidFill>
                  <a:srgbClr val="002060"/>
                </a:solidFill>
              </a:rPr>
              <a:t>প্রণয়ন</a:t>
            </a:r>
            <a:r>
              <a:rPr lang="en-US" sz="4800" b="1" dirty="0">
                <a:ln/>
                <a:solidFill>
                  <a:srgbClr val="002060"/>
                </a:solidFill>
              </a:rPr>
              <a:t>।</a:t>
            </a:r>
            <a:endParaRPr lang="en-US" sz="4800" b="1" cap="none" spc="0" dirty="0">
              <a:ln/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91076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849EF9-9375-4AFF-BBF0-CB6C219DD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9E6F1F-BF82-4E59-B745-9C3BCB0DB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520" y="1935481"/>
            <a:ext cx="3429000" cy="24688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3247EC0-C7B9-44A6-8A39-A5C79677150E}"/>
              </a:ext>
            </a:extLst>
          </p:cNvPr>
          <p:cNvSpPr/>
          <p:nvPr/>
        </p:nvSpPr>
        <p:spPr>
          <a:xfrm>
            <a:off x="6620531" y="2200425"/>
            <a:ext cx="242566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প্রদর্শনী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পাঠের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ফলাবর্তন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426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B50B25-CAD2-46BE-85D8-FFD05CCAE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3A037B-27BF-43FD-A386-6D0FEFFED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940" y="2392680"/>
            <a:ext cx="2131486" cy="2987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3D7A99-7369-41B1-A30C-EB8CA306E876}"/>
              </a:ext>
            </a:extLst>
          </p:cNvPr>
          <p:cNvSpPr txBox="1"/>
          <p:nvPr/>
        </p:nvSpPr>
        <p:spPr>
          <a:xfrm>
            <a:off x="1082040" y="2903220"/>
            <a:ext cx="62331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সবাইকে</a:t>
            </a:r>
            <a:r>
              <a:rPr lang="en-US" sz="60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6000" b="1" dirty="0" err="1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ধন্যবাদ</a:t>
            </a:r>
            <a:r>
              <a:rPr lang="en-US" sz="60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 ও </a:t>
            </a:r>
            <a:r>
              <a:rPr lang="as-IN" sz="60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কৃতজ্ঞতা</a:t>
            </a:r>
            <a:r>
              <a:rPr lang="en-US" sz="60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।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76861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4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5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6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</TotalTime>
  <Words>1063</Words>
  <Application>Microsoft Office PowerPoint</Application>
  <PresentationFormat>Widescreen</PresentationFormat>
  <Paragraphs>115</Paragraphs>
  <Slides>42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42</vt:i4>
      </vt:variant>
    </vt:vector>
  </HeadingPairs>
  <TitlesOfParts>
    <vt:vector size="61" baseType="lpstr">
      <vt:lpstr>Arial</vt:lpstr>
      <vt:lpstr>Arial Black</vt:lpstr>
      <vt:lpstr>Calibri</vt:lpstr>
      <vt:lpstr>Calibri Light</vt:lpstr>
      <vt:lpstr>Century Gothic</vt:lpstr>
      <vt:lpstr>Corbel</vt:lpstr>
      <vt:lpstr>Garamond</vt:lpstr>
      <vt:lpstr>Gill Sans MT</vt:lpstr>
      <vt:lpstr>NikoshBAN</vt:lpstr>
      <vt:lpstr>Times New Roman</vt:lpstr>
      <vt:lpstr>Vrinda</vt:lpstr>
      <vt:lpstr>Wingdings</vt:lpstr>
      <vt:lpstr>Wingdings 2</vt:lpstr>
      <vt:lpstr>Office Theme</vt:lpstr>
      <vt:lpstr>Organic</vt:lpstr>
      <vt:lpstr>Basis</vt:lpstr>
      <vt:lpstr>Dividend</vt:lpstr>
      <vt:lpstr>Savon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DEEL</cp:lastModifiedBy>
  <cp:revision>82</cp:revision>
  <dcterms:created xsi:type="dcterms:W3CDTF">2025-01-28T17:21:10Z</dcterms:created>
  <dcterms:modified xsi:type="dcterms:W3CDTF">2026-08-14T17:54:57Z</dcterms:modified>
</cp:coreProperties>
</file>