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5"/>
  </p:notesMasterIdLst>
  <p:sldIdLst>
    <p:sldId id="267" r:id="rId2"/>
    <p:sldId id="270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9" r:id="rId14"/>
  </p:sldIdLst>
  <p:sldSz cx="12192000" cy="6858000"/>
  <p:notesSz cx="6858000" cy="9144000"/>
  <p:embeddedFontLst>
    <p:embeddedFont>
      <p:font typeface="SolaimanLipi" charset="0"/>
      <p:regular r:id="rId16"/>
    </p:embeddedFont>
    <p:embeddedFont>
      <p:font typeface="Calibri" pitchFamily="34" charset="0"/>
      <p:regular r:id="rId17"/>
      <p:bold r:id="rId18"/>
      <p:italic r:id="rId19"/>
      <p:boldItalic r:id="rId20"/>
    </p:embeddedFont>
    <p:embeddedFont>
      <p:font typeface="Poppins" charset="0"/>
      <p:regular r:id="rId21"/>
      <p:bold r:id="rId22"/>
      <p:italic r:id="rId23"/>
      <p:boldItalic r:id="rId24"/>
    </p:embeddedFont>
    <p:embeddedFont>
      <p:font typeface="Hind Siliguri" charset="0"/>
      <p:regular r:id="rId25"/>
      <p:bold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-629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23993369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572495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2297128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0" y="0"/>
            <a:ext cx="12192000" cy="142875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SolaimanLipi" panose="03000609000000000000" pitchFamily="65" charset="0"/>
              <a:ea typeface="Calibri"/>
              <a:cs typeface="SolaimanLipi" panose="03000609000000000000" pitchFamily="65" charset="0"/>
              <a:sym typeface="Calibri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1595437" y="2369641"/>
            <a:ext cx="9001125" cy="981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375" b="1" i="0" u="none" strike="noStrike" cap="none">
                <a:solidFill>
                  <a:srgbClr val="1E293B"/>
                </a:solidFill>
                <a:latin typeface="SolaimanLipi" panose="03000609000000000000" pitchFamily="65" charset="0"/>
                <a:ea typeface="Poppins"/>
                <a:cs typeface="SolaimanLipi" panose="03000609000000000000" pitchFamily="65" charset="0"/>
                <a:sym typeface="Poppins"/>
              </a:rPr>
              <a:t>আজকের ক্লাসে </a:t>
            </a:r>
            <a:r>
              <a:rPr lang="en-US" sz="6375" b="1" i="0" u="none" strike="noStrike" cap="none">
                <a:solidFill>
                  <a:srgbClr val="3B82F6"/>
                </a:solidFill>
                <a:latin typeface="SolaimanLipi" panose="03000609000000000000" pitchFamily="65" charset="0"/>
                <a:ea typeface="Poppins"/>
                <a:cs typeface="SolaimanLipi" panose="03000609000000000000" pitchFamily="65" charset="0"/>
                <a:sym typeface="Poppins"/>
              </a:rPr>
              <a:t>স্বাগতম</a:t>
            </a:r>
            <a:endParaRPr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1809750" y="3893641"/>
            <a:ext cx="8572500" cy="1181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আমাদের শিক্ষা ও শেখার এই যাত্রায় তোমাদের সবাইকে পেয়ে আমরা অত্যন্ত আনন্দিত। চলো, নতুন কিছু শিখি!</a:t>
            </a:r>
            <a:endParaRPr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52505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39500" y="-476250"/>
            <a:ext cx="1428750" cy="142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762000" y="5238750"/>
            <a:ext cx="2381250" cy="238125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3"/>
          <p:cNvSpPr txBox="1"/>
          <p:nvPr/>
        </p:nvSpPr>
        <p:spPr>
          <a:xfrm>
            <a:off x="6346946" y="1913709"/>
            <a:ext cx="2962275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err="1" smtClean="0">
                <a:solidFill>
                  <a:srgbClr val="FEF08A"/>
                </a:solidFill>
                <a:latin typeface="SolaimanLipi" pitchFamily="66" charset="0"/>
                <a:cs typeface="SolaimanLipi" pitchFamily="66" charset="0"/>
                <a:sym typeface="Hind Siliguri SemiBold"/>
              </a:rPr>
              <a:t>শিক্ষক</a:t>
            </a:r>
            <a:r>
              <a:rPr lang="en-US" sz="2800" dirty="0" smtClean="0">
                <a:solidFill>
                  <a:srgbClr val="FEF08A"/>
                </a:solidFill>
                <a:latin typeface="SolaimanLipi" pitchFamily="66" charset="0"/>
                <a:cs typeface="SolaimanLipi" pitchFamily="66" charset="0"/>
                <a:sym typeface="Hind Siliguri SemiBold"/>
              </a:rPr>
              <a:t> </a:t>
            </a:r>
            <a:r>
              <a:rPr lang="en-US" sz="2800" dirty="0" err="1" smtClean="0">
                <a:solidFill>
                  <a:srgbClr val="FEF08A"/>
                </a:solidFill>
                <a:latin typeface="SolaimanLipi" pitchFamily="66" charset="0"/>
                <a:cs typeface="SolaimanLipi" pitchFamily="66" charset="0"/>
                <a:sym typeface="Hind Siliguri SemiBold"/>
              </a:rPr>
              <a:t>পরিচিতি</a:t>
            </a:r>
            <a:endParaRPr sz="2400" dirty="0">
              <a:latin typeface="SolaimanLipi" pitchFamily="66" charset="0"/>
              <a:cs typeface="SolaimanLipi" pitchFamily="66" charset="0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3756794" y="2806086"/>
            <a:ext cx="8142580" cy="86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25" b="1" i="0" u="none" strike="noStrike" cap="none" dirty="0" err="1" smtClean="0">
                <a:solidFill>
                  <a:srgbClr val="FFFFFF"/>
                </a:solidFill>
                <a:latin typeface="SolaimanLipi" pitchFamily="66" charset="0"/>
                <a:ea typeface="Noto Serif Bengali"/>
                <a:cs typeface="SolaimanLipi" pitchFamily="66" charset="0"/>
                <a:sym typeface="Noto Serif Bengali"/>
              </a:rPr>
              <a:t>মোঃ</a:t>
            </a:r>
            <a:r>
              <a:rPr lang="en-US" sz="5625" b="1" i="0" u="none" strike="noStrike" cap="none" dirty="0" smtClean="0">
                <a:solidFill>
                  <a:srgbClr val="FFFFFF"/>
                </a:solidFill>
                <a:latin typeface="SolaimanLipi" pitchFamily="66" charset="0"/>
                <a:ea typeface="Noto Serif Bengali"/>
                <a:cs typeface="SolaimanLipi" pitchFamily="66" charset="0"/>
                <a:sym typeface="Noto Serif Bengali"/>
              </a:rPr>
              <a:t> </a:t>
            </a:r>
            <a:r>
              <a:rPr lang="en-US" sz="5625" b="1" dirty="0" err="1" smtClean="0">
                <a:solidFill>
                  <a:srgbClr val="FFFFFF"/>
                </a:solidFill>
                <a:latin typeface="SolaimanLipi" pitchFamily="66" charset="0"/>
                <a:ea typeface="Noto Serif Bengali"/>
                <a:cs typeface="SolaimanLipi" pitchFamily="66" charset="0"/>
                <a:sym typeface="Noto Serif Bengali"/>
              </a:rPr>
              <a:t>নূরুল</a:t>
            </a:r>
            <a:r>
              <a:rPr lang="en-US" sz="5625" b="1" dirty="0" smtClean="0">
                <a:solidFill>
                  <a:srgbClr val="FFFFFF"/>
                </a:solidFill>
                <a:latin typeface="SolaimanLipi" pitchFamily="66" charset="0"/>
                <a:ea typeface="Noto Serif Bengali"/>
                <a:cs typeface="SolaimanLipi" pitchFamily="66" charset="0"/>
                <a:sym typeface="Noto Serif Bengali"/>
              </a:rPr>
              <a:t> </a:t>
            </a:r>
            <a:r>
              <a:rPr lang="en-US" sz="5625" b="1" dirty="0" err="1" smtClean="0">
                <a:solidFill>
                  <a:srgbClr val="FFFFFF"/>
                </a:solidFill>
                <a:latin typeface="SolaimanLipi" pitchFamily="66" charset="0"/>
                <a:ea typeface="Noto Serif Bengali"/>
                <a:cs typeface="SolaimanLipi" pitchFamily="66" charset="0"/>
                <a:sym typeface="Noto Serif Bengali"/>
              </a:rPr>
              <a:t>আমি</a:t>
            </a:r>
            <a:r>
              <a:rPr lang="en-US" sz="5625" b="1" i="0" u="none" strike="noStrike" cap="none" dirty="0" err="1" smtClean="0">
                <a:solidFill>
                  <a:srgbClr val="FFFFFF"/>
                </a:solidFill>
                <a:latin typeface="SolaimanLipi" pitchFamily="66" charset="0"/>
                <a:ea typeface="Noto Serif Bengali"/>
                <a:cs typeface="SolaimanLipi" pitchFamily="66" charset="0"/>
                <a:sym typeface="Noto Serif Bengali"/>
              </a:rPr>
              <a:t>ন</a:t>
            </a:r>
            <a:endParaRPr dirty="0">
              <a:latin typeface="SolaimanLipi" pitchFamily="66" charset="0"/>
              <a:cs typeface="SolaimanLipi" pitchFamily="66" charset="0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4899184" y="3761422"/>
            <a:ext cx="585780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 smtClean="0">
                <a:solidFill>
                  <a:srgbClr val="FEF08A"/>
                </a:solidFill>
                <a:latin typeface="SolaimanLipi" pitchFamily="66" charset="0"/>
                <a:cs typeface="SolaimanLipi" pitchFamily="66" charset="0"/>
                <a:sym typeface="Hind Siliguri"/>
              </a:rPr>
              <a:t>সহকারী</a:t>
            </a:r>
            <a:r>
              <a:rPr lang="en-US" sz="2400" dirty="0" smtClean="0">
                <a:solidFill>
                  <a:srgbClr val="FEF08A"/>
                </a:solidFill>
                <a:latin typeface="SolaimanLipi" pitchFamily="66" charset="0"/>
                <a:cs typeface="SolaimanLipi" pitchFamily="66" charset="0"/>
                <a:sym typeface="Hind Siliguri"/>
              </a:rPr>
              <a:t> </a:t>
            </a:r>
            <a:r>
              <a:rPr lang="en-US" sz="2400" dirty="0" err="1" smtClean="0">
                <a:solidFill>
                  <a:srgbClr val="FEF08A"/>
                </a:solidFill>
                <a:latin typeface="SolaimanLipi" pitchFamily="66" charset="0"/>
                <a:cs typeface="SolaimanLipi" pitchFamily="66" charset="0"/>
                <a:sym typeface="Hind Siliguri"/>
              </a:rPr>
              <a:t>শিক্ষক</a:t>
            </a:r>
            <a:r>
              <a:rPr lang="en-US" sz="2400" dirty="0" smtClean="0">
                <a:solidFill>
                  <a:srgbClr val="FEF08A"/>
                </a:solidFill>
                <a:latin typeface="SolaimanLipi" pitchFamily="66" charset="0"/>
                <a:cs typeface="SolaimanLipi" pitchFamily="66" charset="0"/>
                <a:sym typeface="Hind Siliguri"/>
              </a:rPr>
              <a:t> (</a:t>
            </a:r>
            <a:r>
              <a:rPr lang="en-US" sz="2400" dirty="0" err="1" smtClean="0">
                <a:solidFill>
                  <a:srgbClr val="FEF08A"/>
                </a:solidFill>
                <a:latin typeface="SolaimanLipi" pitchFamily="66" charset="0"/>
                <a:cs typeface="SolaimanLipi" pitchFamily="66" charset="0"/>
                <a:sym typeface="Hind Siliguri"/>
              </a:rPr>
              <a:t>ইসলাম</a:t>
            </a:r>
            <a:r>
              <a:rPr lang="en-US" sz="2400" dirty="0" smtClean="0">
                <a:solidFill>
                  <a:srgbClr val="FEF08A"/>
                </a:solidFill>
                <a:latin typeface="SolaimanLipi" pitchFamily="66" charset="0"/>
                <a:cs typeface="SolaimanLipi" pitchFamily="66" charset="0"/>
                <a:sym typeface="Hind Siliguri"/>
              </a:rPr>
              <a:t> </a:t>
            </a:r>
            <a:r>
              <a:rPr lang="en-US" sz="2400" dirty="0" err="1" smtClean="0">
                <a:solidFill>
                  <a:srgbClr val="FEF08A"/>
                </a:solidFill>
                <a:latin typeface="SolaimanLipi" pitchFamily="66" charset="0"/>
                <a:cs typeface="SolaimanLipi" pitchFamily="66" charset="0"/>
                <a:sym typeface="Hind Siliguri"/>
              </a:rPr>
              <a:t>শিক্ষা</a:t>
            </a:r>
            <a:r>
              <a:rPr lang="en-US" sz="2400" dirty="0" smtClean="0">
                <a:solidFill>
                  <a:srgbClr val="FEF08A"/>
                </a:solidFill>
                <a:latin typeface="SolaimanLipi" pitchFamily="66" charset="0"/>
                <a:cs typeface="SolaimanLipi" pitchFamily="66" charset="0"/>
                <a:sym typeface="Hind Siliguri"/>
              </a:rPr>
              <a:t>)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 smtClean="0">
                <a:solidFill>
                  <a:srgbClr val="FEF08A"/>
                </a:solidFill>
                <a:latin typeface="SolaimanLipi" pitchFamily="66" charset="0"/>
                <a:cs typeface="SolaimanLipi" pitchFamily="66" charset="0"/>
                <a:sym typeface="Hind Siliguri"/>
              </a:rPr>
              <a:t>চিনামূড়া</a:t>
            </a:r>
            <a:r>
              <a:rPr lang="en-US" sz="2400" dirty="0" smtClean="0">
                <a:solidFill>
                  <a:srgbClr val="FEF08A"/>
                </a:solidFill>
                <a:latin typeface="SolaimanLipi" pitchFamily="66" charset="0"/>
                <a:cs typeface="SolaimanLipi" pitchFamily="66" charset="0"/>
                <a:sym typeface="Hind Siliguri"/>
              </a:rPr>
              <a:t> </a:t>
            </a:r>
            <a:r>
              <a:rPr lang="en-US" sz="2400" dirty="0" err="1" smtClean="0">
                <a:solidFill>
                  <a:srgbClr val="FEF08A"/>
                </a:solidFill>
                <a:latin typeface="SolaimanLipi" pitchFamily="66" charset="0"/>
                <a:cs typeface="SolaimanLipi" pitchFamily="66" charset="0"/>
                <a:sym typeface="Hind Siliguri"/>
              </a:rPr>
              <a:t>উচ্চ</a:t>
            </a:r>
            <a:r>
              <a:rPr lang="en-US" sz="2400" dirty="0" smtClean="0">
                <a:solidFill>
                  <a:srgbClr val="FEF08A"/>
                </a:solidFill>
                <a:latin typeface="SolaimanLipi" pitchFamily="66" charset="0"/>
                <a:cs typeface="SolaimanLipi" pitchFamily="66" charset="0"/>
                <a:sym typeface="Hind Siliguri"/>
              </a:rPr>
              <a:t> </a:t>
            </a:r>
            <a:r>
              <a:rPr lang="en-US" sz="2400" dirty="0" err="1" smtClean="0">
                <a:solidFill>
                  <a:srgbClr val="FEF08A"/>
                </a:solidFill>
                <a:latin typeface="SolaimanLipi" pitchFamily="66" charset="0"/>
                <a:cs typeface="SolaimanLipi" pitchFamily="66" charset="0"/>
                <a:sym typeface="Hind Siliguri"/>
              </a:rPr>
              <a:t>বিদ্যালয়</a:t>
            </a:r>
            <a:endParaRPr lang="en-US" sz="2400" dirty="0" smtClean="0">
              <a:solidFill>
                <a:srgbClr val="FEF08A"/>
              </a:solidFill>
              <a:latin typeface="SolaimanLipi" pitchFamily="66" charset="0"/>
              <a:cs typeface="SolaimanLipi" pitchFamily="66" charset="0"/>
              <a:sym typeface="Hind Siligu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 smtClean="0">
                <a:solidFill>
                  <a:srgbClr val="FEF08A"/>
                </a:solidFill>
                <a:latin typeface="SolaimanLipi" pitchFamily="66" charset="0"/>
                <a:cs typeface="SolaimanLipi" pitchFamily="66" charset="0"/>
                <a:sym typeface="Hind Siliguri"/>
              </a:rPr>
              <a:t>দাউদকান্দি,কুমিল্লা</a:t>
            </a:r>
            <a:r>
              <a:rPr lang="en-US" sz="2400" dirty="0" smtClean="0">
                <a:solidFill>
                  <a:srgbClr val="FEF08A"/>
                </a:solidFill>
                <a:latin typeface="SolaimanLipi" pitchFamily="66" charset="0"/>
                <a:cs typeface="SolaimanLipi" pitchFamily="66" charset="0"/>
                <a:sym typeface="Hind Siliguri"/>
              </a:rPr>
              <a:t>।</a:t>
            </a:r>
            <a:endParaRPr sz="1800" dirty="0">
              <a:latin typeface="SolaimanLipi" pitchFamily="66" charset="0"/>
              <a:cs typeface="SolaimanLipi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707941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/>
        </p:nvSpPr>
        <p:spPr>
          <a:xfrm>
            <a:off x="295275" y="1935509"/>
            <a:ext cx="1160145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>
                <a:solidFill>
                  <a:srgbClr val="0891B2"/>
                </a:solidFill>
                <a:latin typeface="SolaimanLipi" panose="03000609000000000000" pitchFamily="65" charset="0"/>
                <a:ea typeface="Poppins"/>
                <a:cs typeface="SolaimanLipi" panose="03000609000000000000" pitchFamily="65" charset="0"/>
                <a:sym typeface="Poppins"/>
              </a:rPr>
              <a:t>সালাতের নৈতিক শিক্ষা</a:t>
            </a:r>
            <a:endParaRPr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571500" y="3269009"/>
            <a:ext cx="11049000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ইসলাম শিক্ষা | ষষ্ঠ শ্রেণি | অধ্যায় ২ | পাঠ ১৩</a:t>
            </a:r>
            <a:endParaRPr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86" name="Google Shape;86;p13"/>
          <p:cNvSpPr/>
          <p:nvPr/>
        </p:nvSpPr>
        <p:spPr>
          <a:xfrm>
            <a:off x="5143500" y="4137570"/>
            <a:ext cx="1905000" cy="38100"/>
          </a:xfrm>
          <a:prstGeom prst="rect">
            <a:avLst/>
          </a:prstGeom>
          <a:solidFill>
            <a:srgbClr val="0891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SolaimanLipi" panose="03000609000000000000" pitchFamily="65" charset="0"/>
              <a:ea typeface="Calibri"/>
              <a:cs typeface="SolaimanLipi" panose="03000609000000000000" pitchFamily="65" charset="0"/>
              <a:sym typeface="Calibri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571500" y="4556670"/>
            <a:ext cx="11049000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সালাত কেবল ইবাদত নয়, এটি চরিত্র গঠনের একটি অনন্য বিদ্যালয়।</a:t>
            </a:r>
            <a:endParaRPr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/>
          <p:nvPr/>
        </p:nvSpPr>
        <p:spPr>
          <a:xfrm>
            <a:off x="762000" y="571500"/>
            <a:ext cx="1140142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1E293B"/>
                </a:solidFill>
                <a:latin typeface="SolaimanLipi" panose="03000609000000000000" pitchFamily="65" charset="0"/>
                <a:ea typeface="Poppins"/>
                <a:cs typeface="SolaimanLipi" panose="03000609000000000000" pitchFamily="65" charset="0"/>
                <a:sym typeface="Poppins"/>
              </a:rPr>
              <a:t>সালাত ও নৈতিকতা</a:t>
            </a:r>
            <a:endParaRPr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93" name="Google Shape;93;p14"/>
          <p:cNvSpPr/>
          <p:nvPr/>
        </p:nvSpPr>
        <p:spPr>
          <a:xfrm>
            <a:off x="571500" y="571500"/>
            <a:ext cx="47625" cy="571500"/>
          </a:xfrm>
          <a:prstGeom prst="rect">
            <a:avLst/>
          </a:prstGeom>
          <a:solidFill>
            <a:srgbClr val="0891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SolaimanLipi" panose="03000609000000000000" pitchFamily="65" charset="0"/>
              <a:ea typeface="Calibri"/>
              <a:cs typeface="SolaimanLipi" panose="03000609000000000000" pitchFamily="65" charset="0"/>
              <a:sym typeface="Calibri"/>
            </a:endParaRPr>
          </a:p>
        </p:txBody>
      </p:sp>
      <p:sp>
        <p:nvSpPr>
          <p:cNvPr id="94" name="Google Shape;94;p14"/>
          <p:cNvSpPr txBox="1"/>
          <p:nvPr/>
        </p:nvSpPr>
        <p:spPr>
          <a:xfrm>
            <a:off x="571500" y="2051011"/>
            <a:ext cx="11049000" cy="984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সালাত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মানুষকে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অন্যায়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ও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অশ্লীল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কাজ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থেকে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বিরত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রাখে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।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এটি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একজন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মুমিনের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জীবনে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নিয়মানুবর্তিতা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ও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সুশৃঙ্খল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জীবনযাপনের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শিক্ষা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দেয়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।</a:t>
            </a:r>
            <a:endParaRPr sz="1600" dirty="0"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571500" y="3311356"/>
            <a:ext cx="1104900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আল্লাহ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বলেন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: </a:t>
            </a:r>
            <a:r>
              <a:rPr lang="en-US" sz="2000" b="0" i="1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"</a:t>
            </a:r>
            <a:r>
              <a:rPr lang="en-US" sz="2000" b="0" i="1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নিশ্চয়ই</a:t>
            </a:r>
            <a:r>
              <a:rPr lang="en-US" sz="2000" b="0" i="1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1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সালাত</a:t>
            </a:r>
            <a:r>
              <a:rPr lang="en-US" sz="2000" b="0" i="1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1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মানুষকে</a:t>
            </a:r>
            <a:r>
              <a:rPr lang="en-US" sz="2000" b="0" i="1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1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অশ্লীল</a:t>
            </a:r>
            <a:r>
              <a:rPr lang="en-US" sz="2000" b="0" i="1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ও </a:t>
            </a:r>
            <a:r>
              <a:rPr lang="en-US" sz="2000" b="0" i="1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খারাপ</a:t>
            </a:r>
            <a:r>
              <a:rPr lang="en-US" sz="2000" b="0" i="1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1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কাজ</a:t>
            </a:r>
            <a:r>
              <a:rPr lang="en-US" sz="2000" b="0" i="1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1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থেকে</a:t>
            </a:r>
            <a:r>
              <a:rPr lang="en-US" sz="2000" b="0" i="1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1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বিরত</a:t>
            </a:r>
            <a:r>
              <a:rPr lang="en-US" sz="2000" b="0" i="1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1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রাখে</a:t>
            </a:r>
            <a:r>
              <a:rPr lang="en-US" sz="2000" b="0" i="1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।"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(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সূরা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আল-আনকাবুত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,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আয়াত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৪৫)</a:t>
            </a:r>
            <a:endParaRPr sz="1600" dirty="0"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  <p:bldP spid="93" grpId="0" animBg="1"/>
      <p:bldP spid="94" grpId="0"/>
      <p:bldP spid="9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 txBox="1"/>
          <p:nvPr/>
        </p:nvSpPr>
        <p:spPr>
          <a:xfrm>
            <a:off x="762000" y="571500"/>
            <a:ext cx="1140142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1E293B"/>
                </a:solidFill>
                <a:latin typeface="SolaimanLipi" panose="03000609000000000000" pitchFamily="65" charset="0"/>
                <a:ea typeface="Poppins"/>
                <a:cs typeface="SolaimanLipi" panose="03000609000000000000" pitchFamily="65" charset="0"/>
                <a:sym typeface="Poppins"/>
              </a:rPr>
              <a:t>নিয়মানুবর্তিতা (Discipline)</a:t>
            </a:r>
            <a:endParaRPr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101" name="Google Shape;101;p15"/>
          <p:cNvSpPr/>
          <p:nvPr/>
        </p:nvSpPr>
        <p:spPr>
          <a:xfrm>
            <a:off x="571500" y="571500"/>
            <a:ext cx="47625" cy="571500"/>
          </a:xfrm>
          <a:prstGeom prst="rect">
            <a:avLst/>
          </a:prstGeom>
          <a:solidFill>
            <a:srgbClr val="0891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SolaimanLipi" panose="03000609000000000000" pitchFamily="65" charset="0"/>
              <a:ea typeface="Calibri"/>
              <a:cs typeface="SolaimanLipi" panose="03000609000000000000" pitchFamily="65" charset="0"/>
              <a:sym typeface="Calibri"/>
            </a:endParaRPr>
          </a:p>
        </p:txBody>
      </p:sp>
      <p:sp>
        <p:nvSpPr>
          <p:cNvPr id="102" name="Google Shape;102;p15"/>
          <p:cNvSpPr txBox="1"/>
          <p:nvPr/>
        </p:nvSpPr>
        <p:spPr>
          <a:xfrm>
            <a:off x="762000" y="2234654"/>
            <a:ext cx="11049000" cy="1181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সালাতে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ইমামের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অনুসরণ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করা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এবং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নির্দিষ্ট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নিয়মে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রুকু-সিজদা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আদায়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করা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আমাদের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শিখায়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কীভাবে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একটি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শৃঙ্খল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জীবনে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অভ্যস্ত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হতে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হয়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।</a:t>
            </a:r>
            <a:endParaRPr sz="1800" dirty="0"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101" grpId="0" animBg="1"/>
      <p:bldP spid="10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6"/>
          <p:cNvSpPr txBox="1"/>
          <p:nvPr/>
        </p:nvSpPr>
        <p:spPr>
          <a:xfrm>
            <a:off x="762000" y="571500"/>
            <a:ext cx="1140142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1E293B"/>
                </a:solidFill>
                <a:latin typeface="SolaimanLipi" panose="03000609000000000000" pitchFamily="65" charset="0"/>
                <a:ea typeface="Poppins"/>
                <a:cs typeface="SolaimanLipi" panose="03000609000000000000" pitchFamily="65" charset="0"/>
                <a:sym typeface="Poppins"/>
              </a:rPr>
              <a:t>পরিচ্ছন্নতা (Cleanliness)</a:t>
            </a:r>
            <a:endParaRPr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108" name="Google Shape;108;p16"/>
          <p:cNvSpPr/>
          <p:nvPr/>
        </p:nvSpPr>
        <p:spPr>
          <a:xfrm>
            <a:off x="571500" y="571500"/>
            <a:ext cx="47625" cy="571500"/>
          </a:xfrm>
          <a:prstGeom prst="rect">
            <a:avLst/>
          </a:prstGeom>
          <a:solidFill>
            <a:srgbClr val="0891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SolaimanLipi" panose="03000609000000000000" pitchFamily="65" charset="0"/>
              <a:ea typeface="Calibri"/>
              <a:cs typeface="SolaimanLipi" panose="03000609000000000000" pitchFamily="65" charset="0"/>
              <a:sym typeface="Calibri"/>
            </a:endParaRPr>
          </a:p>
        </p:txBody>
      </p:sp>
      <p:sp>
        <p:nvSpPr>
          <p:cNvPr id="109" name="Google Shape;109;p16"/>
          <p:cNvSpPr txBox="1"/>
          <p:nvPr/>
        </p:nvSpPr>
        <p:spPr>
          <a:xfrm>
            <a:off x="762000" y="2261294"/>
            <a:ext cx="5334000" cy="1329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সালাতের পূর্বশর্ত হলো পবিত্রতা। ওজু ও গোসলের মাধ্যমে মানুষ কেবল শারীরিকভাবে নয়, মানসিকভাবেও পরিচ্ছন্ন থাকার দীক্ষা পায়।</a:t>
            </a:r>
            <a:endParaRPr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pic>
        <p:nvPicPr>
          <p:cNvPr id="110" name="Google Shape;110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77000" y="1143000"/>
            <a:ext cx="5334000" cy="3333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/>
      <p:bldP spid="108" grpId="0" animBg="1"/>
      <p:bldP spid="10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2326241"/>
            <a:ext cx="11049000" cy="1321891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7"/>
          <p:cNvSpPr txBox="1"/>
          <p:nvPr/>
        </p:nvSpPr>
        <p:spPr>
          <a:xfrm>
            <a:off x="762000" y="571500"/>
            <a:ext cx="1140142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1E293B"/>
                </a:solidFill>
                <a:latin typeface="SolaimanLipi" panose="03000609000000000000" pitchFamily="65" charset="0"/>
                <a:ea typeface="Poppins"/>
                <a:cs typeface="SolaimanLipi" panose="03000609000000000000" pitchFamily="65" charset="0"/>
                <a:sym typeface="Poppins"/>
              </a:rPr>
              <a:t>সময়ানুবর্তিতা (Punctuality)</a:t>
            </a:r>
            <a:endParaRPr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117" name="Google Shape;117;p17"/>
          <p:cNvSpPr/>
          <p:nvPr/>
        </p:nvSpPr>
        <p:spPr>
          <a:xfrm>
            <a:off x="571500" y="571500"/>
            <a:ext cx="47625" cy="571500"/>
          </a:xfrm>
          <a:prstGeom prst="rect">
            <a:avLst/>
          </a:prstGeom>
          <a:solidFill>
            <a:srgbClr val="0891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SolaimanLipi" panose="03000609000000000000" pitchFamily="65" charset="0"/>
              <a:ea typeface="Calibri"/>
              <a:cs typeface="SolaimanLipi" panose="03000609000000000000" pitchFamily="65" charset="0"/>
              <a:sym typeface="Calibri"/>
            </a:endParaRPr>
          </a:p>
        </p:txBody>
      </p:sp>
      <p:sp>
        <p:nvSpPr>
          <p:cNvPr id="118" name="Google Shape;118;p17"/>
          <p:cNvSpPr txBox="1"/>
          <p:nvPr/>
        </p:nvSpPr>
        <p:spPr>
          <a:xfrm>
            <a:off x="952500" y="2494743"/>
            <a:ext cx="10458450" cy="984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সালাতের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পাঁচটি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ওয়াক্ত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নির্দিষ্ট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সময়ে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আদায়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করা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আমাদের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সময়ের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মূল্য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বুঝতে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শেখায়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।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সময়ের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প্রতি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সচেতনতা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একটি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মহ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ৎ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মানবিক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গুণ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।</a:t>
            </a:r>
            <a:endParaRPr sz="1600" dirty="0"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/>
      <p:bldP spid="117" grpId="0" animBg="1"/>
      <p:bldP spid="1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8"/>
          <p:cNvSpPr txBox="1"/>
          <p:nvPr/>
        </p:nvSpPr>
        <p:spPr>
          <a:xfrm>
            <a:off x="762000" y="571500"/>
            <a:ext cx="1140142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1E293B"/>
                </a:solidFill>
                <a:latin typeface="SolaimanLipi" panose="03000609000000000000" pitchFamily="65" charset="0"/>
                <a:ea typeface="Poppins"/>
                <a:cs typeface="SolaimanLipi" panose="03000609000000000000" pitchFamily="65" charset="0"/>
                <a:sym typeface="Poppins"/>
              </a:rPr>
              <a:t>সাম্য ও সমতা (Equality)</a:t>
            </a:r>
            <a:endParaRPr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124" name="Google Shape;124;p18"/>
          <p:cNvSpPr/>
          <p:nvPr/>
        </p:nvSpPr>
        <p:spPr>
          <a:xfrm>
            <a:off x="571500" y="571500"/>
            <a:ext cx="47625" cy="571500"/>
          </a:xfrm>
          <a:prstGeom prst="rect">
            <a:avLst/>
          </a:prstGeom>
          <a:solidFill>
            <a:srgbClr val="0891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SolaimanLipi" panose="03000609000000000000" pitchFamily="65" charset="0"/>
              <a:ea typeface="Calibri"/>
              <a:cs typeface="SolaimanLipi" panose="03000609000000000000" pitchFamily="65" charset="0"/>
              <a:sym typeface="Calibri"/>
            </a:endParaRPr>
          </a:p>
        </p:txBody>
      </p:sp>
      <p:sp>
        <p:nvSpPr>
          <p:cNvPr id="125" name="Google Shape;125;p18"/>
          <p:cNvSpPr txBox="1"/>
          <p:nvPr/>
        </p:nvSpPr>
        <p:spPr>
          <a:xfrm>
            <a:off x="762000" y="2313784"/>
            <a:ext cx="11049000" cy="1181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সালাতের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জামাতে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ধনী-গরিব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,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উঁচু-নিচু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ভেদাভেদ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ভুলে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সবাই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কাঁধে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কাঁধ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মিলিয়ে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একই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লাইনে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দাঁড়ায়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।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এটি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সমাজে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সাম্য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প্রতিষ্ঠার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শিক্ষা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দেয়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।</a:t>
            </a:r>
            <a:endParaRPr sz="1800" dirty="0"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/>
      <p:bldP spid="124" grpId="0" animBg="1"/>
      <p:bldP spid="1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9"/>
          <p:cNvSpPr txBox="1"/>
          <p:nvPr/>
        </p:nvSpPr>
        <p:spPr>
          <a:xfrm>
            <a:off x="762000" y="571500"/>
            <a:ext cx="1140142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 dirty="0" err="1">
                <a:solidFill>
                  <a:srgbClr val="1E293B"/>
                </a:solidFill>
                <a:latin typeface="SolaimanLipi" panose="03000609000000000000" pitchFamily="65" charset="0"/>
                <a:ea typeface="Poppins"/>
                <a:cs typeface="SolaimanLipi" panose="03000609000000000000" pitchFamily="65" charset="0"/>
                <a:sym typeface="Poppins"/>
              </a:rPr>
              <a:t>আনুগত্য</a:t>
            </a:r>
            <a:r>
              <a:rPr lang="en-US" sz="3000" b="1" i="0" u="none" strike="noStrike" cap="none" dirty="0">
                <a:solidFill>
                  <a:srgbClr val="1E293B"/>
                </a:solidFill>
                <a:latin typeface="SolaimanLipi" panose="03000609000000000000" pitchFamily="65" charset="0"/>
                <a:ea typeface="Poppins"/>
                <a:cs typeface="SolaimanLipi" panose="03000609000000000000" pitchFamily="65" charset="0"/>
                <a:sym typeface="Poppins"/>
              </a:rPr>
              <a:t> (Obedience)</a:t>
            </a:r>
            <a:endParaRPr dirty="0"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131" name="Google Shape;131;p19"/>
          <p:cNvSpPr/>
          <p:nvPr/>
        </p:nvSpPr>
        <p:spPr>
          <a:xfrm>
            <a:off x="571500" y="571500"/>
            <a:ext cx="47625" cy="571500"/>
          </a:xfrm>
          <a:prstGeom prst="rect">
            <a:avLst/>
          </a:prstGeom>
          <a:solidFill>
            <a:srgbClr val="0891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SolaimanLipi" panose="03000609000000000000" pitchFamily="65" charset="0"/>
              <a:ea typeface="Calibri"/>
              <a:cs typeface="SolaimanLipi" panose="03000609000000000000" pitchFamily="65" charset="0"/>
              <a:sym typeface="Calibri"/>
            </a:endParaRPr>
          </a:p>
        </p:txBody>
      </p:sp>
      <p:sp>
        <p:nvSpPr>
          <p:cNvPr id="132" name="Google Shape;132;p19"/>
          <p:cNvSpPr txBox="1"/>
          <p:nvPr/>
        </p:nvSpPr>
        <p:spPr>
          <a:xfrm>
            <a:off x="492370" y="2384123"/>
            <a:ext cx="11049000" cy="984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সালাতের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মাধ্যমে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আমরা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আল্লাহর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প্রতিটি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নির্দেশ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পালনের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অভ্যাস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করি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।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এই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আনুগত্যের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চর্চা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আমাদের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সমাজের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ঊর্ধ্বতন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কর্তৃপক্ষ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ও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ন্যায়নিষ্ঠ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শাসনের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প্রতি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শ্রদ্ধাশীল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হতে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0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শেখায়</a:t>
            </a:r>
            <a:r>
              <a:rPr lang="en-US" sz="20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।</a:t>
            </a:r>
            <a:endParaRPr sz="1600" dirty="0"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/>
      <p:bldP spid="131" grpId="0" animBg="1"/>
      <p:bldP spid="1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0"/>
          <p:cNvSpPr txBox="1"/>
          <p:nvPr/>
        </p:nvSpPr>
        <p:spPr>
          <a:xfrm>
            <a:off x="762000" y="571500"/>
            <a:ext cx="1140142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1E293B"/>
                </a:solidFill>
                <a:latin typeface="SolaimanLipi" panose="03000609000000000000" pitchFamily="65" charset="0"/>
                <a:ea typeface="Poppins"/>
                <a:cs typeface="SolaimanLipi" panose="03000609000000000000" pitchFamily="65" charset="0"/>
                <a:sym typeface="Poppins"/>
              </a:rPr>
              <a:t>বিনয় ও নম্রতা (Humility)</a:t>
            </a:r>
            <a:endParaRPr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138" name="Google Shape;138;p20"/>
          <p:cNvSpPr/>
          <p:nvPr/>
        </p:nvSpPr>
        <p:spPr>
          <a:xfrm>
            <a:off x="571500" y="571500"/>
            <a:ext cx="47625" cy="571500"/>
          </a:xfrm>
          <a:prstGeom prst="rect">
            <a:avLst/>
          </a:prstGeom>
          <a:solidFill>
            <a:srgbClr val="0891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SolaimanLipi" panose="03000609000000000000" pitchFamily="65" charset="0"/>
              <a:ea typeface="Calibri"/>
              <a:cs typeface="SolaimanLipi" panose="03000609000000000000" pitchFamily="65" charset="0"/>
              <a:sym typeface="Calibri"/>
            </a:endParaRPr>
          </a:p>
        </p:txBody>
      </p:sp>
      <p:sp>
        <p:nvSpPr>
          <p:cNvPr id="139" name="Google Shape;139;p20"/>
          <p:cNvSpPr txBox="1"/>
          <p:nvPr/>
        </p:nvSpPr>
        <p:spPr>
          <a:xfrm>
            <a:off x="571500" y="2241568"/>
            <a:ext cx="11049000" cy="1181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সিজদা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বা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রুকুর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মাধ্যমে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বান্দা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আল্লাহর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সামনে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নিজেকে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সমর্পণ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করে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।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এটি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অহংকার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দূর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করে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বিনয়ী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হতে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সাহায্য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করে</a:t>
            </a:r>
            <a:r>
              <a:rPr lang="en-US" sz="2400" b="0" i="0" u="none" strike="noStrike" cap="none" dirty="0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।</a:t>
            </a:r>
            <a:endParaRPr sz="1800" dirty="0"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/>
      <p:bldP spid="138" grpId="0" animBg="1"/>
      <p:bldP spid="13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1"/>
          <p:cNvSpPr txBox="1"/>
          <p:nvPr/>
        </p:nvSpPr>
        <p:spPr>
          <a:xfrm>
            <a:off x="762000" y="571500"/>
            <a:ext cx="1140142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1E293B"/>
                </a:solidFill>
                <a:latin typeface="SolaimanLipi" panose="03000609000000000000" pitchFamily="65" charset="0"/>
                <a:ea typeface="Poppins"/>
                <a:cs typeface="SolaimanLipi" panose="03000609000000000000" pitchFamily="65" charset="0"/>
                <a:sym typeface="Poppins"/>
              </a:rPr>
              <a:t>সারসংক্ষেপ</a:t>
            </a:r>
            <a:endParaRPr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145" name="Google Shape;145;p21"/>
          <p:cNvSpPr/>
          <p:nvPr/>
        </p:nvSpPr>
        <p:spPr>
          <a:xfrm>
            <a:off x="571500" y="571500"/>
            <a:ext cx="47625" cy="571500"/>
          </a:xfrm>
          <a:prstGeom prst="rect">
            <a:avLst/>
          </a:prstGeom>
          <a:solidFill>
            <a:srgbClr val="0891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SolaimanLipi" panose="03000609000000000000" pitchFamily="65" charset="0"/>
              <a:ea typeface="Calibri"/>
              <a:cs typeface="SolaimanLipi" panose="03000609000000000000" pitchFamily="65" charset="0"/>
              <a:sym typeface="Calibri"/>
            </a:endParaRPr>
          </a:p>
        </p:txBody>
      </p:sp>
      <p:sp>
        <p:nvSpPr>
          <p:cNvPr id="146" name="Google Shape;146;p21"/>
          <p:cNvSpPr txBox="1"/>
          <p:nvPr/>
        </p:nvSpPr>
        <p:spPr>
          <a:xfrm>
            <a:off x="571500" y="3094732"/>
            <a:ext cx="11049000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✔ সালাত আমাদের চরিত্রকে সুন্দর ও পরিশীলিত করে।</a:t>
            </a:r>
            <a:endParaRPr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147" name="Google Shape;147;p21"/>
          <p:cNvSpPr txBox="1"/>
          <p:nvPr/>
        </p:nvSpPr>
        <p:spPr>
          <a:xfrm>
            <a:off x="571500" y="3603277"/>
            <a:ext cx="11049000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✔ শৃঙ্খল ও সময়ানুবর্তী জীবনের ভিত্তি তৈরি করে।</a:t>
            </a:r>
            <a:endParaRPr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148" name="Google Shape;148;p21"/>
          <p:cNvSpPr txBox="1"/>
          <p:nvPr/>
        </p:nvSpPr>
        <p:spPr>
          <a:xfrm>
            <a:off x="571500" y="4111823"/>
            <a:ext cx="11049000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✔ সাম্য ও ভ্রাতৃত্বের চেতনা জাগ্রত করে।</a:t>
            </a:r>
            <a:endParaRPr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/>
      <p:bldP spid="145" grpId="0" animBg="1"/>
      <p:bldP spid="146" grpId="0"/>
      <p:bldP spid="147" grpId="0"/>
      <p:bldP spid="14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2"/>
          <p:cNvSpPr txBox="1"/>
          <p:nvPr/>
        </p:nvSpPr>
        <p:spPr>
          <a:xfrm>
            <a:off x="295275" y="2817465"/>
            <a:ext cx="11601450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1" i="0" u="none" strike="noStrike" cap="none">
                <a:solidFill>
                  <a:srgbClr val="0891B2"/>
                </a:solidFill>
                <a:latin typeface="SolaimanLipi" panose="03000609000000000000" pitchFamily="65" charset="0"/>
                <a:ea typeface="Poppins"/>
                <a:cs typeface="SolaimanLipi" panose="03000609000000000000" pitchFamily="65" charset="0"/>
                <a:sym typeface="Poppins"/>
              </a:rPr>
              <a:t>প্রশ্নোত্তর পর্ব</a:t>
            </a:r>
            <a:endParaRPr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154" name="Google Shape;154;p22"/>
          <p:cNvSpPr txBox="1"/>
          <p:nvPr/>
        </p:nvSpPr>
        <p:spPr>
          <a:xfrm>
            <a:off x="571500" y="3674715"/>
            <a:ext cx="11049000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475569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সালাতের নৈতিক শিক্ষা নিয়ে কোনো প্রশ্ন আছে কি?</a:t>
            </a:r>
            <a:endParaRPr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" grpId="0"/>
      <p:bldP spid="15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0" y="0"/>
            <a:ext cx="12192000" cy="142875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SolaimanLipi" panose="03000609000000000000" pitchFamily="65" charset="0"/>
              <a:ea typeface="Calibri"/>
              <a:cs typeface="SolaimanLipi" panose="03000609000000000000" pitchFamily="65" charset="0"/>
              <a:sym typeface="Calibri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1595437" y="2198042"/>
            <a:ext cx="9001125" cy="981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375" b="1" i="0" u="none" strike="noStrike" cap="none">
                <a:solidFill>
                  <a:srgbClr val="1E293B"/>
                </a:solidFill>
                <a:latin typeface="SolaimanLipi" panose="03000609000000000000" pitchFamily="65" charset="0"/>
                <a:ea typeface="Poppins"/>
                <a:cs typeface="SolaimanLipi" panose="03000609000000000000" pitchFamily="65" charset="0"/>
                <a:sym typeface="Poppins"/>
              </a:rPr>
              <a:t>ধন্যবাদ</a:t>
            </a:r>
            <a:endParaRPr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1809750" y="3722042"/>
            <a:ext cx="857250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আজকের</a:t>
            </a:r>
            <a:r>
              <a:rPr lang="en-US" sz="2400" b="0" i="0" u="none" strike="noStrike" cap="none" dirty="0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ক্লাসে</a:t>
            </a:r>
            <a:r>
              <a:rPr lang="en-US" sz="2400" b="0" i="0" u="none" strike="noStrike" cap="none" dirty="0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অংশগ্রহণ</a:t>
            </a:r>
            <a:r>
              <a:rPr lang="en-US" sz="2400" b="0" i="0" u="none" strike="noStrike" cap="none" dirty="0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করার</a:t>
            </a:r>
            <a:r>
              <a:rPr lang="en-US" sz="2400" b="0" i="0" u="none" strike="noStrike" cap="none" dirty="0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জন্য</a:t>
            </a:r>
            <a:r>
              <a:rPr lang="en-US" sz="2400" b="0" i="0" u="none" strike="noStrike" cap="none" dirty="0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তোমাদের</a:t>
            </a:r>
            <a:r>
              <a:rPr lang="en-US" sz="2400" b="0" i="0" u="none" strike="noStrike" cap="none" dirty="0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সবাইকে</a:t>
            </a:r>
            <a:r>
              <a:rPr lang="en-US" sz="2400" b="0" i="0" u="none" strike="noStrike" cap="none" dirty="0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1" i="0" u="none" strike="noStrike" cap="none" dirty="0" err="1">
                <a:solidFill>
                  <a:srgbClr val="3B82F6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অনেক</a:t>
            </a:r>
            <a:r>
              <a:rPr lang="en-US" sz="2400" b="1" i="0" u="none" strike="noStrike" cap="none" dirty="0">
                <a:solidFill>
                  <a:srgbClr val="3B82F6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1" i="0" u="none" strike="noStrike" cap="none" dirty="0" err="1">
                <a:solidFill>
                  <a:srgbClr val="3B82F6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ধন্যবাদ</a:t>
            </a:r>
            <a:r>
              <a:rPr lang="en-US" sz="2400" b="0" i="0" u="none" strike="noStrike" cap="none" dirty="0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। </a:t>
            </a:r>
            <a:r>
              <a:rPr lang="en-US" sz="2400" b="0" i="0" u="none" strike="noStrike" cap="none" dirty="0" err="1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তোমরা</a:t>
            </a:r>
            <a:r>
              <a:rPr lang="en-US" sz="2400" b="0" i="0" u="none" strike="noStrike" cap="none" dirty="0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খুব</a:t>
            </a:r>
            <a:r>
              <a:rPr lang="en-US" sz="2400" b="0" i="0" u="none" strike="noStrike" cap="none" dirty="0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দারুণ</a:t>
            </a:r>
            <a:r>
              <a:rPr lang="en-US" sz="2400" b="0" i="0" u="none" strike="noStrike" cap="none" dirty="0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কাজ</a:t>
            </a:r>
            <a:r>
              <a:rPr lang="en-US" sz="2400" b="0" i="0" u="none" strike="noStrike" cap="none" dirty="0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 </a:t>
            </a:r>
            <a:r>
              <a:rPr lang="en-US" sz="2400" b="0" i="0" u="none" strike="noStrike" cap="none" dirty="0" err="1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করেছ</a:t>
            </a:r>
            <a:r>
              <a:rPr lang="en-US" sz="2400" b="0" i="0" u="none" strike="noStrike" cap="none" dirty="0">
                <a:solidFill>
                  <a:srgbClr val="64748B"/>
                </a:solidFill>
                <a:latin typeface="SolaimanLipi" panose="03000609000000000000" pitchFamily="65" charset="0"/>
                <a:ea typeface="Hind Siliguri"/>
                <a:cs typeface="SolaimanLipi" panose="03000609000000000000" pitchFamily="65" charset="0"/>
                <a:sym typeface="Hind Siliguri"/>
              </a:rPr>
              <a:t>! </a:t>
            </a:r>
            <a:endParaRPr dirty="0"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80359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5" grpId="0"/>
      <p:bldP spid="8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321</Words>
  <Application>Microsoft Office PowerPoint</Application>
  <PresentationFormat>Custom</PresentationFormat>
  <Paragraphs>33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SolaimanLipi</vt:lpstr>
      <vt:lpstr>Calibri</vt:lpstr>
      <vt:lpstr>Poppins</vt:lpstr>
      <vt:lpstr>Hind Siliguri</vt:lpstr>
      <vt:lpstr>Hind Siliguri SemiBold</vt:lpstr>
      <vt:lpstr>Noto Serif Bengali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USER</cp:lastModifiedBy>
  <cp:revision>6</cp:revision>
  <dcterms:modified xsi:type="dcterms:W3CDTF">2026-08-16T08:20:56Z</dcterms:modified>
</cp:coreProperties>
</file>