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3399"/>
    <a:srgbClr val="675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96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0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4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5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5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5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25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8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1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4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6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5F5E5-AB92-4CD1-AEB3-2F1B76B8B03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3162D-C016-40D1-B2C3-01AFBBD3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3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60013" y="212463"/>
            <a:ext cx="6201948" cy="6838284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-378334" y="235482"/>
            <a:ext cx="6217920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5276948" y="0"/>
            <a:ext cx="1484846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76948" y="565154"/>
            <a:ext cx="1484845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263016" y="1161858"/>
            <a:ext cx="149359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29853" y="2350901"/>
            <a:ext cx="158603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276949" y="1733850"/>
            <a:ext cx="1536581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51597" y="2913045"/>
            <a:ext cx="1596580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251597" y="3615354"/>
            <a:ext cx="1581165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245220" y="4141846"/>
            <a:ext cx="1630432" cy="779837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251598" y="4731784"/>
            <a:ext cx="162405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229854" y="5315824"/>
            <a:ext cx="16624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29854" y="5879884"/>
            <a:ext cx="16624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213248" y="6432880"/>
            <a:ext cx="16624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numCol="2"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1" name="Picture 9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32" y="315706"/>
            <a:ext cx="1479735" cy="1479735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413892" y="650554"/>
            <a:ext cx="1956656" cy="523220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পরিচিতি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3" name="Content Placeholder 2"/>
          <p:cNvSpPr txBox="1">
            <a:spLocks/>
          </p:cNvSpPr>
          <p:nvPr/>
        </p:nvSpPr>
        <p:spPr>
          <a:xfrm>
            <a:off x="7039458" y="1657893"/>
            <a:ext cx="5101264" cy="3963974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/>
              <a:t>শ্রেণিঃ</a:t>
            </a:r>
            <a:r>
              <a:rPr lang="en-US" sz="2000" b="1" dirty="0"/>
              <a:t> </a:t>
            </a:r>
            <a:r>
              <a:rPr lang="en-US" sz="2000" b="1" dirty="0" err="1"/>
              <a:t>নবম</a:t>
            </a:r>
            <a:r>
              <a:rPr lang="en-US" sz="2000" b="1" dirty="0"/>
              <a:t> ,</a:t>
            </a:r>
            <a:r>
              <a:rPr lang="en-US" sz="2000" b="1" dirty="0" err="1"/>
              <a:t>শাখাঃ</a:t>
            </a:r>
            <a:r>
              <a:rPr lang="en-US" sz="2000" b="1" dirty="0"/>
              <a:t> “ক”</a:t>
            </a:r>
          </a:p>
          <a:p>
            <a:r>
              <a:rPr lang="en-US" sz="2000" b="1" dirty="0" err="1"/>
              <a:t>বিষয়ঃ</a:t>
            </a:r>
            <a:r>
              <a:rPr lang="en-US" sz="2000" b="1" dirty="0"/>
              <a:t> </a:t>
            </a:r>
            <a:r>
              <a:rPr lang="en-US" sz="2000" b="1" dirty="0" err="1"/>
              <a:t>গণিত</a:t>
            </a:r>
            <a:r>
              <a:rPr lang="en-US" sz="2000" b="1" dirty="0"/>
              <a:t> ( </a:t>
            </a:r>
            <a:r>
              <a:rPr lang="en-US" sz="2000" b="1" dirty="0" err="1"/>
              <a:t>ত্রিকোণমিতি</a:t>
            </a:r>
            <a:r>
              <a:rPr lang="en-US" sz="2000" b="1" dirty="0"/>
              <a:t> )</a:t>
            </a:r>
          </a:p>
          <a:p>
            <a:r>
              <a:rPr lang="en-US" sz="2000" b="1" dirty="0" err="1"/>
              <a:t>অধ্যায়ঃ</a:t>
            </a:r>
            <a:r>
              <a:rPr lang="en-US" sz="2000" b="1" dirty="0"/>
              <a:t> ৯.১ </a:t>
            </a:r>
          </a:p>
          <a:p>
            <a:r>
              <a:rPr lang="en-US" sz="2000" b="1" dirty="0" err="1"/>
              <a:t>বিশেষ</a:t>
            </a:r>
            <a:r>
              <a:rPr lang="en-US" sz="2000" b="1" dirty="0"/>
              <a:t> </a:t>
            </a:r>
            <a:r>
              <a:rPr lang="en-US" sz="2000" b="1" dirty="0" err="1"/>
              <a:t>পাঠঃ</a:t>
            </a:r>
            <a:r>
              <a:rPr lang="en-US" sz="2000" b="1" dirty="0"/>
              <a:t> </a:t>
            </a:r>
            <a:r>
              <a:rPr lang="en-US" sz="2000" b="1" dirty="0" err="1"/>
              <a:t>ত্রিকোণমিতিক</a:t>
            </a:r>
            <a:r>
              <a:rPr lang="en-US" sz="2000" b="1" dirty="0"/>
              <a:t> </a:t>
            </a:r>
            <a:r>
              <a:rPr lang="en-US" sz="2000" b="1" dirty="0" err="1"/>
              <a:t>সূত্রের</a:t>
            </a:r>
            <a:r>
              <a:rPr lang="en-US" sz="2000" b="1" dirty="0"/>
              <a:t>  </a:t>
            </a:r>
          </a:p>
          <a:p>
            <a:r>
              <a:rPr lang="en-US" sz="2000" b="1" dirty="0"/>
              <a:t> </a:t>
            </a:r>
            <a:r>
              <a:rPr lang="en-US" sz="2000" b="1" dirty="0" err="1"/>
              <a:t>জ্যামিতিক</a:t>
            </a:r>
            <a:r>
              <a:rPr lang="en-US" sz="2000" b="1" dirty="0"/>
              <a:t> </a:t>
            </a:r>
            <a:r>
              <a:rPr lang="en-US" sz="2000" b="1" dirty="0" err="1"/>
              <a:t>উপায়ে</a:t>
            </a:r>
            <a:r>
              <a:rPr lang="en-US" sz="2000" b="1" dirty="0"/>
              <a:t> </a:t>
            </a:r>
            <a:r>
              <a:rPr lang="en-US" sz="2000" b="1" dirty="0" err="1"/>
              <a:t>প্রমাণ</a:t>
            </a:r>
            <a:r>
              <a:rPr lang="en-US" sz="2000" b="1" dirty="0"/>
              <a:t> ও </a:t>
            </a:r>
            <a:r>
              <a:rPr lang="en-US" sz="2000" b="1" dirty="0" err="1"/>
              <a:t>প্রয়োগ</a:t>
            </a:r>
            <a:r>
              <a:rPr lang="en-US" sz="2000" b="1" dirty="0"/>
              <a:t> </a:t>
            </a:r>
          </a:p>
          <a:p>
            <a:r>
              <a:rPr lang="en-US" sz="2000" b="1" dirty="0" err="1"/>
              <a:t>মোট</a:t>
            </a:r>
            <a:r>
              <a:rPr lang="en-US" sz="2000" b="1" dirty="0"/>
              <a:t> </a:t>
            </a:r>
            <a:r>
              <a:rPr lang="en-US" sz="2000" b="1" dirty="0" err="1"/>
              <a:t>শিক্ষার্থীর</a:t>
            </a:r>
            <a:r>
              <a:rPr lang="en-US" sz="2000" b="1" dirty="0"/>
              <a:t> </a:t>
            </a:r>
            <a:r>
              <a:rPr lang="en-US" sz="2000" b="1" dirty="0" err="1"/>
              <a:t>সংখ্যাঃ</a:t>
            </a:r>
            <a:r>
              <a:rPr lang="en-US" sz="2000" b="1" dirty="0"/>
              <a:t> ৫০  </a:t>
            </a:r>
            <a:r>
              <a:rPr lang="en-US" sz="2000" b="1" dirty="0" err="1"/>
              <a:t>জন</a:t>
            </a:r>
            <a:r>
              <a:rPr lang="en-US" sz="2000" b="1" dirty="0"/>
              <a:t> </a:t>
            </a:r>
          </a:p>
          <a:p>
            <a:r>
              <a:rPr lang="en-US" sz="2000" b="1" dirty="0" err="1"/>
              <a:t>উপস্থিত</a:t>
            </a:r>
            <a:r>
              <a:rPr lang="en-US" sz="2000" b="1" dirty="0"/>
              <a:t> </a:t>
            </a:r>
            <a:r>
              <a:rPr lang="en-US" sz="2000" b="1" dirty="0" err="1"/>
              <a:t>শিক্ষার্থীর</a:t>
            </a:r>
            <a:r>
              <a:rPr lang="en-US" sz="2000" b="1" dirty="0"/>
              <a:t> </a:t>
            </a:r>
            <a:r>
              <a:rPr lang="en-US" sz="2000" b="1" dirty="0" err="1"/>
              <a:t>সংখ্যাঃ</a:t>
            </a:r>
            <a:r>
              <a:rPr lang="en-US" sz="2000" b="1" dirty="0"/>
              <a:t> ৪০ </a:t>
            </a:r>
            <a:r>
              <a:rPr lang="en-US" sz="2000" b="1" dirty="0" err="1"/>
              <a:t>জন</a:t>
            </a:r>
            <a:r>
              <a:rPr lang="en-US" sz="2000" b="1" dirty="0"/>
              <a:t> </a:t>
            </a:r>
          </a:p>
        </p:txBody>
      </p:sp>
      <p:sp>
        <p:nvSpPr>
          <p:cNvPr id="94" name="Content Placeholder 3"/>
          <p:cNvSpPr txBox="1">
            <a:spLocks/>
          </p:cNvSpPr>
          <p:nvPr/>
        </p:nvSpPr>
        <p:spPr>
          <a:xfrm>
            <a:off x="-37372" y="2043963"/>
            <a:ext cx="4754880" cy="4023360"/>
          </a:xfrm>
          <a:prstGeom prst="rect">
            <a:avLst/>
          </a:prstGeom>
          <a:solidFill>
            <a:srgbClr val="CC0099"/>
          </a:solidFill>
          <a:ln w="38100">
            <a:solidFill>
              <a:srgbClr val="00B05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FFFF00"/>
                </a:solidFill>
              </a:rPr>
              <a:t>মোঃ লোকমান হোসেন খান</a:t>
            </a:r>
          </a:p>
          <a:p>
            <a:r>
              <a:rPr lang="en-US" b="1">
                <a:solidFill>
                  <a:srgbClr val="FFFF00"/>
                </a:solidFill>
              </a:rPr>
              <a:t>সিনিয়র শিক্ষক (গণিত )         </a:t>
            </a:r>
          </a:p>
          <a:p>
            <a:r>
              <a:rPr lang="en-US" b="1">
                <a:solidFill>
                  <a:srgbClr val="FFFF00"/>
                </a:solidFill>
              </a:rPr>
              <a:t>চরভদ্রাসন পাইলট উচ্চ বিদ্যালয়</a:t>
            </a:r>
          </a:p>
          <a:p>
            <a:r>
              <a:rPr lang="en-US" b="1">
                <a:solidFill>
                  <a:srgbClr val="FFFF00"/>
                </a:solidFill>
              </a:rPr>
              <a:t>চরভদ্রাসন ,ফরিদপুর ।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424" y="6376041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no-02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9144" y="6170242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no-03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19803" y="4616686"/>
            <a:ext cx="165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Date: </a:t>
            </a:r>
            <a:fld id="{EF529F71-1F48-4A6E-BE87-E95F60361263}" type="datetime5">
              <a:rPr lang="en-US" smtClean="0"/>
              <a:t>16-Aug-26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17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3" grpId="0" animBg="1"/>
      <p:bldP spid="9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41849" y="138736"/>
            <a:ext cx="6201948" cy="6838284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-441751" y="212273"/>
            <a:ext cx="6217920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413148" y="0"/>
            <a:ext cx="115528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413148" y="565154"/>
            <a:ext cx="115528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413148" y="1160823"/>
            <a:ext cx="11823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413148" y="2338553"/>
            <a:ext cx="120156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413148" y="1733871"/>
            <a:ext cx="12152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385203" y="2912323"/>
            <a:ext cx="123576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385202" y="3625169"/>
            <a:ext cx="1228369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385202" y="4188721"/>
            <a:ext cx="1235765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385202" y="4727450"/>
            <a:ext cx="1239430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335099" y="5329505"/>
            <a:ext cx="13212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316830" y="5879376"/>
            <a:ext cx="13212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316830" y="6397779"/>
            <a:ext cx="132120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>
            <a:off x="8884250" y="1216939"/>
            <a:ext cx="2423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3399"/>
                </a:solidFill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3818" y="6529930"/>
            <a:ext cx="770853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Page-04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97" y="6601445"/>
            <a:ext cx="11274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no-05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124268" y="339108"/>
            <a:ext cx="4692002" cy="4816089"/>
            <a:chOff x="1209822" y="-27376"/>
            <a:chExt cx="4692002" cy="4816089"/>
          </a:xfrm>
        </p:grpSpPr>
        <p:sp>
          <p:nvSpPr>
            <p:cNvPr id="95" name="TextBox 94"/>
            <p:cNvSpPr txBox="1"/>
            <p:nvPr/>
          </p:nvSpPr>
          <p:spPr>
            <a:xfrm>
              <a:off x="4734206" y="-27376"/>
              <a:ext cx="1167618" cy="523220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 err="1"/>
                <a:t>প্রেষণা</a:t>
              </a:r>
              <a:r>
                <a:rPr lang="en-US" sz="2800" dirty="0"/>
                <a:t> 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209822" y="832709"/>
              <a:ext cx="3896750" cy="46166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FF00"/>
                  </a:solidFill>
                  <a:latin typeface="SOnar Bangla"/>
                </a:rPr>
                <a:t>নিচের</a:t>
              </a:r>
              <a:r>
                <a:rPr lang="en-US" sz="2400" b="1" dirty="0">
                  <a:solidFill>
                    <a:srgbClr val="FFFF00"/>
                  </a:solidFill>
                  <a:latin typeface="SOnar Bangla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SOnar Bangla"/>
                </a:rPr>
                <a:t>চিত্রটি</a:t>
              </a:r>
              <a:r>
                <a:rPr lang="en-US" sz="2400" b="1" dirty="0">
                  <a:solidFill>
                    <a:srgbClr val="FFFF00"/>
                  </a:solidFill>
                  <a:latin typeface="SOnar Bangla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SOnar Bangla"/>
                </a:rPr>
                <a:t>লক্ষ্য</a:t>
              </a:r>
              <a:r>
                <a:rPr lang="en-US" sz="2400" b="1" dirty="0">
                  <a:solidFill>
                    <a:srgbClr val="FFFF00"/>
                  </a:solidFill>
                  <a:latin typeface="SOnar Bangla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SOnar Bangla"/>
                </a:rPr>
                <a:t>কর</a:t>
              </a:r>
              <a:r>
                <a:rPr lang="en-US" sz="2400" b="1" dirty="0">
                  <a:solidFill>
                    <a:srgbClr val="FFFF00"/>
                  </a:solidFill>
                  <a:latin typeface="SOnar Bangla"/>
                </a:rPr>
                <a:t>: </a:t>
              </a:r>
            </a:p>
          </p:txBody>
        </p:sp>
        <p:sp>
          <p:nvSpPr>
            <p:cNvPr id="97" name="Right Triangle 96"/>
            <p:cNvSpPr/>
            <p:nvPr/>
          </p:nvSpPr>
          <p:spPr>
            <a:xfrm>
              <a:off x="1899138" y="1491175"/>
              <a:ext cx="1997613" cy="1519311"/>
            </a:xfrm>
            <a:prstGeom prst="rtTriangl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899138" y="2743200"/>
              <a:ext cx="351693" cy="267286"/>
            </a:xfrm>
            <a:prstGeom prst="rect">
              <a:avLst/>
            </a:prstGeom>
            <a:solidFill>
              <a:srgbClr val="CC0099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528524" y="1294374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592644" y="2876843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 flipH="1">
              <a:off x="3965957" y="2845980"/>
              <a:ext cx="379484" cy="461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</a:t>
              </a: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630015" y="2090802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704615" y="2925633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 rot="2981127">
              <a:off x="3019355" y="2001664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5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/>
                <p:cNvSpPr txBox="1"/>
                <p:nvPr/>
              </p:nvSpPr>
              <p:spPr>
                <a:xfrm>
                  <a:off x="1528524" y="3443921"/>
                  <a:ext cx="4299325" cy="1344792"/>
                </a:xfrm>
                <a:prstGeom prst="rect">
                  <a:avLst/>
                </a:prstGeom>
                <a:solidFill>
                  <a:srgbClr val="FFFF00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চিত্র </a:t>
                  </a:r>
                  <a:r>
                    <a:rPr lang="en-US" dirty="0" err="1">
                      <a:solidFill>
                        <a:srgbClr val="FF0000"/>
                      </a:solidFill>
                    </a:rPr>
                    <a:t>হতে</a:t>
                  </a:r>
                  <a:r>
                    <a:rPr lang="en-US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dirty="0" err="1">
                      <a:solidFill>
                        <a:srgbClr val="FF0000"/>
                      </a:solidFill>
                    </a:rPr>
                    <a:t>পাই</a:t>
                  </a:r>
                  <a:r>
                    <a:rPr lang="en-US" dirty="0">
                      <a:solidFill>
                        <a:srgbClr val="FF0000"/>
                      </a:solidFill>
                    </a:rPr>
                    <a:t>,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𝐴𝐵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𝐵𝐶</m:t>
                              </m:r>
                            </m:den>
                          </m:f>
                        </m:e>
                      </m:func>
                    </m:oMath>
                  </a14:m>
                  <a:r>
                    <a:rPr lang="en-US" dirty="0">
                      <a:solidFill>
                        <a:srgbClr val="FF0000"/>
                      </a:solidFill>
                    </a:rPr>
                    <a:t> 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a14:m>
                  <a:endParaRPr lang="en-US" sz="24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∴</m:t>
                        </m:r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𝑆𝑒𝑐</m:t>
                        </m:r>
                        <m: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𝐴𝐶</m:t>
                            </m:r>
                          </m:num>
                          <m:den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𝐵𝐶</m:t>
                            </m:r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  <m: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TextBox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8524" y="3443921"/>
                  <a:ext cx="4299325" cy="1344792"/>
                </a:xfrm>
                <a:prstGeom prst="rect">
                  <a:avLst/>
                </a:prstGeom>
                <a:blipFill>
                  <a:blip r:embed="rId2"/>
                  <a:stretch>
                    <a:fillRect l="-12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/>
                <p:cNvSpPr txBox="1"/>
                <p:nvPr/>
              </p:nvSpPr>
              <p:spPr>
                <a:xfrm>
                  <a:off x="3407051" y="2725578"/>
                  <a:ext cx="3853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𝛉</m:t>
                        </m:r>
                      </m:oMath>
                    </m:oMathPara>
                  </a14:m>
                  <a:endParaRPr lang="en-US" b="1" dirty="0">
                    <a:solidFill>
                      <a:srgbClr val="D60093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TextBox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7051" y="2725578"/>
                  <a:ext cx="38536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Arc 106"/>
            <p:cNvSpPr/>
            <p:nvPr/>
          </p:nvSpPr>
          <p:spPr>
            <a:xfrm rot="13761824">
              <a:off x="3115456" y="2658499"/>
              <a:ext cx="506436" cy="465499"/>
            </a:xfrm>
            <a:prstGeom prst="arc">
              <a:avLst>
                <a:gd name="adj1" fmla="val 16200000"/>
                <a:gd name="adj2" fmla="val 4468565"/>
              </a:avLst>
            </a:prstGeom>
            <a:ln>
              <a:solidFill>
                <a:srgbClr val="D600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 flipH="1">
                <a:off x="6928436" y="1869618"/>
                <a:ext cx="4826845" cy="2234522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𝑆𝑒𝑐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		      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		      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25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		      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		      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928436" y="1869618"/>
                <a:ext cx="4826845" cy="22345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E1765AB-59A0-BBA1-72C2-B54611A5E3EC}"/>
                  </a:ext>
                </a:extLst>
              </p:cNvPr>
              <p:cNvSpPr txBox="1"/>
              <p:nvPr/>
            </p:nvSpPr>
            <p:spPr>
              <a:xfrm>
                <a:off x="7578671" y="5155197"/>
                <a:ext cx="397434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সূত্রঃ </a:t>
                </a:r>
                <a:r>
                  <a:rPr lang="en-US" dirty="0" err="1"/>
                  <a:t>প্রচলিত</a:t>
                </a:r>
                <a:r>
                  <a:rPr lang="en-US" dirty="0"/>
                  <a:t> </a:t>
                </a:r>
                <a:r>
                  <a:rPr lang="en-US" dirty="0" err="1"/>
                  <a:t>বা</a:t>
                </a:r>
                <a:r>
                  <a:rPr lang="en-US" dirty="0"/>
                  <a:t> </a:t>
                </a:r>
                <a:r>
                  <a:rPr lang="en-US" dirty="0" err="1"/>
                  <a:t>গাণিতিক</a:t>
                </a:r>
                <a:r>
                  <a:rPr lang="en-US" dirty="0"/>
                  <a:t> </a:t>
                </a:r>
                <a:r>
                  <a:rPr lang="en-US" dirty="0" err="1"/>
                  <a:t>প্রতীক</a:t>
                </a:r>
                <a:r>
                  <a:rPr lang="en-US" dirty="0"/>
                  <a:t> </a:t>
                </a:r>
                <a:r>
                  <a:rPr lang="en-US" dirty="0" err="1"/>
                  <a:t>দ্বারা</a:t>
                </a:r>
                <a:r>
                  <a:rPr lang="en-US" dirty="0"/>
                  <a:t> </a:t>
                </a:r>
                <a:r>
                  <a:rPr lang="en-US" dirty="0" err="1"/>
                  <a:t>প্রকাশিত</a:t>
                </a:r>
                <a:r>
                  <a:rPr lang="en-US" dirty="0"/>
                  <a:t> </a:t>
                </a:r>
                <a:r>
                  <a:rPr lang="en-US" dirty="0" err="1"/>
                  <a:t>যেকোনো</a:t>
                </a:r>
                <a:r>
                  <a:rPr lang="en-US" dirty="0"/>
                  <a:t> </a:t>
                </a:r>
                <a:r>
                  <a:rPr lang="en-US" dirty="0" err="1"/>
                  <a:t>সাধারণ</a:t>
                </a:r>
                <a:r>
                  <a:rPr lang="en-US" dirty="0"/>
                  <a:t> </a:t>
                </a:r>
                <a:r>
                  <a:rPr lang="en-US" dirty="0" err="1"/>
                  <a:t>নিয়মকে</a:t>
                </a:r>
                <a:r>
                  <a:rPr lang="en-US" dirty="0"/>
                  <a:t> </a:t>
                </a:r>
                <a:r>
                  <a:rPr lang="en-US" dirty="0" err="1"/>
                  <a:t>সূত্র</a:t>
                </a:r>
                <a:r>
                  <a:rPr lang="en-US" dirty="0"/>
                  <a:t> </a:t>
                </a:r>
                <a:r>
                  <a:rPr lang="en-US" dirty="0" err="1"/>
                  <a:t>বলে</a:t>
                </a:r>
                <a:r>
                  <a:rPr lang="en-US" dirty="0"/>
                  <a:t> ।</a:t>
                </a:r>
              </a:p>
              <a:p>
                <a:r>
                  <a:rPr lang="en-US" dirty="0" err="1"/>
                  <a:t>যেমন</a:t>
                </a:r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E1765AB-59A0-BBA1-72C2-B54611A5E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671" y="5155197"/>
                <a:ext cx="3974348" cy="1200329"/>
              </a:xfrm>
              <a:prstGeom prst="rect">
                <a:avLst/>
              </a:prstGeom>
              <a:blipFill>
                <a:blip r:embed="rId5"/>
                <a:stretch>
                  <a:fillRect l="-1227" t="-3553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583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528" repeatCount="3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90052" y="-76345"/>
            <a:ext cx="6201948" cy="6838284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-883403" y="104592"/>
            <a:ext cx="6754083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 </a:t>
            </a:r>
            <a:endParaRPr lang="en-US" b="1" dirty="0"/>
          </a:p>
        </p:txBody>
      </p:sp>
      <p:grpSp>
        <p:nvGrpSpPr>
          <p:cNvPr id="46" name="Group 45"/>
          <p:cNvGrpSpPr/>
          <p:nvPr/>
        </p:nvGrpSpPr>
        <p:grpSpPr>
          <a:xfrm>
            <a:off x="5273340" y="0"/>
            <a:ext cx="148845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73340" y="565154"/>
            <a:ext cx="1502549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273341" y="1149928"/>
            <a:ext cx="1499992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73341" y="2338553"/>
            <a:ext cx="1499991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273341" y="1734484"/>
            <a:ext cx="1512687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73342" y="2912323"/>
            <a:ext cx="1512686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273340" y="3624737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273340" y="4231271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273340" y="4752273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273340" y="5315732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73340" y="5879376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273341" y="6419337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>
            <a:off x="8884250" y="1216939"/>
            <a:ext cx="2423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3399"/>
                </a:solidFill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04" y="6529930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no-06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96" y="6601445"/>
            <a:ext cx="11274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72318" y="626296"/>
            <a:ext cx="1322798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 Black" panose="020B0A04020102020204" pitchFamily="34" charset="0"/>
              </a:rPr>
              <a:t>পাঠ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ঘোষনা</a:t>
            </a:r>
            <a:endParaRPr lang="en-US" dirty="0">
              <a:latin typeface="Arial Black" panose="020B0A040201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-124950" y="1683993"/>
                <a:ext cx="5138239" cy="927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আজ </a:t>
                </a:r>
                <a:r>
                  <a:rPr lang="en-US" dirty="0" err="1"/>
                  <a:t>আমরা</a:t>
                </a:r>
                <a:r>
                  <a:rPr lang="en-US" dirty="0"/>
                  <a:t> </a:t>
                </a:r>
                <a:r>
                  <a:rPr lang="en-US" dirty="0" err="1"/>
                  <a:t>ত্রিকোণমিতির</a:t>
                </a:r>
                <a:r>
                  <a:rPr lang="en-US" dirty="0"/>
                  <a:t> </a:t>
                </a:r>
                <a:r>
                  <a:rPr lang="en-US" dirty="0" err="1"/>
                  <a:t>দ্বিতীয়</a:t>
                </a:r>
                <a:r>
                  <a:rPr lang="en-US" dirty="0"/>
                  <a:t> </a:t>
                </a:r>
                <a:r>
                  <a:rPr lang="en-US" dirty="0" err="1"/>
                  <a:t>সূত্র</a:t>
                </a:r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𝑆𝑒𝑐</m:t>
                          </m:r>
                        </m:e>
                        <m:sup>
                          <m:r>
                            <a:rPr lang="en-US" sz="1600" b="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sSup>
                        <m:sSupPr>
                          <m:ctrlPr>
                            <a:rPr lang="en-US" sz="1600" b="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600" b="0" i="1" smtClean="0">
                              <a:ln>
                                <a:solidFill>
                                  <a:srgbClr val="00B0F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এর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জ্যামিতিক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উপায়ে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প্রমাণ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করবো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950" y="1683993"/>
                <a:ext cx="5138239" cy="927049"/>
              </a:xfrm>
              <a:prstGeom prst="rect">
                <a:avLst/>
              </a:prstGeom>
              <a:blipFill>
                <a:blip r:embed="rId2"/>
                <a:stretch>
                  <a:fillRect l="-1069" t="-3947"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678231" y="2693749"/>
            <a:ext cx="19330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শিখন</a:t>
            </a:r>
            <a:r>
              <a:rPr lang="en-US" sz="2800" dirty="0"/>
              <a:t> </a:t>
            </a:r>
            <a:r>
              <a:rPr lang="en-US" sz="2800" dirty="0" err="1"/>
              <a:t>ফলঃ</a:t>
            </a:r>
            <a:endParaRPr lang="en-US" sz="2800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8560" y="3224728"/>
            <a:ext cx="4169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এই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শেষে</a:t>
            </a:r>
            <a:r>
              <a:rPr lang="en-US" dirty="0"/>
              <a:t> </a:t>
            </a:r>
            <a:r>
              <a:rPr lang="en-US" dirty="0" err="1"/>
              <a:t>শিক্ষার্থীরা</a:t>
            </a:r>
            <a:r>
              <a:rPr lang="en-US" dirty="0"/>
              <a:t>------------------------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94497" y="3669241"/>
            <a:ext cx="4947188" cy="258532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RightUp"/>
              <a:lightRig rig="threePt" dir="t"/>
            </a:scene3d>
          </a:bodyPr>
          <a:lstStyle/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১।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সূত্র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কি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তা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বলতে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পারবে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endParaRPr lang="en-US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২।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পিথাগোরাসের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উপপাদ্যটি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বর্ননা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করতে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পারবে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</a:rPr>
              <a:t> </a:t>
            </a:r>
          </a:p>
          <a:p>
            <a:endParaRPr lang="en-US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৩।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জ্যামিতিক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উপায়ে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ত্রিকোণমিতিক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সূত্র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প্রমাণ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করতে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পারবে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।</a:t>
            </a:r>
          </a:p>
          <a:p>
            <a:endParaRPr lang="en-US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৪।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সূত্র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প্রয়োগ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ক’রে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গাণিতিক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সমস্যাবলী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সমাধান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    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করতে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dirty="0" err="1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পারবে</a:t>
            </a:r>
            <a:r>
              <a:rPr lang="en-US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 ।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9708" y="267533"/>
            <a:ext cx="11769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উপস্থাপন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226921" y="1062225"/>
                <a:ext cx="32124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𝑆𝑒𝑐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𝑇𝑎𝑛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এর </a:t>
                </a:r>
                <a:r>
                  <a:rPr lang="en-US" dirty="0" err="1">
                    <a:solidFill>
                      <a:srgbClr val="C00000"/>
                    </a:solidFill>
                  </a:rPr>
                  <a:t>প্রমাণ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921" y="1062225"/>
                <a:ext cx="3212482" cy="369332"/>
              </a:xfrm>
              <a:prstGeom prst="rect">
                <a:avLst/>
              </a:prstGeom>
              <a:blipFill>
                <a:blip r:embed="rId3"/>
                <a:stretch>
                  <a:fillRect t="-9836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7433043" y="1478907"/>
            <a:ext cx="3511572" cy="1100104"/>
            <a:chOff x="7555268" y="1416994"/>
            <a:chExt cx="3511572" cy="1100104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7555268" y="2500793"/>
              <a:ext cx="3511572" cy="894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7560074" y="1416994"/>
              <a:ext cx="2938164" cy="10927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559708" y="1771763"/>
              <a:ext cx="0" cy="6713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Arc 31"/>
                <p:cNvSpPr/>
                <p:nvPr/>
              </p:nvSpPr>
              <p:spPr>
                <a:xfrm>
                  <a:off x="8102277" y="2231555"/>
                  <a:ext cx="314671" cy="285543"/>
                </a:xfrm>
                <a:prstGeom prst="arc">
                  <a:avLst>
                    <a:gd name="adj1" fmla="val 15301985"/>
                    <a:gd name="adj2" fmla="val 3749283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n>
                              <a:solidFill>
                                <a:schemeClr val="tx1"/>
                              </a:solidFill>
                            </a:ln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</mc:Choice>
          <mc:Fallback xmlns="">
            <p:sp>
              <p:nvSpPr>
                <p:cNvPr id="32" name="Arc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2277" y="2231555"/>
                  <a:ext cx="314671" cy="285543"/>
                </a:xfrm>
                <a:prstGeom prst="arc">
                  <a:avLst>
                    <a:gd name="adj1" fmla="val 15301985"/>
                    <a:gd name="adj2" fmla="val 3749283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/>
            <p:cNvSpPr/>
            <p:nvPr/>
          </p:nvSpPr>
          <p:spPr>
            <a:xfrm>
              <a:off x="9427349" y="2383283"/>
              <a:ext cx="139252" cy="113381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183589" y="2426376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88083" y="240613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301936" y="1310042"/>
            <a:ext cx="41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29628" y="1535880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24699" y="2549688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713064" y="3039645"/>
                <a:ext cx="488627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বিশেষ </a:t>
                </a:r>
                <a:r>
                  <a:rPr lang="en-US" sz="1600" dirty="0" err="1"/>
                  <a:t>নির্বচনঃ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মনে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করি</a:t>
                </a:r>
                <a:r>
                  <a:rPr lang="en-US" sz="1600" dirty="0"/>
                  <a:t> 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𝑋𝑂𝑌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 err="1"/>
                  <a:t>একটি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সূক্ষ্ণকোণ</a:t>
                </a:r>
                <a:r>
                  <a:rPr lang="en-US" sz="1600" dirty="0"/>
                  <a:t> ।</a:t>
                </a:r>
              </a:p>
              <a:p>
                <a:r>
                  <a:rPr lang="en-US" sz="1600" dirty="0"/>
                  <a:t>          </a:t>
                </a:r>
                <a:r>
                  <a:rPr lang="en-US" sz="1600" dirty="0" err="1"/>
                  <a:t>জ্যামিতিক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উপায়ে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প্রমাণ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করতে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হবে</a:t>
                </a:r>
                <a:r>
                  <a:rPr lang="en-US" sz="1600" dirty="0"/>
                  <a:t> যে,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            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064" y="3039645"/>
                <a:ext cx="4886274" cy="830997"/>
              </a:xfrm>
              <a:prstGeom prst="rect">
                <a:avLst/>
              </a:prstGeom>
              <a:blipFill>
                <a:blip r:embed="rId5"/>
                <a:stretch>
                  <a:fillRect l="-623" t="-3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761793" y="3810827"/>
                <a:ext cx="5025607" cy="3774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অঙ্কণঃ OY </a:t>
                </a:r>
                <a:r>
                  <a:rPr lang="en-US" sz="1600" dirty="0" err="1"/>
                  <a:t>রশ্মিস্থ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যেকোনো</a:t>
                </a:r>
                <a:r>
                  <a:rPr lang="en-US" sz="1600" dirty="0"/>
                  <a:t> </a:t>
                </a:r>
                <a:r>
                  <a:rPr lang="en-US" sz="1600" dirty="0" err="1"/>
                  <a:t>বিন্দু</a:t>
                </a:r>
                <a:r>
                  <a:rPr lang="en-US" sz="1600" dirty="0"/>
                  <a:t>  P </a:t>
                </a:r>
                <a:r>
                  <a:rPr lang="en-US" sz="1600" dirty="0" err="1"/>
                  <a:t>হতে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𝑃𝑀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𝑂𝑋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আঁকি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।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793" y="3810827"/>
                <a:ext cx="5025607" cy="377476"/>
              </a:xfrm>
              <a:prstGeom prst="rect">
                <a:avLst/>
              </a:prstGeom>
              <a:blipFill>
                <a:blip r:embed="rId6"/>
                <a:stretch>
                  <a:fillRect l="-606" b="-20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3" name="Table 9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102870"/>
                  </p:ext>
                </p:extLst>
              </p:nvPr>
            </p:nvGraphicFramePr>
            <p:xfrm>
              <a:off x="6900207" y="4166929"/>
              <a:ext cx="5229064" cy="2172907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2951337">
                      <a:extLst>
                        <a:ext uri="{9D8B030D-6E8A-4147-A177-3AD203B41FA5}">
                          <a16:colId xmlns:a16="http://schemas.microsoft.com/office/drawing/2014/main" val="1704521844"/>
                        </a:ext>
                      </a:extLst>
                    </a:gridCol>
                    <a:gridCol w="2277727">
                      <a:extLst>
                        <a:ext uri="{9D8B030D-6E8A-4147-A177-3AD203B41FA5}">
                          <a16:colId xmlns:a16="http://schemas.microsoft.com/office/drawing/2014/main" val="7208623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                 </a:t>
                          </a:r>
                          <a:r>
                            <a:rPr lang="en-US" sz="1600" dirty="0" err="1"/>
                            <a:t>ধাপ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           </a:t>
                          </a:r>
                          <a:r>
                            <a:rPr lang="en-US" sz="1600" dirty="0" err="1"/>
                            <a:t>যথার্থতা</a:t>
                          </a:r>
                          <a:r>
                            <a:rPr lang="en-US" sz="1600" baseline="0" dirty="0"/>
                            <a:t> </a:t>
                          </a:r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90394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১। </a:t>
                          </a:r>
                          <a:r>
                            <a:rPr lang="en-US" sz="1400" dirty="0" err="1"/>
                            <a:t>চিত্র</a:t>
                          </a:r>
                          <a:r>
                            <a:rPr lang="en-US" sz="1400" dirty="0"/>
                            <a:t> </a:t>
                          </a:r>
                          <a:r>
                            <a:rPr lang="en-US" sz="1400" dirty="0" err="1"/>
                            <a:t>হতে</a:t>
                          </a:r>
                          <a:r>
                            <a:rPr lang="en-US" sz="1400" dirty="0"/>
                            <a:t> </a:t>
                          </a:r>
                          <a:r>
                            <a:rPr lang="en-US" sz="1400" dirty="0" err="1"/>
                            <a:t>পাই</a:t>
                          </a:r>
                          <a:r>
                            <a:rPr lang="en-US" sz="1400" dirty="0"/>
                            <a:t>,</a:t>
                          </a:r>
                          <a:r>
                            <a:rPr lang="en-US" sz="1400" baseline="0" dirty="0"/>
                            <a:t> </a:t>
                          </a:r>
                        </a:p>
                        <a:p>
                          <a:r>
                            <a:rPr lang="en-US" sz="1400" dirty="0"/>
                            <a:t>Sec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 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𝑂𝑃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𝑂𝑀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400" dirty="0"/>
                            <a:t> এবং</a:t>
                          </a:r>
                          <a:r>
                            <a:rPr lang="en-US" sz="1400" baseline="0" dirty="0"/>
                            <a:t> TAN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40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𝑃𝑀</m:t>
                                  </m:r>
                                </m:num>
                                <m:den>
                                  <m:r>
                                    <a:rPr lang="en-US" sz="14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𝑂𝑀</m:t>
                                  </m:r>
                                </m:den>
                              </m:f>
                            </m:oMath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Sec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অতিভুজ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সন্নিহিত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বাহু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  <a:p>
                          <a:r>
                            <a:rPr lang="en-US" sz="1400" i="0" dirty="0">
                              <a:latin typeface="+mn-lt"/>
                              <a:ea typeface="+mn-ea"/>
                            </a:rPr>
                            <a:t>Tan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বিপরীত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বাহু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সন্নিহিত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বাহু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 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400" dirty="0"/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66986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২।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𝑃𝑂𝑀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এ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এক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সমকোণ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এবং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𝑂𝑃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অতিভুজ</m:t>
                              </m:r>
                            </m:oMath>
                          </a14:m>
                          <a:endParaRPr lang="en-US" sz="1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𝑂𝑃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𝑃𝑀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sup>
                                </m:s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𝑂𝑀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/>
                        </a:p>
                        <a:p>
                          <a:pPr algn="ctr"/>
                          <a:r>
                            <a:rPr lang="en-US" sz="1400" dirty="0" err="1"/>
                            <a:t>পিথাগোরাসের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baseline="0" dirty="0" err="1"/>
                            <a:t>উপপাদ্য</a:t>
                          </a:r>
                          <a:r>
                            <a:rPr lang="en-US" sz="1400" baseline="0" dirty="0"/>
                            <a:t> 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27552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3" name="Table 9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102870"/>
                  </p:ext>
                </p:extLst>
              </p:nvPr>
            </p:nvGraphicFramePr>
            <p:xfrm>
              <a:off x="6900207" y="4166929"/>
              <a:ext cx="5229064" cy="2172907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2951337">
                      <a:extLst>
                        <a:ext uri="{9D8B030D-6E8A-4147-A177-3AD203B41FA5}">
                          <a16:colId xmlns:a16="http://schemas.microsoft.com/office/drawing/2014/main" val="1704521844"/>
                        </a:ext>
                      </a:extLst>
                    </a:gridCol>
                    <a:gridCol w="2277727">
                      <a:extLst>
                        <a:ext uri="{9D8B030D-6E8A-4147-A177-3AD203B41FA5}">
                          <a16:colId xmlns:a16="http://schemas.microsoft.com/office/drawing/2014/main" val="7208623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                 </a:t>
                          </a:r>
                          <a:r>
                            <a:rPr lang="en-US" sz="1600" dirty="0" err="1" smtClean="0"/>
                            <a:t>ধাপ</a:t>
                          </a:r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smtClean="0"/>
                            <a:t>           </a:t>
                          </a:r>
                          <a:r>
                            <a:rPr lang="en-US" sz="1600" dirty="0" err="1" smtClean="0"/>
                            <a:t>যথার্থতা</a:t>
                          </a:r>
                          <a:r>
                            <a:rPr lang="en-US" sz="1600" baseline="0" dirty="0" smtClean="0"/>
                            <a:t> </a:t>
                          </a:r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9903942"/>
                      </a:ext>
                    </a:extLst>
                  </a:tr>
                  <a:tr h="10408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6" t="-38012" r="-77732" b="-748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29947" t="-38012" r="-802" b="-748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6698668"/>
                      </a:ext>
                    </a:extLst>
                  </a:tr>
                  <a:tr h="7612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206" t="-188800" r="-77732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400" dirty="0" smtClean="0"/>
                        </a:p>
                        <a:p>
                          <a:pPr algn="ctr"/>
                          <a:r>
                            <a:rPr lang="en-US" sz="1400" dirty="0" err="1" smtClean="0"/>
                            <a:t>পিথাগোরাসের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baseline="0" dirty="0" err="1" smtClean="0"/>
                            <a:t>উপপাদ্য</a:t>
                          </a:r>
                          <a:r>
                            <a:rPr lang="en-US" sz="1400" baseline="0" dirty="0" smtClean="0"/>
                            <a:t> </a:t>
                          </a:r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275528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10732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90270" y="78251"/>
                <a:ext cx="6201948" cy="6838284"/>
              </a:xfrm>
              <a:prstGeom prst="rect">
                <a:avLst/>
              </a:prstGeom>
              <a:pattFill prst="pct50">
                <a:fgClr>
                  <a:schemeClr val="accent6"/>
                </a:fgClr>
                <a:bgClr>
                  <a:schemeClr val="bg1"/>
                </a:bgClr>
              </a:patt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270" y="78251"/>
                <a:ext cx="6201948" cy="683828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-289889" y="155286"/>
            <a:ext cx="6217920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 </a:t>
            </a:r>
            <a:endParaRPr lang="en-US" b="1" dirty="0"/>
          </a:p>
        </p:txBody>
      </p:sp>
      <p:grpSp>
        <p:nvGrpSpPr>
          <p:cNvPr id="46" name="Group 45"/>
          <p:cNvGrpSpPr/>
          <p:nvPr/>
        </p:nvGrpSpPr>
        <p:grpSpPr>
          <a:xfrm>
            <a:off x="5273340" y="0"/>
            <a:ext cx="148845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73340" y="565154"/>
            <a:ext cx="1502549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273341" y="1149928"/>
            <a:ext cx="1499992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25904" y="2338460"/>
            <a:ext cx="1499991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273341" y="1734484"/>
            <a:ext cx="1512687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03918" y="2935487"/>
            <a:ext cx="1512686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180977" y="3625792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213207" y="4242138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189612" y="4775795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222497" y="5328771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31787" y="5890683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243812" y="6407405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>
            <a:off x="8884250" y="1216939"/>
            <a:ext cx="2423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3399"/>
                </a:solidFill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04" y="6529930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no-06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96" y="6601445"/>
            <a:ext cx="11274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6483346"/>
                  </p:ext>
                </p:extLst>
              </p:nvPr>
            </p:nvGraphicFramePr>
            <p:xfrm>
              <a:off x="-328142" y="1056895"/>
              <a:ext cx="5587940" cy="19036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608525">
                      <a:extLst>
                        <a:ext uri="{9D8B030D-6E8A-4147-A177-3AD203B41FA5}">
                          <a16:colId xmlns:a16="http://schemas.microsoft.com/office/drawing/2014/main" val="3376161869"/>
                        </a:ext>
                      </a:extLst>
                    </a:gridCol>
                    <a:gridCol w="2979415">
                      <a:extLst>
                        <a:ext uri="{9D8B030D-6E8A-4147-A177-3AD203B41FA5}">
                          <a16:colId xmlns:a16="http://schemas.microsoft.com/office/drawing/2014/main" val="21895661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aseline="0" dirty="0"/>
                            <a:t>               </a:t>
                          </a:r>
                          <a:r>
                            <a:rPr lang="en-US" dirty="0" err="1"/>
                            <a:t>ধাপ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  </a:t>
                          </a:r>
                          <a:r>
                            <a:rPr lang="en-US" dirty="0" err="1"/>
                            <a:t>যথার্থতা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63786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বা,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𝑂𝑃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𝑂𝑀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n-US" dirty="0"/>
                            <a:t> =</a:t>
                          </a:r>
                          <a:r>
                            <a:rPr lang="en-US" baseline="0" dirty="0"/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baseline="0" smtClean="0">
                                          <a:latin typeface="Cambria Math" panose="02040503050406030204" pitchFamily="18" charset="0"/>
                                        </a:rPr>
                                        <m:t>𝑃𝑀</m:t>
                                      </m:r>
                                    </m:e>
                                    <m:sup>
                                      <m:r>
                                        <a:rPr lang="en-US" b="0" i="1" baseline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baseline="0" smtClean="0">
                                          <a:latin typeface="Cambria Math" panose="02040503050406030204" pitchFamily="18" charset="0"/>
                                        </a:rPr>
                                        <m:t>𝑂𝑀</m:t>
                                      </m:r>
                                    </m:e>
                                    <m:sup>
                                      <m:r>
                                        <a:rPr lang="en-US" b="0" i="1" baseline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n-US" dirty="0"/>
                            <a:t>  +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𝑂𝑀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𝑂𝑀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endParaRPr lang="en-US" dirty="0"/>
                        </a:p>
                        <a:p>
                          <a:r>
                            <a:rPr lang="en-US" dirty="0" err="1"/>
                            <a:t>বা</a:t>
                          </a:r>
                          <a:r>
                            <a:rPr lang="en-US" dirty="0"/>
                            <a:t>,</a:t>
                          </a:r>
                          <a:r>
                            <a:rPr lang="en-US" baseline="0" dirty="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 baseline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baseline="0" smtClean="0">
                                              <a:latin typeface="Cambria Math" panose="02040503050406030204" pitchFamily="18" charset="0"/>
                                            </a:rPr>
                                            <m:t>𝑂𝑃</m:t>
                                          </m:r>
                                        </m:num>
                                        <m:den>
                                          <m:r>
                                            <a:rPr lang="en-US" b="0" i="1" baseline="0" smtClean="0">
                                              <a:latin typeface="Cambria Math" panose="02040503050406030204" pitchFamily="18" charset="0"/>
                                            </a:rPr>
                                            <m:t>𝑂𝑀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= </m:t>
                              </m:r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baseline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baseline="0" smtClean="0">
                                              <a:latin typeface="Cambria Math" panose="02040503050406030204" pitchFamily="18" charset="0"/>
                                            </a:rPr>
                                            <m:t>𝑃𝑀</m:t>
                                          </m:r>
                                        </m:num>
                                        <m:den>
                                          <m:r>
                                            <a:rPr lang="en-US" b="0" i="1" baseline="0" smtClean="0">
                                              <a:latin typeface="Cambria Math" panose="02040503050406030204" pitchFamily="18" charset="0"/>
                                            </a:rPr>
                                            <m:t>𝑂𝑀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dirty="0"/>
                            <a:t>+ 1</a:t>
                          </a:r>
                        </a:p>
                        <a:p>
                          <a:r>
                            <a:rPr lang="en-US" dirty="0" err="1"/>
                            <a:t>বা</a:t>
                          </a:r>
                          <a:r>
                            <a:rPr lang="en-US" dirty="0"/>
                            <a:t>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𝑆𝑒𝑐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𝑇𝑎𝑛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en-US" b="0" dirty="0">
                            <a:ea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∴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𝑆𝑒𝑐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𝑇𝑎𝑛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1" dirty="0"/>
                            <a:t>উভয়</a:t>
                          </a:r>
                          <a:r>
                            <a:rPr lang="en-US" sz="1400" b="1" baseline="0" dirty="0"/>
                            <a:t> </a:t>
                          </a:r>
                          <a:r>
                            <a:rPr lang="en-US" sz="1400" b="1" baseline="0" dirty="0" err="1"/>
                            <a:t>পক্ষকে</a:t>
                          </a:r>
                          <a:r>
                            <a:rPr lang="en-US" sz="1400" b="1" baseline="0" dirty="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400" b="1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baseline="0" smtClean="0">
                                      <a:latin typeface="Cambria Math" panose="02040503050406030204" pitchFamily="18" charset="0"/>
                                    </a:rPr>
                                    <m:t>𝑶𝑴</m:t>
                                  </m:r>
                                </m:e>
                                <m:sup>
                                  <m:r>
                                    <a:rPr lang="en-US" sz="1400" b="1" i="1" baseline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b="1" dirty="0"/>
                            <a:t> </a:t>
                          </a:r>
                          <a:r>
                            <a:rPr lang="en-US" sz="1400" b="1" dirty="0" err="1"/>
                            <a:t>দ্বারা</a:t>
                          </a:r>
                          <a:r>
                            <a:rPr lang="en-US" sz="1400" b="1" dirty="0"/>
                            <a:t> </a:t>
                          </a:r>
                          <a:r>
                            <a:rPr lang="en-US" sz="1400" b="1" dirty="0" err="1"/>
                            <a:t>ভাগ</a:t>
                          </a:r>
                          <a:r>
                            <a:rPr lang="en-US" sz="1400" b="1" baseline="0" dirty="0"/>
                            <a:t> </a:t>
                          </a:r>
                          <a:r>
                            <a:rPr lang="en-US" sz="1400" b="1" baseline="0" dirty="0" err="1"/>
                            <a:t>করে</a:t>
                          </a:r>
                          <a:endParaRPr lang="en-US" sz="14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166394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6483346"/>
                  </p:ext>
                </p:extLst>
              </p:nvPr>
            </p:nvGraphicFramePr>
            <p:xfrm>
              <a:off x="-328142" y="1056895"/>
              <a:ext cx="5587940" cy="190360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608525">
                      <a:extLst>
                        <a:ext uri="{9D8B030D-6E8A-4147-A177-3AD203B41FA5}">
                          <a16:colId xmlns:a16="http://schemas.microsoft.com/office/drawing/2014/main" val="3376161869"/>
                        </a:ext>
                      </a:extLst>
                    </a:gridCol>
                    <a:gridCol w="2979415">
                      <a:extLst>
                        <a:ext uri="{9D8B030D-6E8A-4147-A177-3AD203B41FA5}">
                          <a16:colId xmlns:a16="http://schemas.microsoft.com/office/drawing/2014/main" val="218956616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aseline="0" dirty="0" smtClean="0"/>
                            <a:t>               </a:t>
                          </a:r>
                          <a:r>
                            <a:rPr lang="en-US" dirty="0" err="1" smtClean="0"/>
                            <a:t>ধাপ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  </a:t>
                          </a:r>
                          <a:r>
                            <a:rPr lang="en-US" dirty="0" err="1" smtClean="0"/>
                            <a:t>যথার্থতা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6378645"/>
                      </a:ext>
                    </a:extLst>
                  </a:tr>
                  <a:tr h="153276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34" t="-26587" r="-114720" b="-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7730" t="-26587" r="-409" b="-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166394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227232" y="3181295"/>
                <a:ext cx="2531206" cy="946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এ </a:t>
                </a:r>
                <a:r>
                  <a:rPr lang="en-US" dirty="0" err="1"/>
                  <a:t>সূত্রটির</a:t>
                </a:r>
                <a:r>
                  <a:rPr lang="en-US" dirty="0"/>
                  <a:t> </a:t>
                </a:r>
                <a:r>
                  <a:rPr lang="en-US" dirty="0" err="1"/>
                  <a:t>অনুসিদ্ধান্তঃ</a:t>
                </a:r>
                <a:endParaRPr lang="en-US" dirty="0"/>
              </a:p>
              <a:p>
                <a:pPr marL="342900" indent="-342900">
                  <a:buAutoNum type="alphaLcParenBoth"/>
                </a:pPr>
                <a:r>
                  <a:rPr lang="en-US" dirty="0"/>
                  <a:t>1+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𝑇𝑎𝑛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𝑆𝑒𝑐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arenBoth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𝑆𝑒𝑐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𝑇𝑎𝑛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7232" y="3181295"/>
                <a:ext cx="2531206" cy="946991"/>
              </a:xfrm>
              <a:prstGeom prst="rect">
                <a:avLst/>
              </a:prstGeom>
              <a:blipFill>
                <a:blip r:embed="rId4"/>
                <a:stretch>
                  <a:fillRect l="-2169" t="-4516" b="-5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697546" y="4206936"/>
            <a:ext cx="12955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একক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কাজ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63" y="4804567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১। </a:t>
            </a:r>
          </a:p>
        </p:txBody>
      </p:sp>
      <p:sp>
        <p:nvSpPr>
          <p:cNvPr id="11" name="Right Triangle 10"/>
          <p:cNvSpPr/>
          <p:nvPr/>
        </p:nvSpPr>
        <p:spPr>
          <a:xfrm>
            <a:off x="1694645" y="4532033"/>
            <a:ext cx="914400" cy="91440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75107" y="432500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1274" y="531246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37403" y="53124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92823" y="5303121"/>
            <a:ext cx="268524" cy="1746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5400000">
            <a:off x="1634018" y="4682680"/>
            <a:ext cx="453226" cy="335616"/>
          </a:xfrm>
          <a:prstGeom prst="arc">
            <a:avLst>
              <a:gd name="adj1" fmla="val 16200000"/>
              <a:gd name="adj2" fmla="val 65792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13775" y="53722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9836" y="47993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237" y="5792905"/>
            <a:ext cx="2558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(ক) AC </a:t>
            </a:r>
            <a:r>
              <a:rPr lang="en-US" dirty="0" err="1"/>
              <a:t>বাহুর</a:t>
            </a:r>
            <a:r>
              <a:rPr lang="en-US" dirty="0"/>
              <a:t> </a:t>
            </a:r>
            <a:r>
              <a:rPr lang="en-US" dirty="0" err="1"/>
              <a:t>দৈর্ঘ্য</a:t>
            </a:r>
            <a:r>
              <a:rPr lang="en-US" dirty="0"/>
              <a:t> </a:t>
            </a:r>
            <a:r>
              <a:rPr lang="en-US" dirty="0" err="1"/>
              <a:t>কত</a:t>
            </a:r>
            <a:r>
              <a:rPr lang="en-US" dirty="0"/>
              <a:t> ? </a:t>
            </a:r>
          </a:p>
          <a:p>
            <a:r>
              <a:rPr lang="en-US" dirty="0"/>
              <a:t>(খ)  বিপরীত বাহু = </a:t>
            </a:r>
            <a:r>
              <a:rPr lang="en-US" dirty="0" err="1"/>
              <a:t>কত</a:t>
            </a:r>
            <a:r>
              <a:rPr lang="en-US" dirty="0"/>
              <a:t> ?</a:t>
            </a:r>
          </a:p>
          <a:p>
            <a:r>
              <a:rPr lang="en-US" dirty="0"/>
              <a:t>(গ) </a:t>
            </a:r>
            <a:r>
              <a:rPr lang="en-US" dirty="0" err="1"/>
              <a:t>সন্নিহিত</a:t>
            </a:r>
            <a:r>
              <a:rPr lang="en-US" dirty="0"/>
              <a:t> বাহু = </a:t>
            </a:r>
            <a:r>
              <a:rPr lang="en-US" dirty="0" err="1"/>
              <a:t>কত</a:t>
            </a:r>
            <a:r>
              <a:rPr lang="en-US" dirty="0"/>
              <a:t> ?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1343" y="294174"/>
            <a:ext cx="1588897" cy="369332"/>
          </a:xfrm>
          <a:prstGeom prst="rect">
            <a:avLst/>
          </a:prstGeom>
          <a:noFill/>
          <a:ln>
            <a:solidFill>
              <a:srgbClr val="D60093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/>
              <a:t>জোড়ায়</a:t>
            </a:r>
            <a:r>
              <a:rPr lang="en-US" dirty="0"/>
              <a:t> </a:t>
            </a:r>
            <a:r>
              <a:rPr lang="en-US" dirty="0" err="1"/>
              <a:t>কাজঃ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101617" y="1132688"/>
                <a:ext cx="1826462" cy="29813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১। Sin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হলে</a:t>
                </a:r>
                <a:r>
                  <a:rPr lang="en-US" dirty="0"/>
                  <a:t>,</a:t>
                </a:r>
              </a:p>
              <a:p>
                <a:r>
                  <a:rPr lang="en-US" dirty="0"/>
                  <a:t>(ক) Cosec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= ? </a:t>
                </a:r>
              </a:p>
              <a:p>
                <a:r>
                  <a:rPr lang="en-US" dirty="0"/>
                  <a:t>    </a:t>
                </a:r>
              </a:p>
              <a:p>
                <a:r>
                  <a:rPr lang="en-US" dirty="0"/>
                  <a:t> (খ)  Sin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= ?   </a:t>
                </a:r>
              </a:p>
              <a:p>
                <a:endParaRPr lang="en-US" dirty="0"/>
              </a:p>
              <a:p>
                <a:r>
                  <a:rPr lang="en-US" dirty="0"/>
                  <a:t>(গ) Sec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 = ? </a:t>
                </a:r>
              </a:p>
              <a:p>
                <a:endParaRPr lang="en-US" dirty="0"/>
              </a:p>
              <a:p>
                <a:r>
                  <a:rPr lang="en-US" dirty="0"/>
                  <a:t>(ঘ)  Tan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 = ?   </a:t>
                </a:r>
              </a:p>
              <a:p>
                <a:r>
                  <a:rPr lang="en-US" dirty="0"/>
                  <a:t> </a:t>
                </a:r>
              </a:p>
              <a:p>
                <a:r>
                  <a:rPr lang="en-US" dirty="0"/>
                  <a:t>(ঙ) Cot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 = ?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617" y="1132688"/>
                <a:ext cx="1826462" cy="2981394"/>
              </a:xfrm>
              <a:prstGeom prst="rect">
                <a:avLst/>
              </a:prstGeom>
              <a:blipFill>
                <a:blip r:embed="rId5"/>
                <a:stretch>
                  <a:fillRect l="-3000" r="-1667" b="-2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1768693" y="969466"/>
                <a:ext cx="365805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8693" y="969466"/>
                <a:ext cx="365805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13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82867" y="78251"/>
            <a:ext cx="6201948" cy="6838284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-350624" y="155018"/>
            <a:ext cx="6217920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 </a:t>
            </a:r>
            <a:endParaRPr lang="en-US" b="1" dirty="0"/>
          </a:p>
        </p:txBody>
      </p:sp>
      <p:grpSp>
        <p:nvGrpSpPr>
          <p:cNvPr id="46" name="Group 45"/>
          <p:cNvGrpSpPr/>
          <p:nvPr/>
        </p:nvGrpSpPr>
        <p:grpSpPr>
          <a:xfrm>
            <a:off x="5273340" y="0"/>
            <a:ext cx="1420325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73340" y="565154"/>
            <a:ext cx="1420325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273341" y="1149928"/>
            <a:ext cx="142032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25904" y="2293121"/>
            <a:ext cx="1467761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273342" y="1734484"/>
            <a:ext cx="1420324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03918" y="2935487"/>
            <a:ext cx="1489747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180977" y="3625792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213207" y="4242138"/>
            <a:ext cx="152197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189612" y="4775795"/>
            <a:ext cx="150405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222497" y="5328771"/>
            <a:ext cx="147116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31787" y="5890683"/>
            <a:ext cx="146187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243812" y="6407405"/>
            <a:ext cx="149137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>
            <a:off x="8884250" y="1216939"/>
            <a:ext cx="2423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3399"/>
                </a:solidFill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04" y="6529930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no-06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96" y="6601445"/>
            <a:ext cx="11274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277771" y="3574747"/>
                <a:ext cx="5039456" cy="23156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১। </a:t>
                </a:r>
                <a:r>
                  <a:rPr lang="en-US" sz="1400" dirty="0" err="1"/>
                  <a:t>TanA</a:t>
                </a:r>
                <a:r>
                  <a:rPr lang="en-US" sz="1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400" dirty="0"/>
                  <a:t> </a:t>
                </a:r>
                <a:r>
                  <a:rPr lang="en-US" sz="1400" dirty="0" err="1"/>
                  <a:t>একটি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ত্রিকোণোমিতিক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অভেদ</a:t>
                </a:r>
                <a:endParaRPr lang="en-US" sz="1400" dirty="0"/>
              </a:p>
              <a:p>
                <a:r>
                  <a:rPr lang="en-US" sz="1400" dirty="0"/>
                  <a:t>      (ক) </a:t>
                </a:r>
                <a:r>
                  <a:rPr lang="en-US" sz="1400" dirty="0" err="1"/>
                  <a:t>প্রদত্ত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তথ্যটি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চিত্রের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মাধ্যমে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বর্ণনা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কর</a:t>
                </a:r>
                <a:r>
                  <a:rPr lang="en-US" sz="1400" dirty="0"/>
                  <a:t> ।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      (খ) </a:t>
                </a:r>
                <a:r>
                  <a:rPr lang="en-US" sz="1400" dirty="0" err="1"/>
                  <a:t>উদ্দীপকের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আলোকে</a:t>
                </a:r>
                <a:r>
                  <a:rPr lang="en-US" sz="1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𝐶𝑜𝑠𝑒𝑐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𝑆𝑒𝑐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𝐶𝑜𝑠𝑒𝑐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𝑆𝑒𝑐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en-US" sz="1400" dirty="0"/>
                  <a:t>এর মান </a:t>
                </a:r>
                <a:r>
                  <a:rPr lang="en-US" sz="1400" dirty="0" err="1"/>
                  <a:t>বের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কর</a:t>
                </a:r>
                <a:r>
                  <a:rPr lang="en-US" sz="1400" dirty="0"/>
                  <a:t> ।</a:t>
                </a:r>
              </a:p>
              <a:p>
                <a:endParaRPr lang="en-US" sz="1400" dirty="0"/>
              </a:p>
              <a:p>
                <a:r>
                  <a:rPr lang="en-US" sz="1400" dirty="0"/>
                  <a:t>      (গ)  </a:t>
                </a:r>
                <a:r>
                  <a:rPr lang="en-US" sz="1400" dirty="0" err="1"/>
                  <a:t>TanA</a:t>
                </a:r>
                <a:r>
                  <a:rPr lang="en-US" sz="1400" dirty="0"/>
                  <a:t> +</a:t>
                </a:r>
                <a:r>
                  <a:rPr lang="en-US" sz="1400" dirty="0" err="1"/>
                  <a:t>SinA</a:t>
                </a:r>
                <a:r>
                  <a:rPr lang="en-US" sz="1400" dirty="0"/>
                  <a:t> = P </a:t>
                </a:r>
                <a:r>
                  <a:rPr lang="en-US" sz="1400" dirty="0" err="1"/>
                  <a:t>এবং</a:t>
                </a:r>
                <a:r>
                  <a:rPr lang="en-US" sz="1400" dirty="0"/>
                  <a:t> </a:t>
                </a:r>
                <a:r>
                  <a:rPr lang="en-US" sz="1400" dirty="0" err="1"/>
                  <a:t>TanA</a:t>
                </a:r>
                <a:r>
                  <a:rPr lang="en-US" sz="1400" dirty="0"/>
                  <a:t> – </a:t>
                </a:r>
                <a:r>
                  <a:rPr lang="en-US" sz="1400" dirty="0" err="1"/>
                  <a:t>SinA</a:t>
                </a:r>
                <a:r>
                  <a:rPr lang="en-US" sz="1400" dirty="0"/>
                  <a:t> = q </a:t>
                </a:r>
                <a:r>
                  <a:rPr lang="en-US" sz="1400" dirty="0" err="1"/>
                  <a:t>হলে</a:t>
                </a:r>
                <a:r>
                  <a:rPr lang="en-US" sz="1400" dirty="0"/>
                  <a:t> , </a:t>
                </a:r>
              </a:p>
              <a:p>
                <a:r>
                  <a:rPr lang="en-US" sz="1400" dirty="0"/>
                  <a:t>              </a:t>
                </a:r>
                <a:r>
                  <a:rPr lang="en-US" sz="1400" dirty="0" err="1"/>
                  <a:t>প্রমাণ</a:t>
                </a:r>
                <a:r>
                  <a:rPr lang="en-US" sz="1400" dirty="0"/>
                  <a:t> </a:t>
                </a:r>
                <a:r>
                  <a:rPr lang="en-US" sz="1400" dirty="0" err="1"/>
                  <a:t>কর</a:t>
                </a:r>
                <a:r>
                  <a:rPr lang="en-US" sz="1400" dirty="0"/>
                  <a:t> যে 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𝑃𝑞</m:t>
                        </m:r>
                      </m:den>
                    </m:f>
                  </m:oMath>
                </a14:m>
                <a:r>
                  <a:rPr lang="en-US" sz="1400" dirty="0"/>
                  <a:t>= 16 </a:t>
                </a:r>
              </a:p>
              <a:p>
                <a:r>
                  <a:rPr lang="en-US" sz="1400" dirty="0"/>
                  <a:t>               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771" y="3574747"/>
                <a:ext cx="5039456" cy="2315634"/>
              </a:xfrm>
              <a:prstGeom prst="rect">
                <a:avLst/>
              </a:prstGeom>
              <a:blipFill>
                <a:blip r:embed="rId2"/>
                <a:stretch>
                  <a:fillRect l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1716" y="696193"/>
            <a:ext cx="1941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দলীয়</a:t>
            </a:r>
            <a:r>
              <a:rPr lang="en-US" sz="2400" b="1" dirty="0"/>
              <a:t> </a:t>
            </a:r>
            <a:r>
              <a:rPr lang="en-US" sz="2400" b="1" dirty="0" err="1"/>
              <a:t>কাজঃ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8501" y="1367769"/>
                <a:ext cx="3836307" cy="7855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১। </a:t>
                </a:r>
                <a:r>
                  <a:rPr lang="en-US" dirty="0" err="1"/>
                  <a:t>নিচের</a:t>
                </a:r>
                <a:r>
                  <a:rPr lang="en-US" dirty="0"/>
                  <a:t> </a:t>
                </a:r>
                <a:r>
                  <a:rPr lang="en-US" dirty="0" err="1"/>
                  <a:t>চিত্রের</a:t>
                </a:r>
                <a:r>
                  <a:rPr lang="en-US" dirty="0"/>
                  <a:t> </a:t>
                </a:r>
                <a:r>
                  <a:rPr lang="en-US" dirty="0" err="1"/>
                  <a:t>সাহায্যে</a:t>
                </a:r>
                <a:r>
                  <a:rPr lang="en-US" dirty="0"/>
                  <a:t> </a:t>
                </a:r>
                <a:r>
                  <a:rPr lang="en-US" dirty="0" err="1"/>
                  <a:t>প্রমান</a:t>
                </a:r>
                <a:r>
                  <a:rPr lang="en-US" dirty="0"/>
                  <a:t> </a:t>
                </a:r>
                <a:r>
                  <a:rPr lang="en-US" dirty="0" err="1"/>
                  <a:t>কর</a:t>
                </a:r>
                <a:r>
                  <a:rPr lang="en-US" dirty="0"/>
                  <a:t> যে</a:t>
                </a:r>
              </a:p>
              <a:p>
                <a:r>
                  <a:rPr lang="en-US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𝑆𝑖𝑛𝐴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𝐶𝑜𝑠𝐴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𝐶𝑜𝑠𝐴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𝑆𝑖𝑛𝐴</m:t>
                        </m:r>
                      </m:den>
                    </m:f>
                  </m:oMath>
                </a14:m>
                <a:r>
                  <a:rPr lang="en-US" dirty="0"/>
                  <a:t> = 2CosecA,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1" y="1367769"/>
                <a:ext cx="3836307" cy="785536"/>
              </a:xfrm>
              <a:prstGeom prst="rect">
                <a:avLst/>
              </a:prstGeom>
              <a:blipFill>
                <a:blip r:embed="rId3"/>
                <a:stretch>
                  <a:fillRect l="-1431" t="-4651" r="-477"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Triangle 8"/>
          <p:cNvSpPr/>
          <p:nvPr/>
        </p:nvSpPr>
        <p:spPr>
          <a:xfrm>
            <a:off x="1912057" y="2226100"/>
            <a:ext cx="1266853" cy="1019637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94341" y="205018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6724" y="304007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86784" y="313504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 rot="19242268">
            <a:off x="2501525" y="24600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1645" y="260882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" name="Arc 14"/>
          <p:cNvSpPr/>
          <p:nvPr/>
        </p:nvSpPr>
        <p:spPr>
          <a:xfrm rot="4546431">
            <a:off x="1834539" y="2375969"/>
            <a:ext cx="458675" cy="302735"/>
          </a:xfrm>
          <a:prstGeom prst="arc">
            <a:avLst>
              <a:gd name="adj1" fmla="val 16200000"/>
              <a:gd name="adj2" fmla="val 578634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889159" y="2992180"/>
            <a:ext cx="283477" cy="239535"/>
          </a:xfrm>
          <a:prstGeom prst="rect">
            <a:avLst/>
          </a:prstGeom>
          <a:solidFill>
            <a:srgbClr val="FF000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889159" y="2226099"/>
            <a:ext cx="1289751" cy="1019637"/>
            <a:chOff x="1889159" y="2226099"/>
            <a:chExt cx="1289751" cy="1019637"/>
          </a:xfrm>
        </p:grpSpPr>
        <p:sp>
          <p:nvSpPr>
            <p:cNvPr id="94" name="Right Triangle 93"/>
            <p:cNvSpPr/>
            <p:nvPr/>
          </p:nvSpPr>
          <p:spPr>
            <a:xfrm>
              <a:off x="1912057" y="2226099"/>
              <a:ext cx="1266853" cy="1019637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Arc 94"/>
            <p:cNvSpPr/>
            <p:nvPr/>
          </p:nvSpPr>
          <p:spPr>
            <a:xfrm rot="4546431">
              <a:off x="1834539" y="2375968"/>
              <a:ext cx="458675" cy="302735"/>
            </a:xfrm>
            <a:prstGeom prst="arc">
              <a:avLst>
                <a:gd name="adj1" fmla="val 16200000"/>
                <a:gd name="adj2" fmla="val 578634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889159" y="2992179"/>
              <a:ext cx="283477" cy="23953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9041" y="3959922"/>
                <a:ext cx="5141151" cy="485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২।  </a:t>
                </a:r>
                <a:r>
                  <a:rPr lang="en-US" dirty="0" err="1"/>
                  <a:t>CotA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dirty="0"/>
                  <a:t>  </a:t>
                </a:r>
                <a:r>
                  <a:rPr lang="en-US" dirty="0" err="1"/>
                  <a:t>হলে</a:t>
                </a:r>
                <a:r>
                  <a:rPr lang="en-US" dirty="0"/>
                  <a:t>, </a:t>
                </a:r>
                <a:r>
                  <a:rPr lang="en-US" dirty="0" err="1"/>
                  <a:t>SinA</a:t>
                </a:r>
                <a:r>
                  <a:rPr lang="en-US" dirty="0"/>
                  <a:t> ও </a:t>
                </a:r>
                <a:r>
                  <a:rPr lang="en-US" dirty="0" err="1"/>
                  <a:t>SecA</a:t>
                </a:r>
                <a:r>
                  <a:rPr lang="en-US" dirty="0"/>
                  <a:t> এর মান </a:t>
                </a:r>
                <a:r>
                  <a:rPr lang="en-US" dirty="0" err="1"/>
                  <a:t>নির্ণয়</a:t>
                </a:r>
                <a:r>
                  <a:rPr lang="en-US" dirty="0"/>
                  <a:t> </a:t>
                </a:r>
                <a:r>
                  <a:rPr lang="en-US" dirty="0" err="1"/>
                  <a:t>কর</a:t>
                </a:r>
                <a:r>
                  <a:rPr lang="en-US" dirty="0"/>
                  <a:t> ।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041" y="3959922"/>
                <a:ext cx="5141151" cy="485774"/>
              </a:xfrm>
              <a:prstGeom prst="rect">
                <a:avLst/>
              </a:prstGeom>
              <a:blipFill>
                <a:blip r:embed="rId4"/>
                <a:stretch>
                  <a:fillRect l="-948"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185405" y="426688"/>
            <a:ext cx="1919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বাড়ির</a:t>
            </a:r>
            <a:r>
              <a:rPr lang="en-US" sz="24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কাজ</a:t>
            </a:r>
            <a:r>
              <a:rPr lang="en-US" sz="24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56" y="906402"/>
            <a:ext cx="4218562" cy="243893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22017" y="4173488"/>
            <a:ext cx="45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33167" y="1550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1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38246" y="212463"/>
            <a:ext cx="783771" cy="3135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-402778" y="155286"/>
            <a:ext cx="6217920" cy="6858000"/>
          </a:xfrm>
          <a:prstGeom prst="rect">
            <a:avLst/>
          </a:prstGeom>
          <a:pattFill prst="pct50">
            <a:fgClr>
              <a:schemeClr val="accent6"/>
            </a:fgClr>
            <a:bgClr>
              <a:schemeClr val="bg1"/>
            </a:bgClr>
          </a:patt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 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5284880" y="138837"/>
            <a:ext cx="1488453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" name="Rectangle 6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73340" y="565154"/>
            <a:ext cx="1502549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48" name="Rectangle 4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c 4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273341" y="1149928"/>
            <a:ext cx="1499992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2" name="Rectangle 5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225904" y="2338460"/>
            <a:ext cx="1499991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56" name="Rectangle 5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c 5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273341" y="1734484"/>
            <a:ext cx="1512687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0" name="Rectangle 5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Arc 6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03918" y="2935487"/>
            <a:ext cx="1512686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4" name="Rectangle 6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c 6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180977" y="3625792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68" name="Rectangle 6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Arc 6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213207" y="4242138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Arc 73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189612" y="4775795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76" name="Rectangle 75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Arc 77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222497" y="5328771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0" name="Rectangle 79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Arc 81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5231787" y="5890683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4" name="Rectangle 83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243812" y="6407405"/>
            <a:ext cx="1512688" cy="631410"/>
            <a:chOff x="5275007" y="147573"/>
            <a:chExt cx="1662404" cy="607437"/>
          </a:xfrm>
          <a:solidFill>
            <a:schemeClr val="bg1"/>
          </a:solidFill>
        </p:grpSpPr>
        <p:sp>
          <p:nvSpPr>
            <p:cNvPr id="88" name="Rectangle 87"/>
            <p:cNvSpPr/>
            <p:nvPr/>
          </p:nvSpPr>
          <p:spPr>
            <a:xfrm>
              <a:off x="6245080" y="312262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275007" y="248194"/>
              <a:ext cx="692331" cy="3135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/>
            <p:cNvSpPr/>
            <p:nvPr/>
          </p:nvSpPr>
          <p:spPr>
            <a:xfrm rot="16041870">
              <a:off x="5792281" y="27728"/>
              <a:ext cx="607437" cy="847128"/>
            </a:xfrm>
            <a:prstGeom prst="arc">
              <a:avLst>
                <a:gd name="adj1" fmla="val 16200000"/>
                <a:gd name="adj2" fmla="val 6920764"/>
              </a:avLst>
            </a:prstGeom>
            <a:grpFill/>
            <a:ln w="57150">
              <a:solidFill>
                <a:srgbClr val="6754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/>
          <p:cNvSpPr/>
          <p:nvPr/>
        </p:nvSpPr>
        <p:spPr>
          <a:xfrm>
            <a:off x="8884250" y="1216939"/>
            <a:ext cx="24237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3399"/>
                </a:solidFill>
                <a:effectLst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04" y="6529930"/>
            <a:ext cx="1000082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no-06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96" y="6601445"/>
            <a:ext cx="11274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 no-07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196" y="3684813"/>
            <a:ext cx="5676880" cy="25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464" y="1872490"/>
            <a:ext cx="2857500" cy="160020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512" y="1839694"/>
            <a:ext cx="2607321" cy="160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8969" y="598366"/>
            <a:ext cx="4713598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সবাই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সুস্থ্য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থাকো</a:t>
            </a:r>
            <a:r>
              <a:rPr lang="en-US" sz="2000" b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…… 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এ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কামন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ক’রে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শেষ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করছি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।</a:t>
            </a:r>
            <a:r>
              <a:rPr lang="en-US" sz="20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ধন্যবাদ</a:t>
            </a:r>
            <a:r>
              <a:rPr lang="en-US" sz="2000" b="1" dirty="0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5301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579</Words>
  <Application>Microsoft Office PowerPoint</Application>
  <PresentationFormat>Widescreen</PresentationFormat>
  <Paragraphs>143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Cambria Math</vt:lpstr>
      <vt:lpstr>SOnar Bangla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systech</dc:creator>
  <cp:lastModifiedBy>Smart View</cp:lastModifiedBy>
  <cp:revision>62</cp:revision>
  <dcterms:created xsi:type="dcterms:W3CDTF">2022-01-16T15:54:40Z</dcterms:created>
  <dcterms:modified xsi:type="dcterms:W3CDTF">2026-08-16T17:30:44Z</dcterms:modified>
</cp:coreProperties>
</file>