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5" r:id="rId3"/>
    <p:sldId id="260" r:id="rId4"/>
    <p:sldId id="275" r:id="rId5"/>
    <p:sldId id="261" r:id="rId6"/>
    <p:sldId id="259" r:id="rId7"/>
    <p:sldId id="262" r:id="rId8"/>
    <p:sldId id="270" r:id="rId9"/>
    <p:sldId id="273" r:id="rId10"/>
    <p:sldId id="271" r:id="rId11"/>
    <p:sldId id="272" r:id="rId12"/>
    <p:sldId id="274" r:id="rId13"/>
    <p:sldId id="264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019" autoAdjust="0"/>
    <p:restoredTop sz="94660"/>
  </p:normalViewPr>
  <p:slideViewPr>
    <p:cSldViewPr>
      <p:cViewPr varScale="1">
        <p:scale>
          <a:sx n="87" d="100"/>
          <a:sy n="87" d="100"/>
        </p:scale>
        <p:origin x="-118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16B33-BE40-48BD-9592-1D419661C1E3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4A6BD-FDB4-4764-AE85-E8C129D42C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622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4A6BD-FDB4-4764-AE85-E8C129D42CF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1468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00200" y="304800"/>
            <a:ext cx="5943600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সবাইকে</a:t>
            </a:r>
            <a:r>
              <a:rPr lang="en-US" sz="8000" b="1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8000" b="1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endParaRPr lang="en-US" sz="8000" b="1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828800"/>
            <a:ext cx="67056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7150636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057400"/>
            <a:ext cx="4038600" cy="32008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AU" sz="1200" u="sng" dirty="0">
              <a:solidFill>
                <a:schemeClr val="accent6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5400" dirty="0" err="1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ফায়জুল</a:t>
            </a:r>
            <a:r>
              <a:rPr lang="en-US" sz="5400" dirty="0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হক</a:t>
            </a:r>
            <a:endParaRPr lang="bn-BD" sz="5400" dirty="0" smtClean="0">
              <a:solidFill>
                <a:schemeClr val="accent4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3600" dirty="0" smtClean="0">
                <a:solidFill>
                  <a:schemeClr val="accent2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সহকারি শিক্ষক</a:t>
            </a:r>
          </a:p>
          <a:p>
            <a:pPr algn="ctr"/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মাথাভাঙ্গা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মহিলা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আলিম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মাদ্রাসা</a:t>
            </a:r>
            <a:endParaRPr lang="bn-BD" sz="2800" dirty="0" smtClean="0">
              <a:solidFill>
                <a:schemeClr val="tx2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গজারিয়া,মুন্সীগঞ্জ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।</a:t>
            </a:r>
            <a:endParaRPr lang="bn-BD" sz="3600" dirty="0" smtClean="0">
              <a:solidFill>
                <a:schemeClr val="accent2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3600" dirty="0" err="1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মোবাইল</a:t>
            </a:r>
            <a:r>
              <a:rPr lang="en-US" sz="3600" dirty="0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sz="2400" dirty="0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01912830476</a:t>
            </a:r>
          </a:p>
        </p:txBody>
      </p:sp>
      <p:sp>
        <p:nvSpPr>
          <p:cNvPr id="4" name="Rectangle 3"/>
          <p:cNvSpPr/>
          <p:nvPr/>
        </p:nvSpPr>
        <p:spPr>
          <a:xfrm>
            <a:off x="4724400" y="2057400"/>
            <a:ext cx="3886200" cy="3200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শ্রেনি - ৭ম</a:t>
            </a:r>
            <a:endParaRPr lang="en-US" sz="4800" dirty="0" smtClean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বাংলাদেশ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ও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বিশ্বপরিচয়</a:t>
            </a:r>
          </a:p>
          <a:p>
            <a:pPr algn="ctr"/>
            <a:r>
              <a:rPr lang="bn-BD" sz="48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অধ্যায় – ৬ষ্ঠ</a:t>
            </a:r>
          </a:p>
          <a:p>
            <a:pPr algn="ctr"/>
            <a:r>
              <a:rPr lang="bn-BD" sz="48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সময়ঃ ৪০মিনিট</a:t>
            </a:r>
            <a:endParaRPr lang="bn-BD" dirty="0" smtClean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400" y="685800"/>
            <a:ext cx="3886200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পাঠ পরিচিতি</a:t>
            </a:r>
            <a:endParaRPr lang="en-US" sz="4800" dirty="0">
              <a:solidFill>
                <a:schemeClr val="accent4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85800"/>
            <a:ext cx="4038600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শিক্ষক পরিচিতি</a:t>
            </a:r>
            <a:endParaRPr lang="en-US" sz="4800" dirty="0" smtClean="0">
              <a:solidFill>
                <a:schemeClr val="accent6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686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219200"/>
            <a:ext cx="4087624" cy="38576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47800" y="571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90800" y="5334000"/>
            <a:ext cx="419100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ঘূর্ণিঝড় </a:t>
            </a:r>
            <a:endParaRPr lang="en-US" sz="6600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1219200"/>
            <a:ext cx="39624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01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1066800"/>
            <a:ext cx="4191000" cy="3733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066800"/>
            <a:ext cx="4038600" cy="3733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5181600"/>
            <a:ext cx="388620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বন্যা</a:t>
            </a:r>
            <a:endParaRPr lang="en-US" sz="6600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762000"/>
            <a:ext cx="6019800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sz="7200" b="1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7200" b="1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পাঠ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438400"/>
            <a:ext cx="7315200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জলবায়ুর পরিবর্তনের ফলে সৃষ্ট দুর্যোগ-ঘূর্নিঝড়</a:t>
            </a:r>
            <a:r>
              <a:rPr lang="en-US" sz="54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,</a:t>
            </a:r>
            <a:r>
              <a:rPr lang="bn-BD" sz="54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জলোচ্ছ্বাস ও বন্যা</a:t>
            </a:r>
            <a:endParaRPr lang="en-US" sz="5400" b="1" dirty="0">
              <a:solidFill>
                <a:schemeClr val="accent3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349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305800" cy="61555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u="sng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শিখনফল</a:t>
            </a:r>
          </a:p>
          <a:p>
            <a:r>
              <a:rPr lang="bn-BD" sz="3600" b="1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এই পাঠ শেষে</a:t>
            </a:r>
            <a:r>
              <a:rPr lang="en-AU" sz="3600" b="1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…</a:t>
            </a:r>
          </a:p>
          <a:p>
            <a:endParaRPr lang="en-AU" sz="1600" b="1" dirty="0" smtClean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  <a:p>
            <a:pPr marL="742950" indent="-742950"/>
            <a:r>
              <a:rPr lang="en-US" sz="3600" b="1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(১)  </a:t>
            </a:r>
            <a:r>
              <a:rPr lang="bn-BD" sz="3600" b="1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জলবায়ুর পরিবর্তনের ফলে সৃষ্ট দুর্যোগ</a:t>
            </a:r>
            <a:r>
              <a:rPr lang="en-US" sz="3600" b="1" i="1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bn-BD" sz="3600" b="1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সর্ম্পকে বলতে </a:t>
            </a:r>
            <a:endParaRPr lang="en-US" sz="3600" b="1" dirty="0" smtClean="0">
              <a:solidFill>
                <a:schemeClr val="tx2"/>
              </a:solidFill>
              <a:latin typeface="Nikosh" pitchFamily="2" charset="0"/>
              <a:cs typeface="Nikosh" pitchFamily="2" charset="0"/>
            </a:endParaRPr>
          </a:p>
          <a:p>
            <a:pPr marL="742950" indent="-742950"/>
            <a:r>
              <a:rPr lang="en-US" sz="3600" b="1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     </a:t>
            </a:r>
            <a:r>
              <a:rPr lang="bn-BD" sz="3600" b="1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পারবে।</a:t>
            </a:r>
          </a:p>
          <a:p>
            <a:r>
              <a:rPr lang="bn-BD" sz="3600" b="1" dirty="0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(২)</a:t>
            </a:r>
            <a:r>
              <a:rPr lang="en-AU" sz="3600" b="1" dirty="0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bn-BD" sz="3600" b="1" dirty="0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ঘূর্ণিঝড় ওজলোচ্ছ্বাসের  ধরণ ও ক্ষয়ক্ষতি সম্পর্কে </a:t>
            </a:r>
            <a:r>
              <a:rPr lang="en-US" sz="3600" b="1" dirty="0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  </a:t>
            </a:r>
          </a:p>
          <a:p>
            <a:r>
              <a:rPr lang="en-US" sz="3600" b="1" dirty="0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      </a:t>
            </a:r>
            <a:r>
              <a:rPr lang="bn-BD" sz="3600" b="1" dirty="0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বর্ণনা করতে পারবে।                                              </a:t>
            </a:r>
            <a:r>
              <a:rPr lang="bn-BD" sz="36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(৩)</a:t>
            </a:r>
            <a:r>
              <a:rPr lang="en-AU" sz="36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bn-BD" sz="36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বন্যার কারণ ও ক্ষয়ক্ষতি প্রতিরোধ সম্পর্কে ব্যাখ্যা </a:t>
            </a:r>
            <a:r>
              <a:rPr lang="en-US" sz="36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 </a:t>
            </a:r>
          </a:p>
          <a:p>
            <a:r>
              <a:rPr lang="en-US" sz="36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       </a:t>
            </a:r>
            <a:r>
              <a:rPr lang="bn-BD" sz="36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করতে পারবে।</a:t>
            </a:r>
          </a:p>
          <a:p>
            <a:endParaRPr lang="bn-BD" sz="3600" b="1" dirty="0">
              <a:solidFill>
                <a:schemeClr val="accent3"/>
              </a:solidFill>
              <a:latin typeface="Nikosh" pitchFamily="2" charset="0"/>
              <a:cs typeface="Nikosh" pitchFamily="2" charset="0"/>
            </a:endParaRPr>
          </a:p>
          <a:p>
            <a:endParaRPr lang="en-US" sz="3600" b="1" dirty="0">
              <a:solidFill>
                <a:schemeClr val="accent3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805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8400" y="116712"/>
            <a:ext cx="2603339" cy="20930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52401"/>
            <a:ext cx="2667000" cy="20573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6187" y="152401"/>
            <a:ext cx="2876550" cy="2057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3181471"/>
            <a:ext cx="2819400" cy="26860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2848" y="2332357"/>
            <a:ext cx="1752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ঘূর্ণিঝড় </a:t>
            </a:r>
            <a:endParaRPr lang="en-US" sz="2800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2400" y="2286000"/>
            <a:ext cx="13716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accent4"/>
                </a:solidFill>
                <a:latin typeface="Nikosh" pitchFamily="2" charset="0"/>
                <a:cs typeface="Nikosh" pitchFamily="2" charset="0"/>
              </a:rPr>
              <a:t>বন্যা</a:t>
            </a:r>
            <a:endParaRPr lang="en-US" sz="3600" dirty="0">
              <a:solidFill>
                <a:schemeClr val="accent4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2286000"/>
            <a:ext cx="2127331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টর্নেডো</a:t>
            </a:r>
            <a:endParaRPr lang="en-US" sz="3600" dirty="0">
              <a:solidFill>
                <a:schemeClr val="accent3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8178" y="3181471"/>
            <a:ext cx="2663022" cy="268604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4400" y="6096000"/>
            <a:ext cx="13716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accent3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খরা</a:t>
            </a:r>
            <a:endParaRPr lang="en-US" sz="3600" dirty="0">
              <a:solidFill>
                <a:schemeClr val="accent3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2800" y="6019800"/>
            <a:ext cx="2358222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নদী ভাঙন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1028" y="3181471"/>
            <a:ext cx="2946400" cy="26860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48400" y="6019800"/>
            <a:ext cx="24384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কালবৈশাখী</a:t>
            </a:r>
            <a:endParaRPr lang="en-US" sz="3600" dirty="0">
              <a:solidFill>
                <a:schemeClr val="tx2">
                  <a:lumMod val="60000"/>
                  <a:lumOff val="4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589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3600" y="228600"/>
            <a:ext cx="4724400" cy="3352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3581400"/>
            <a:ext cx="822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কোন স্থানের বাতাসের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চা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প বৃ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দ্ধি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 পেলে সেখানকার বাতাস ঊপরে উঠে যায়।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ফলে ঐ অঞ্চলের বাতাস কমে যায়।একে নিন্মচাপ সৃ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ষ্টি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 হওয়া বলে।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এ সময় আসেপাশের অঞ্চল থেকে বায়ু প্রবলবেগে ঘুরতে ঘুরতে নিন্মচাপ কেন্দ্রের দিকে ছুটে আসে।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এই বায়ুপ্রবাহকে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-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ঘূর্ণিঝড় বলে।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551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4953000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বাংলাদেশে  ঘটে যাওয়া বড় দুটি ঘূর্ণিঝড় হলো-আইলা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ও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সিডর।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7800" y="457200"/>
            <a:ext cx="6197321" cy="408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473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6400" y="457200"/>
            <a:ext cx="6019800" cy="403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4800600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ঘ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ুর্ণি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ঝড় সিডরের ফলে ৩০ লক্ষ মানুষ ক্ষতিগ্রস্থ হয়,ঘরবাড়ি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ধ্বংস</a:t>
            </a:r>
            <a:r>
              <a:rPr lang="bn-BD" sz="3200" dirty="0" smtClean="0">
                <a:latin typeface="Nikosh" pitchFamily="2" charset="0"/>
                <a:cs typeface="Nikosh" pitchFamily="2" charset="0"/>
              </a:rPr>
              <a:t> হয় ইত্যাদি।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800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228600"/>
            <a:ext cx="5257800" cy="39508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4191000"/>
            <a:ext cx="685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ঘূর্ণিঝড়ের ক্ষয়ক্ষতি কমাতে করণীয়ঃ</a:t>
            </a:r>
          </a:p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১)আবহাওয়ার পূর্বাভাস প্রচার</a:t>
            </a:r>
          </a:p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২)সর্তকবাণী প্রচার করা</a:t>
            </a:r>
          </a:p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৩)প্রয়োজনীয় প্রস্তুতি নিয়ে আশ্রয়কেন্দ্রে পৌঁছানো</a:t>
            </a:r>
            <a:endParaRPr lang="en-AU" sz="36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895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152400"/>
            <a:ext cx="6340404" cy="3124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3352800"/>
            <a:ext cx="8305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নদনদী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হিমালয়ের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বরফগলা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বৃষ্টিপাতের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ফলে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সৃষ্ট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বিপুল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পানিপ্রবাহ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বাংলাদেশের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মধ্য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দিয়ে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বঙ্গপসাগরে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পড়ে।বৃষ্টির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পানি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পাহাড়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থেকে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নেমে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আসা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পানি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একসংগে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মিশে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নদীগুলোর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পানি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উপচে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দু-কুলের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জনপদকে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প্লাবিত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।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এভাবেই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বন্যার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সৃষ্টি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AU" sz="36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AU" sz="3600" dirty="0" smtClean="0">
                <a:latin typeface="Nikosh" pitchFamily="2" charset="0"/>
                <a:cs typeface="Nikosh" pitchFamily="2" charset="0"/>
              </a:rPr>
              <a:t>।</a:t>
            </a:r>
            <a:endParaRPr lang="en-AU" sz="36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744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228600"/>
            <a:ext cx="5562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u="sng" dirty="0" smtClean="0">
                <a:solidFill>
                  <a:schemeClr val="accent3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দলীয় কাজ</a:t>
            </a:r>
            <a:endParaRPr lang="en-US" sz="8800" u="sng" dirty="0">
              <a:solidFill>
                <a:schemeClr val="accent3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876728"/>
            <a:ext cx="7467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“সতর্কবাণী মেনে চলা এবং নিরাপদ স্থানে আশ্রয় গ্রহণ</a:t>
            </a:r>
            <a:r>
              <a:rPr lang="en-US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-</a:t>
            </a:r>
            <a:r>
              <a:rPr lang="bn-BD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ই পারে </a:t>
            </a:r>
            <a:r>
              <a:rPr lang="en-US" sz="4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ঘুর্ণিঝড়ের</a:t>
            </a:r>
            <a:r>
              <a:rPr lang="en-US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ক্ষয়ক্ষতি কমাতে”-বিশ্লেষণ কর।</a:t>
            </a:r>
            <a:endParaRPr lang="en-US" sz="44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1676400"/>
            <a:ext cx="7696200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প্রতি দলে ছয়জন করে-(সময়ঃ  ১০ মিনিট)</a:t>
            </a:r>
            <a:endParaRPr lang="en-US" sz="4400" dirty="0">
              <a:solidFill>
                <a:schemeClr val="accent6">
                  <a:lumMod val="5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391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457200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accent2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000" dirty="0">
              <a:solidFill>
                <a:schemeClr val="accent2">
                  <a:lumMod val="5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60020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6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১) </a:t>
            </a:r>
            <a:r>
              <a:rPr lang="bn-BD" sz="36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ঘূর্ণিঝড়  কি?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4384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6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২) </a:t>
            </a:r>
            <a:r>
              <a:rPr lang="bn-BD" sz="36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সাম্প্রতিকালে ঘটে যাওয়া দুটি ঘূর্ণিঝড়ের নাম </a:t>
            </a:r>
            <a:r>
              <a:rPr lang="en-US" sz="3600" dirty="0" err="1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বল</a:t>
            </a:r>
            <a:r>
              <a:rPr lang="bn-BD" sz="36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2004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6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৩) </a:t>
            </a:r>
            <a:r>
              <a:rPr lang="bn-BD" sz="36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নিম্নচাপ কিভাবে সৃষ্টি হয়?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962400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en-US" sz="36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৪) </a:t>
            </a:r>
            <a:r>
              <a:rPr lang="bn-BD" sz="3600" dirty="0" smtClean="0">
                <a:solidFill>
                  <a:schemeClr val="accent2"/>
                </a:solidFill>
                <a:latin typeface="Nikosh" pitchFamily="2" charset="0"/>
                <a:cs typeface="Nikosh" pitchFamily="2" charset="0"/>
              </a:rPr>
              <a:t>বন্যা কিভাবে  সৃষ্টি হয়? </a:t>
            </a:r>
            <a:endParaRPr lang="en-US" sz="3600" dirty="0">
              <a:solidFill>
                <a:schemeClr val="accent2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676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1066800"/>
            <a:ext cx="35814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u="sng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বাড়ির কাজ</a:t>
            </a:r>
            <a:endParaRPr lang="en-US" sz="6600" u="sng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819400"/>
            <a:ext cx="75954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বন্যাকবলিত</a:t>
            </a:r>
            <a:r>
              <a:rPr lang="en-US" sz="36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এলাকার</a:t>
            </a:r>
            <a:r>
              <a:rPr lang="en-US" sz="36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পরিবার</a:t>
            </a:r>
            <a:r>
              <a:rPr lang="en-US" sz="36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গুলোকে</a:t>
            </a:r>
            <a:r>
              <a:rPr lang="en-US" sz="36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3600" b="1" dirty="0" smtClean="0">
                <a:solidFill>
                  <a:schemeClr val="accent3"/>
                </a:solidFill>
                <a:latin typeface="Nikosh" pitchFamily="2" charset="0"/>
                <a:cs typeface="Nikosh" pitchFamily="2" charset="0"/>
              </a:rPr>
              <a:t>স্বাভাবিক জীবনযাত্রায় ফিরিয়ে আনতে কী ধরণের দীর্ঘমেয়াদী কর্মসূচী গ্রহন করা দরকার তা ব্যাখ্যা কর।</a:t>
            </a:r>
            <a:endParaRPr lang="en-US" sz="3600" b="1" dirty="0">
              <a:solidFill>
                <a:schemeClr val="accent3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816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447800"/>
            <a:ext cx="79248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600" b="1" dirty="0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ধন্যবাদ</a:t>
            </a:r>
            <a:endParaRPr lang="en-US" sz="16600" b="1" dirty="0">
              <a:solidFill>
                <a:schemeClr val="accent6">
                  <a:lumMod val="5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097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307</Words>
  <Application>Microsoft Office PowerPoint</Application>
  <PresentationFormat>On-screen Show (4:3)</PresentationFormat>
  <Paragraphs>51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HP</cp:lastModifiedBy>
  <cp:revision>163</cp:revision>
  <dcterms:created xsi:type="dcterms:W3CDTF">2006-08-16T00:00:00Z</dcterms:created>
  <dcterms:modified xsi:type="dcterms:W3CDTF">2026-08-16T09:51:07Z</dcterms:modified>
</cp:coreProperties>
</file>