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notesMasterIdLst>
    <p:notesMasterId r:id="rId25"/>
  </p:notesMasterIdLst>
  <p:sldIdLst>
    <p:sldId id="261" r:id="rId2"/>
    <p:sldId id="262" r:id="rId3"/>
    <p:sldId id="265" r:id="rId4"/>
    <p:sldId id="266" r:id="rId5"/>
    <p:sldId id="298" r:id="rId6"/>
    <p:sldId id="280" r:id="rId7"/>
    <p:sldId id="296" r:id="rId8"/>
    <p:sldId id="283" r:id="rId9"/>
    <p:sldId id="284" r:id="rId10"/>
    <p:sldId id="285" r:id="rId11"/>
    <p:sldId id="294" r:id="rId12"/>
    <p:sldId id="286" r:id="rId13"/>
    <p:sldId id="287" r:id="rId14"/>
    <p:sldId id="288" r:id="rId15"/>
    <p:sldId id="299" r:id="rId16"/>
    <p:sldId id="300" r:id="rId17"/>
    <p:sldId id="302" r:id="rId18"/>
    <p:sldId id="303" r:id="rId19"/>
    <p:sldId id="304" r:id="rId20"/>
    <p:sldId id="305" r:id="rId21"/>
    <p:sldId id="297" r:id="rId22"/>
    <p:sldId id="260" r:id="rId23"/>
    <p:sldId id="2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064A06D-5CB2-4B85-A03A-6E113532F186}">
          <p14:sldIdLst>
            <p14:sldId id="261"/>
            <p14:sldId id="262"/>
            <p14:sldId id="265"/>
            <p14:sldId id="266"/>
            <p14:sldId id="298"/>
            <p14:sldId id="280"/>
            <p14:sldId id="296"/>
          </p14:sldIdLst>
        </p14:section>
        <p14:section name="Untitled Section" id="{AF802735-80D2-449E-B6B5-C7AA6529ADCE}">
          <p14:sldIdLst>
            <p14:sldId id="283"/>
            <p14:sldId id="284"/>
            <p14:sldId id="285"/>
            <p14:sldId id="294"/>
            <p14:sldId id="286"/>
            <p14:sldId id="287"/>
            <p14:sldId id="288"/>
            <p14:sldId id="299"/>
            <p14:sldId id="300"/>
            <p14:sldId id="302"/>
            <p14:sldId id="303"/>
            <p14:sldId id="304"/>
            <p14:sldId id="305"/>
            <p14:sldId id="297"/>
            <p14:sldId id="260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FFFF"/>
    <a:srgbClr val="FF7C80"/>
    <a:srgbClr val="F7273B"/>
    <a:srgbClr val="D60093"/>
    <a:srgbClr val="FF0066"/>
    <a:srgbClr val="05CB34"/>
    <a:srgbClr val="093957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4" autoAdjust="0"/>
  </p:normalViewPr>
  <p:slideViewPr>
    <p:cSldViewPr snapToGrid="0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theme" Target="theme/theme1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viewProps" Target="viewProps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D68762-D4BA-4A62-B59B-9DB216D62EE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C6AFA05-4657-4ABE-B731-E078576AE8E3}">
      <dgm:prSet/>
      <dgm:spPr>
        <a:solidFill>
          <a:srgbClr val="FF0000"/>
        </a:solidFill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pPr rtl="0"/>
          <a:r>
            <a:rPr lang="en-US" dirty="0" err="1">
              <a:latin typeface="Shonar Bangla" panose="020B0502040204020203" pitchFamily="34" charset="0"/>
              <a:cs typeface="Shonar Bangla" panose="020B0502040204020203" pitchFamily="34" charset="0"/>
            </a:rPr>
            <a:t>শিক্ষক</a:t>
          </a:r>
          <a:r>
            <a:rPr lang="en-US" dirty="0">
              <a:latin typeface="Shonar Bangla" panose="020B0502040204020203" pitchFamily="34" charset="0"/>
              <a:cs typeface="Shonar Bangla" panose="020B0502040204020203" pitchFamily="34" charset="0"/>
            </a:rPr>
            <a:t> </a:t>
          </a:r>
          <a:r>
            <a:rPr lang="en-US" dirty="0" err="1">
              <a:latin typeface="Shonar Bangla" panose="020B0502040204020203" pitchFamily="34" charset="0"/>
              <a:cs typeface="Shonar Bangla" panose="020B0502040204020203" pitchFamily="34" charset="0"/>
            </a:rPr>
            <a:t>পরিচিতি</a:t>
          </a:r>
          <a:endParaRPr lang="en-US" dirty="0">
            <a:latin typeface="Shonar Bangla" panose="020B0502040204020203" pitchFamily="34" charset="0"/>
            <a:cs typeface="Shonar Bangla" panose="020B0502040204020203" pitchFamily="34" charset="0"/>
          </a:endParaRPr>
        </a:p>
      </dgm:t>
    </dgm:pt>
    <dgm:pt modelId="{B468461C-675B-4AF4-9EA1-DA45C742C609}" type="parTrans" cxnId="{64B5272F-DAB3-4F15-887C-449EF37567E9}">
      <dgm:prSet/>
      <dgm:spPr/>
      <dgm:t>
        <a:bodyPr/>
        <a:lstStyle/>
        <a:p>
          <a:endParaRPr lang="en-US"/>
        </a:p>
      </dgm:t>
    </dgm:pt>
    <dgm:pt modelId="{C3820521-3E48-4D1F-A669-8F749060C0AF}" type="sibTrans" cxnId="{64B5272F-DAB3-4F15-887C-449EF37567E9}">
      <dgm:prSet/>
      <dgm:spPr/>
      <dgm:t>
        <a:bodyPr/>
        <a:lstStyle/>
        <a:p>
          <a:endParaRPr lang="en-US"/>
        </a:p>
      </dgm:t>
    </dgm:pt>
    <dgm:pt modelId="{7642AD00-6218-45C8-94E1-204ACF000D8D}" type="pres">
      <dgm:prSet presAssocID="{7DD68762-D4BA-4A62-B59B-9DB216D62EE7}" presName="linear" presStyleCnt="0">
        <dgm:presLayoutVars>
          <dgm:animLvl val="lvl"/>
          <dgm:resizeHandles val="exact"/>
        </dgm:presLayoutVars>
      </dgm:prSet>
      <dgm:spPr/>
    </dgm:pt>
    <dgm:pt modelId="{3D39E6A1-578D-4C5E-B69D-271B2224CAB0}" type="pres">
      <dgm:prSet presAssocID="{1C6AFA05-4657-4ABE-B731-E078576AE8E3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BA0D00D-1F6C-4787-896A-6BB2DAEFCD10}" type="presOf" srcId="{1C6AFA05-4657-4ABE-B731-E078576AE8E3}" destId="{3D39E6A1-578D-4C5E-B69D-271B2224CAB0}" srcOrd="0" destOrd="0" presId="urn:microsoft.com/office/officeart/2005/8/layout/vList2"/>
    <dgm:cxn modelId="{64B5272F-DAB3-4F15-887C-449EF37567E9}" srcId="{7DD68762-D4BA-4A62-B59B-9DB216D62EE7}" destId="{1C6AFA05-4657-4ABE-B731-E078576AE8E3}" srcOrd="0" destOrd="0" parTransId="{B468461C-675B-4AF4-9EA1-DA45C742C609}" sibTransId="{C3820521-3E48-4D1F-A669-8F749060C0AF}"/>
    <dgm:cxn modelId="{99650D37-A754-4A99-8DA6-6AF1E709F5BA}" type="presOf" srcId="{7DD68762-D4BA-4A62-B59B-9DB216D62EE7}" destId="{7642AD00-6218-45C8-94E1-204ACF000D8D}" srcOrd="0" destOrd="0" presId="urn:microsoft.com/office/officeart/2005/8/layout/vList2"/>
    <dgm:cxn modelId="{00867CEE-D147-44FA-9E7C-06FEFBD6F661}" type="presParOf" srcId="{7642AD00-6218-45C8-94E1-204ACF000D8D}" destId="{3D39E6A1-578D-4C5E-B69D-271B2224CAB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BA3A7A-2BC7-4951-B7A7-A13326F8E272}" type="doc">
      <dgm:prSet loTypeId="urn:microsoft.com/office/officeart/2005/8/layout/vList2" loCatId="list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2C078198-3834-48F9-8504-BD46EB5DD1B8}">
      <dgm:prSet/>
      <dgm:spPr>
        <a:solidFill>
          <a:srgbClr val="00B0F0"/>
        </a:solidFill>
        <a:effectLst>
          <a:innerShdw blurRad="114300">
            <a:prstClr val="black"/>
          </a:innerShdw>
        </a:effectLst>
      </dgm:spPr>
      <dgm:t>
        <a:bodyPr/>
        <a:lstStyle/>
        <a:p>
          <a:pPr algn="l" rtl="0">
            <a:lnSpc>
              <a:spcPct val="100000"/>
            </a:lnSpc>
            <a:spcAft>
              <a:spcPts val="0"/>
            </a:spcAft>
          </a:pPr>
          <a:r>
            <a:rPr lang="en-US" dirty="0" err="1">
              <a:latin typeface="Shonar Bangla" panose="020B0502040204020203" pitchFamily="34" charset="0"/>
              <a:cs typeface="Shonar Bangla" panose="020B0502040204020203" pitchFamily="34" charset="0"/>
            </a:rPr>
            <a:t>নাম</a:t>
          </a:r>
          <a:r>
            <a:rPr lang="en-US" dirty="0">
              <a:latin typeface="Shonar Bangla" panose="020B0502040204020203" pitchFamily="34" charset="0"/>
              <a:cs typeface="Shonar Bangla" panose="020B0502040204020203" pitchFamily="34" charset="0"/>
            </a:rPr>
            <a:t>: </a:t>
          </a:r>
          <a:r>
            <a:rPr lang="en-US" dirty="0" err="1">
              <a:latin typeface="Shonar Bangla" panose="020B0502040204020203" pitchFamily="34" charset="0"/>
              <a:cs typeface="Shonar Bangla" panose="020B0502040204020203" pitchFamily="34" charset="0"/>
            </a:rPr>
            <a:t>মো</a:t>
          </a:r>
          <a:r>
            <a:rPr lang="en-US" dirty="0">
              <a:latin typeface="Shonar Bangla" panose="020B0502040204020203" pitchFamily="34" charset="0"/>
              <a:cs typeface="Shonar Bangla" panose="020B0502040204020203" pitchFamily="34" charset="0"/>
            </a:rPr>
            <a:t>. </a:t>
          </a:r>
          <a:r>
            <a:rPr lang="en-US" dirty="0" err="1">
              <a:latin typeface="Shonar Bangla" panose="020B0502040204020203" pitchFamily="34" charset="0"/>
              <a:cs typeface="Shonar Bangla" panose="020B0502040204020203" pitchFamily="34" charset="0"/>
            </a:rPr>
            <a:t>আল-মামুন</a:t>
          </a:r>
          <a:endParaRPr lang="en-US" dirty="0">
            <a:latin typeface="Shonar Bangla" panose="020B0502040204020203" pitchFamily="34" charset="0"/>
            <a:cs typeface="Shonar Bangla" panose="020B0502040204020203" pitchFamily="34" charset="0"/>
          </a:endParaRPr>
        </a:p>
        <a:p>
          <a:pPr algn="l" rtl="0">
            <a:lnSpc>
              <a:spcPct val="100000"/>
            </a:lnSpc>
            <a:spcAft>
              <a:spcPts val="0"/>
            </a:spcAft>
          </a:pPr>
          <a:r>
            <a:rPr lang="en-US" dirty="0" err="1">
              <a:latin typeface="Shonar Bangla" panose="020B0502040204020203" pitchFamily="34" charset="0"/>
              <a:cs typeface="Shonar Bangla" panose="020B0502040204020203" pitchFamily="34" charset="0"/>
            </a:rPr>
            <a:t>প্রভাষক</a:t>
          </a:r>
          <a:r>
            <a:rPr lang="en-US" dirty="0">
              <a:latin typeface="Shonar Bangla" panose="020B0502040204020203" pitchFamily="34" charset="0"/>
              <a:cs typeface="Shonar Bangla" panose="020B0502040204020203" pitchFamily="34" charset="0"/>
            </a:rPr>
            <a:t> (</a:t>
          </a:r>
          <a:r>
            <a:rPr lang="en-US" dirty="0" err="1">
              <a:latin typeface="Shonar Bangla" panose="020B0502040204020203" pitchFamily="34" charset="0"/>
              <a:cs typeface="Shonar Bangla" panose="020B0502040204020203" pitchFamily="34" charset="0"/>
            </a:rPr>
            <a:t>বাংলা</a:t>
          </a:r>
          <a:r>
            <a:rPr lang="en-US" dirty="0">
              <a:latin typeface="Shonar Bangla" panose="020B0502040204020203" pitchFamily="34" charset="0"/>
              <a:cs typeface="Shonar Bangla" panose="020B0502040204020203" pitchFamily="34" charset="0"/>
            </a:rPr>
            <a:t>)</a:t>
          </a:r>
        </a:p>
        <a:p>
          <a:pPr algn="l" rtl="0">
            <a:lnSpc>
              <a:spcPct val="100000"/>
            </a:lnSpc>
            <a:spcAft>
              <a:spcPts val="0"/>
            </a:spcAft>
          </a:pPr>
          <a:r>
            <a:rPr lang="en-US" dirty="0" err="1">
              <a:latin typeface="Shonar Bangla" panose="020B0502040204020203" pitchFamily="34" charset="0"/>
              <a:cs typeface="Shonar Bangla" panose="020B0502040204020203" pitchFamily="34" charset="0"/>
            </a:rPr>
            <a:t>সালুটিকর</a:t>
          </a:r>
          <a:r>
            <a:rPr lang="en-US" dirty="0">
              <a:latin typeface="Shonar Bangla" panose="020B0502040204020203" pitchFamily="34" charset="0"/>
              <a:cs typeface="Shonar Bangla" panose="020B0502040204020203" pitchFamily="34" charset="0"/>
            </a:rPr>
            <a:t> </a:t>
          </a:r>
          <a:r>
            <a:rPr lang="en-US" dirty="0" err="1">
              <a:latin typeface="Shonar Bangla" panose="020B0502040204020203" pitchFamily="34" charset="0"/>
              <a:cs typeface="Shonar Bangla" panose="020B0502040204020203" pitchFamily="34" charset="0"/>
            </a:rPr>
            <a:t>কলেজ</a:t>
          </a:r>
          <a:r>
            <a:rPr lang="en-US" dirty="0">
              <a:latin typeface="Shonar Bangla" panose="020B0502040204020203" pitchFamily="34" charset="0"/>
              <a:cs typeface="Shonar Bangla" panose="020B0502040204020203" pitchFamily="34" charset="0"/>
            </a:rPr>
            <a:t> , </a:t>
          </a:r>
          <a:r>
            <a:rPr lang="en-US" dirty="0" err="1">
              <a:latin typeface="Shonar Bangla" panose="020B0502040204020203" pitchFamily="34" charset="0"/>
              <a:cs typeface="Shonar Bangla" panose="020B0502040204020203" pitchFamily="34" charset="0"/>
            </a:rPr>
            <a:t>সিলেট</a:t>
          </a:r>
          <a:endParaRPr lang="en-US" dirty="0">
            <a:latin typeface="Shonar Bangla" panose="020B0502040204020203" pitchFamily="34" charset="0"/>
            <a:cs typeface="Shonar Bangla" panose="020B0502040204020203" pitchFamily="34" charset="0"/>
          </a:endParaRPr>
        </a:p>
      </dgm:t>
    </dgm:pt>
    <dgm:pt modelId="{A9BD12F0-BBA1-472B-BBA1-148297C00D53}" type="parTrans" cxnId="{B6B5F84E-0A02-421B-9988-F788A6A5A859}">
      <dgm:prSet/>
      <dgm:spPr/>
      <dgm:t>
        <a:bodyPr/>
        <a:lstStyle/>
        <a:p>
          <a:endParaRPr lang="en-US"/>
        </a:p>
      </dgm:t>
    </dgm:pt>
    <dgm:pt modelId="{DA4318D2-59B9-42FF-ADE0-384911A576CE}" type="sibTrans" cxnId="{B6B5F84E-0A02-421B-9988-F788A6A5A859}">
      <dgm:prSet/>
      <dgm:spPr/>
      <dgm:t>
        <a:bodyPr/>
        <a:lstStyle/>
        <a:p>
          <a:endParaRPr lang="en-US"/>
        </a:p>
      </dgm:t>
    </dgm:pt>
    <dgm:pt modelId="{2706DD26-144D-41DA-97FD-A396DB524EC4}" type="pres">
      <dgm:prSet presAssocID="{7FBA3A7A-2BC7-4951-B7A7-A13326F8E272}" presName="linear" presStyleCnt="0">
        <dgm:presLayoutVars>
          <dgm:animLvl val="lvl"/>
          <dgm:resizeHandles val="exact"/>
        </dgm:presLayoutVars>
      </dgm:prSet>
      <dgm:spPr/>
    </dgm:pt>
    <dgm:pt modelId="{32489D8D-D44D-44C9-A411-EE5A4096FBBE}" type="pres">
      <dgm:prSet presAssocID="{2C078198-3834-48F9-8504-BD46EB5DD1B8}" presName="parentText" presStyleLbl="node1" presStyleIdx="0" presStyleCnt="1" custScaleY="59109" custLinFactNeighborX="2594" custLinFactNeighborY="18357">
        <dgm:presLayoutVars>
          <dgm:chMax val="0"/>
          <dgm:bulletEnabled val="1"/>
        </dgm:presLayoutVars>
      </dgm:prSet>
      <dgm:spPr/>
    </dgm:pt>
  </dgm:ptLst>
  <dgm:cxnLst>
    <dgm:cxn modelId="{9FC6AC2F-B63F-4D26-9067-035B06C7ED8B}" type="presOf" srcId="{7FBA3A7A-2BC7-4951-B7A7-A13326F8E272}" destId="{2706DD26-144D-41DA-97FD-A396DB524EC4}" srcOrd="0" destOrd="0" presId="urn:microsoft.com/office/officeart/2005/8/layout/vList2"/>
    <dgm:cxn modelId="{B6B5F84E-0A02-421B-9988-F788A6A5A859}" srcId="{7FBA3A7A-2BC7-4951-B7A7-A13326F8E272}" destId="{2C078198-3834-48F9-8504-BD46EB5DD1B8}" srcOrd="0" destOrd="0" parTransId="{A9BD12F0-BBA1-472B-BBA1-148297C00D53}" sibTransId="{DA4318D2-59B9-42FF-ADE0-384911A576CE}"/>
    <dgm:cxn modelId="{A80F147F-1ABB-4617-83E1-EC8CF2D5CC74}" type="presOf" srcId="{2C078198-3834-48F9-8504-BD46EB5DD1B8}" destId="{32489D8D-D44D-44C9-A411-EE5A4096FBBE}" srcOrd="0" destOrd="0" presId="urn:microsoft.com/office/officeart/2005/8/layout/vList2"/>
    <dgm:cxn modelId="{EB7E9070-CF26-41B1-9826-6818B23733D1}" type="presParOf" srcId="{2706DD26-144D-41DA-97FD-A396DB524EC4}" destId="{32489D8D-D44D-44C9-A411-EE5A4096FBB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88486F-3EB0-4AB7-BC06-A1C0EB93B911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0CC7FB-EBEB-4B29-AC00-DC1E9FE9BB1B}">
      <dgm:prSet/>
      <dgm:spPr>
        <a:solidFill>
          <a:srgbClr val="FF0000"/>
        </a:solidFill>
      </dgm:spPr>
      <dgm:t>
        <a:bodyPr/>
        <a:lstStyle/>
        <a:p>
          <a:pPr rtl="0"/>
          <a:r>
            <a:rPr lang="bn-IN" b="1" dirty="0">
              <a:latin typeface="Shonar Bangla" panose="020B0502040204020203" pitchFamily="34" charset="0"/>
              <a:cs typeface="Shonar Bangla" panose="020B0502040204020203" pitchFamily="34" charset="0"/>
            </a:rPr>
            <a:t>আজকের</a:t>
          </a:r>
          <a:r>
            <a:rPr lang="en-US" b="1" dirty="0">
              <a:latin typeface="Shonar Bangla" panose="020B0502040204020203" pitchFamily="34" charset="0"/>
              <a:cs typeface="Shonar Bangla" panose="020B0502040204020203" pitchFamily="34" charset="0"/>
            </a:rPr>
            <a:t> </a:t>
          </a:r>
          <a:r>
            <a:rPr lang="bn-IN" b="1" dirty="0">
              <a:latin typeface="Shonar Bangla" panose="020B0502040204020203" pitchFamily="34" charset="0"/>
              <a:cs typeface="Shonar Bangla" panose="020B0502040204020203" pitchFamily="34" charset="0"/>
            </a:rPr>
            <a:t>পাঠ</a:t>
          </a:r>
          <a:r>
            <a:rPr lang="en-US" b="1" dirty="0">
              <a:latin typeface="Shonar Bangla" panose="020B0502040204020203" pitchFamily="34" charset="0"/>
              <a:cs typeface="Shonar Bangla" panose="020B0502040204020203" pitchFamily="34" charset="0"/>
            </a:rPr>
            <a:t>:</a:t>
          </a:r>
          <a:endParaRPr lang="en-US" dirty="0">
            <a:latin typeface="Shonar Bangla" panose="020B0502040204020203" pitchFamily="34" charset="0"/>
            <a:cs typeface="Shonar Bangla" panose="020B0502040204020203" pitchFamily="34" charset="0"/>
          </a:endParaRPr>
        </a:p>
      </dgm:t>
    </dgm:pt>
    <dgm:pt modelId="{FF8E25DA-BBA1-4A43-9C2C-1EDA235EB086}" type="parTrans" cxnId="{DE81E763-0753-416E-96C4-E8EE7B549CCD}">
      <dgm:prSet/>
      <dgm:spPr/>
      <dgm:t>
        <a:bodyPr/>
        <a:lstStyle/>
        <a:p>
          <a:endParaRPr lang="en-US">
            <a:latin typeface="Shonar Bangla" panose="020B0502040204020203" pitchFamily="34" charset="0"/>
            <a:cs typeface="Shonar Bangla" panose="020B0502040204020203" pitchFamily="34" charset="0"/>
          </a:endParaRPr>
        </a:p>
      </dgm:t>
    </dgm:pt>
    <dgm:pt modelId="{11C63CE1-FA9E-428C-B0A5-5E1EC6CF788E}" type="sibTrans" cxnId="{DE81E763-0753-416E-96C4-E8EE7B549CCD}">
      <dgm:prSet/>
      <dgm:spPr/>
      <dgm:t>
        <a:bodyPr/>
        <a:lstStyle/>
        <a:p>
          <a:endParaRPr lang="en-US">
            <a:latin typeface="Shonar Bangla" panose="020B0502040204020203" pitchFamily="34" charset="0"/>
            <a:cs typeface="Shonar Bangla" panose="020B0502040204020203" pitchFamily="34" charset="0"/>
          </a:endParaRPr>
        </a:p>
      </dgm:t>
    </dgm:pt>
    <dgm:pt modelId="{CEFE520F-BDDF-4EF7-ACB3-7CFB00B903D4}" type="pres">
      <dgm:prSet presAssocID="{D088486F-3EB0-4AB7-BC06-A1C0EB93B911}" presName="linear" presStyleCnt="0">
        <dgm:presLayoutVars>
          <dgm:animLvl val="lvl"/>
          <dgm:resizeHandles val="exact"/>
        </dgm:presLayoutVars>
      </dgm:prSet>
      <dgm:spPr/>
    </dgm:pt>
    <dgm:pt modelId="{05C1D01E-DBE7-400E-B105-F7401849BA1D}" type="pres">
      <dgm:prSet presAssocID="{5C0CC7FB-EBEB-4B29-AC00-DC1E9FE9BB1B}" presName="parentText" presStyleLbl="node1" presStyleIdx="0" presStyleCnt="1" custLinFactNeighborX="3445" custLinFactNeighborY="-61952">
        <dgm:presLayoutVars>
          <dgm:chMax val="0"/>
          <dgm:bulletEnabled val="1"/>
        </dgm:presLayoutVars>
      </dgm:prSet>
      <dgm:spPr/>
    </dgm:pt>
  </dgm:ptLst>
  <dgm:cxnLst>
    <dgm:cxn modelId="{DE81E763-0753-416E-96C4-E8EE7B549CCD}" srcId="{D088486F-3EB0-4AB7-BC06-A1C0EB93B911}" destId="{5C0CC7FB-EBEB-4B29-AC00-DC1E9FE9BB1B}" srcOrd="0" destOrd="0" parTransId="{FF8E25DA-BBA1-4A43-9C2C-1EDA235EB086}" sibTransId="{11C63CE1-FA9E-428C-B0A5-5E1EC6CF788E}"/>
    <dgm:cxn modelId="{D9C08C75-C153-4D93-A7E5-9BF2B09C4A15}" type="presOf" srcId="{D088486F-3EB0-4AB7-BC06-A1C0EB93B911}" destId="{CEFE520F-BDDF-4EF7-ACB3-7CFB00B903D4}" srcOrd="0" destOrd="0" presId="urn:microsoft.com/office/officeart/2005/8/layout/vList2"/>
    <dgm:cxn modelId="{BC6439EA-2E74-4C68-AE45-4726987F1F30}" type="presOf" srcId="{5C0CC7FB-EBEB-4B29-AC00-DC1E9FE9BB1B}" destId="{05C1D01E-DBE7-400E-B105-F7401849BA1D}" srcOrd="0" destOrd="0" presId="urn:microsoft.com/office/officeart/2005/8/layout/vList2"/>
    <dgm:cxn modelId="{6FE87E25-1E99-4262-8E0C-A0046F2D3C69}" type="presParOf" srcId="{CEFE520F-BDDF-4EF7-ACB3-7CFB00B903D4}" destId="{05C1D01E-DBE7-400E-B105-F7401849BA1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EEE1B1D-8676-4B49-AF71-95865FC9D03C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4337CCB-09CE-4A60-A42D-B926B06401CD}" type="pres">
      <dgm:prSet presAssocID="{2EEE1B1D-8676-4B49-AF71-95865FC9D03C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815E476A-E178-42C2-8008-5ED84F67DEB5}" type="presOf" srcId="{2EEE1B1D-8676-4B49-AF71-95865FC9D03C}" destId="{C4337CCB-09CE-4A60-A42D-B926B06401C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089BF3-A06A-4780-88A5-F10387B2EFF1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59285EC-3E79-46F5-984F-2813ECB2DC2A}">
      <dgm:prSet/>
      <dgm:spPr>
        <a:solidFill>
          <a:srgbClr val="FF0000"/>
        </a:solidFill>
      </dgm:spPr>
      <dgm:t>
        <a:bodyPr/>
        <a:lstStyle/>
        <a:p>
          <a:pPr rtl="0"/>
          <a:r>
            <a:rPr lang="bn-IN" b="1" dirty="0">
              <a:latin typeface="Shonar Bangla" panose="020B0502040204020203" pitchFamily="34" charset="0"/>
              <a:cs typeface="Shonar Bangla" panose="020B0502040204020203" pitchFamily="34" charset="0"/>
            </a:rPr>
            <a:t>বাড়ির কাজ</a:t>
          </a:r>
          <a:r>
            <a:rPr lang="en-US" b="1" dirty="0">
              <a:latin typeface="Shonar Bangla" panose="020B0502040204020203" pitchFamily="34" charset="0"/>
              <a:cs typeface="Shonar Bangla" panose="020B0502040204020203" pitchFamily="34" charset="0"/>
            </a:rPr>
            <a:t>:</a:t>
          </a:r>
          <a:endParaRPr lang="en-US" dirty="0">
            <a:latin typeface="Shonar Bangla" panose="020B0502040204020203" pitchFamily="34" charset="0"/>
            <a:cs typeface="Shonar Bangla" panose="020B0502040204020203" pitchFamily="34" charset="0"/>
          </a:endParaRPr>
        </a:p>
      </dgm:t>
    </dgm:pt>
    <dgm:pt modelId="{8C13FF61-08A1-45B4-B2DD-4C99944AC67A}" type="parTrans" cxnId="{065AEAB7-E462-4356-B481-25FC84543893}">
      <dgm:prSet/>
      <dgm:spPr/>
      <dgm:t>
        <a:bodyPr/>
        <a:lstStyle/>
        <a:p>
          <a:endParaRPr lang="en-US"/>
        </a:p>
      </dgm:t>
    </dgm:pt>
    <dgm:pt modelId="{838A9F1F-3110-4432-A49F-29F420D42FB4}" type="sibTrans" cxnId="{065AEAB7-E462-4356-B481-25FC84543893}">
      <dgm:prSet/>
      <dgm:spPr/>
      <dgm:t>
        <a:bodyPr/>
        <a:lstStyle/>
        <a:p>
          <a:endParaRPr lang="en-US"/>
        </a:p>
      </dgm:t>
    </dgm:pt>
    <dgm:pt modelId="{5E4A0824-C49C-4B9D-BE31-FDBE4303BAB7}" type="pres">
      <dgm:prSet presAssocID="{7C089BF3-A06A-4780-88A5-F10387B2EFF1}" presName="linear" presStyleCnt="0">
        <dgm:presLayoutVars>
          <dgm:animLvl val="lvl"/>
          <dgm:resizeHandles val="exact"/>
        </dgm:presLayoutVars>
      </dgm:prSet>
      <dgm:spPr/>
    </dgm:pt>
    <dgm:pt modelId="{8DA2B59A-5768-4730-B790-98978CC07794}" type="pres">
      <dgm:prSet presAssocID="{C59285EC-3E79-46F5-984F-2813ECB2DC2A}" presName="parentText" presStyleLbl="node1" presStyleIdx="0" presStyleCnt="1" custLinFactNeighborX="75847" custLinFactNeighborY="53110">
        <dgm:presLayoutVars>
          <dgm:chMax val="0"/>
          <dgm:bulletEnabled val="1"/>
        </dgm:presLayoutVars>
      </dgm:prSet>
      <dgm:spPr/>
    </dgm:pt>
  </dgm:ptLst>
  <dgm:cxnLst>
    <dgm:cxn modelId="{C47FED18-6B35-4C2D-921B-91BA19C9E598}" type="presOf" srcId="{7C089BF3-A06A-4780-88A5-F10387B2EFF1}" destId="{5E4A0824-C49C-4B9D-BE31-FDBE4303BAB7}" srcOrd="0" destOrd="0" presId="urn:microsoft.com/office/officeart/2005/8/layout/vList2"/>
    <dgm:cxn modelId="{1303BC6B-9F9B-4EE4-BAF3-1CC1D76A5F04}" type="presOf" srcId="{C59285EC-3E79-46F5-984F-2813ECB2DC2A}" destId="{8DA2B59A-5768-4730-B790-98978CC07794}" srcOrd="0" destOrd="0" presId="urn:microsoft.com/office/officeart/2005/8/layout/vList2"/>
    <dgm:cxn modelId="{065AEAB7-E462-4356-B481-25FC84543893}" srcId="{7C089BF3-A06A-4780-88A5-F10387B2EFF1}" destId="{C59285EC-3E79-46F5-984F-2813ECB2DC2A}" srcOrd="0" destOrd="0" parTransId="{8C13FF61-08A1-45B4-B2DD-4C99944AC67A}" sibTransId="{838A9F1F-3110-4432-A49F-29F420D42FB4}"/>
    <dgm:cxn modelId="{E7A75100-BB96-4A13-8C05-8C4B6BBC0C57}" type="presParOf" srcId="{5E4A0824-C49C-4B9D-BE31-FDBE4303BAB7}" destId="{8DA2B59A-5768-4730-B790-98978CC0779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5C3869A-0570-48D8-A668-2419572CFAA0}" type="doc">
      <dgm:prSet loTypeId="urn:microsoft.com/office/officeart/2005/8/layout/vList2" loCatId="list" qsTypeId="urn:microsoft.com/office/officeart/2005/8/quickstyle/3d1" qsCatId="3D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24DD73A3-1C4D-4AA0-830D-846CE70828CC}">
      <dgm:prSet custT="1"/>
      <dgm:spPr>
        <a:solidFill>
          <a:srgbClr val="00B0F0"/>
        </a:solidFill>
        <a:scene3d>
          <a:camera prst="orthographicFront"/>
          <a:lightRig rig="flat" dir="t"/>
        </a:scene3d>
        <a:sp3d prstMaterial="plastic">
          <a:bevelT w="120900" h="88900" prst="artDeco"/>
          <a:bevelB w="88900" h="31750" prst="angle"/>
        </a:sp3d>
      </dgm:spPr>
      <dgm:t>
        <a:bodyPr/>
        <a:lstStyle/>
        <a:p>
          <a:pPr algn="ctr" rtl="0"/>
          <a:r>
            <a:rPr lang="en-US" sz="5400" b="0" cap="none" spc="0" dirty="0" err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rPr>
            <a:t>ধন্যবাদ</a:t>
          </a:r>
          <a:r>
            <a:rPr 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rPr>
            <a:t> </a:t>
          </a:r>
          <a:r>
            <a:rPr lang="en-US" sz="5400" b="0" cap="none" spc="0" dirty="0" err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rPr>
            <a:t>সবাইকে</a:t>
          </a:r>
          <a:r>
            <a:rPr 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rPr>
            <a:t> ।</a:t>
          </a:r>
        </a:p>
      </dgm:t>
    </dgm:pt>
    <dgm:pt modelId="{1A8854F8-48BA-40F8-8059-CE7664C8E289}" type="parTrans" cxnId="{6346F61C-4389-4113-969A-BEA29A92FB4C}">
      <dgm:prSet/>
      <dgm:spPr/>
      <dgm:t>
        <a:bodyPr/>
        <a:lstStyle/>
        <a:p>
          <a:endParaRPr lang="en-US" b="0" cap="none" spc="0">
            <a:ln w="0"/>
            <a:gradFill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5400000"/>
            </a:gradFill>
            <a:effectLst>
              <a:reflection blurRad="6350" stA="53000" endA="300" endPos="35500" dir="5400000" sy="-90000" algn="bl" rotWithShape="0"/>
            </a:effectLst>
          </a:endParaRPr>
        </a:p>
      </dgm:t>
    </dgm:pt>
    <dgm:pt modelId="{725B02C6-3078-4653-A3F2-76908984C1E0}" type="sibTrans" cxnId="{6346F61C-4389-4113-969A-BEA29A92FB4C}">
      <dgm:prSet/>
      <dgm:spPr/>
      <dgm:t>
        <a:bodyPr/>
        <a:lstStyle/>
        <a:p>
          <a:endParaRPr lang="en-US" b="0" cap="none" spc="0">
            <a:ln w="0"/>
            <a:gradFill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5400000"/>
            </a:gradFill>
            <a:effectLst>
              <a:reflection blurRad="6350" stA="53000" endA="300" endPos="35500" dir="5400000" sy="-90000" algn="bl" rotWithShape="0"/>
            </a:effectLst>
          </a:endParaRPr>
        </a:p>
      </dgm:t>
    </dgm:pt>
    <dgm:pt modelId="{2AFC15D3-2ADF-431C-A901-34117EB02226}" type="pres">
      <dgm:prSet presAssocID="{55C3869A-0570-48D8-A668-2419572CFAA0}" presName="linear" presStyleCnt="0">
        <dgm:presLayoutVars>
          <dgm:animLvl val="lvl"/>
          <dgm:resizeHandles val="exact"/>
        </dgm:presLayoutVars>
      </dgm:prSet>
      <dgm:spPr/>
    </dgm:pt>
    <dgm:pt modelId="{53EFCCD6-E163-49AD-B9C0-5EA35476CF64}" type="pres">
      <dgm:prSet presAssocID="{24DD73A3-1C4D-4AA0-830D-846CE70828CC}" presName="parentText" presStyleLbl="node1" presStyleIdx="0" presStyleCnt="1" custLinFactNeighborX="1422" custLinFactNeighborY="-11333">
        <dgm:presLayoutVars>
          <dgm:chMax val="0"/>
          <dgm:bulletEnabled val="1"/>
        </dgm:presLayoutVars>
      </dgm:prSet>
      <dgm:spPr/>
    </dgm:pt>
  </dgm:ptLst>
  <dgm:cxnLst>
    <dgm:cxn modelId="{6346F61C-4389-4113-969A-BEA29A92FB4C}" srcId="{55C3869A-0570-48D8-A668-2419572CFAA0}" destId="{24DD73A3-1C4D-4AA0-830D-846CE70828CC}" srcOrd="0" destOrd="0" parTransId="{1A8854F8-48BA-40F8-8059-CE7664C8E289}" sibTransId="{725B02C6-3078-4653-A3F2-76908984C1E0}"/>
    <dgm:cxn modelId="{6FDCD23A-48E6-41C8-B96C-B6597B06B7D7}" type="presOf" srcId="{55C3869A-0570-48D8-A668-2419572CFAA0}" destId="{2AFC15D3-2ADF-431C-A901-34117EB02226}" srcOrd="0" destOrd="0" presId="urn:microsoft.com/office/officeart/2005/8/layout/vList2"/>
    <dgm:cxn modelId="{DF69B052-C51E-49DC-8660-CF65F46E4CD4}" type="presOf" srcId="{24DD73A3-1C4D-4AA0-830D-846CE70828CC}" destId="{53EFCCD6-E163-49AD-B9C0-5EA35476CF64}" srcOrd="0" destOrd="0" presId="urn:microsoft.com/office/officeart/2005/8/layout/vList2"/>
    <dgm:cxn modelId="{4751EDB7-00AB-49E3-B2E3-B0AF9EF99B35}" type="presParOf" srcId="{2AFC15D3-2ADF-431C-A901-34117EB02226}" destId="{53EFCCD6-E163-49AD-B9C0-5EA35476CF64}" srcOrd="0" destOrd="0" presId="urn:microsoft.com/office/officeart/2005/8/layout/vList2"/>
  </dgm:cxnLst>
  <dgm:bg>
    <a:effectLst>
      <a:innerShdw blurRad="63500" dist="50800" dir="16200000">
        <a:prstClr val="black">
          <a:alpha val="50000"/>
        </a:prstClr>
      </a:inn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39E6A1-578D-4C5E-B69D-271B2224CAB0}">
      <dsp:nvSpPr>
        <dsp:cNvPr id="0" name=""/>
        <dsp:cNvSpPr/>
      </dsp:nvSpPr>
      <dsp:spPr>
        <a:xfrm>
          <a:off x="0" y="10060"/>
          <a:ext cx="4898306" cy="617759"/>
        </a:xfrm>
        <a:prstGeom prst="round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latin typeface="Shonar Bangla" panose="020B0502040204020203" pitchFamily="34" charset="0"/>
              <a:cs typeface="Shonar Bangla" panose="020B0502040204020203" pitchFamily="34" charset="0"/>
            </a:rPr>
            <a:t>শিক্ষক</a:t>
          </a:r>
          <a:r>
            <a:rPr lang="en-US" sz="2400" kern="1200" dirty="0">
              <a:latin typeface="Shonar Bangla" panose="020B0502040204020203" pitchFamily="34" charset="0"/>
              <a:cs typeface="Shonar Bangla" panose="020B0502040204020203" pitchFamily="34" charset="0"/>
            </a:rPr>
            <a:t> </a:t>
          </a:r>
          <a:r>
            <a:rPr lang="en-US" sz="2400" kern="1200" dirty="0" err="1">
              <a:latin typeface="Shonar Bangla" panose="020B0502040204020203" pitchFamily="34" charset="0"/>
              <a:cs typeface="Shonar Bangla" panose="020B0502040204020203" pitchFamily="34" charset="0"/>
            </a:rPr>
            <a:t>পরিচিতি</a:t>
          </a:r>
          <a:endParaRPr lang="en-US" sz="2400" kern="1200" dirty="0">
            <a:latin typeface="Shonar Bangla" panose="020B0502040204020203" pitchFamily="34" charset="0"/>
            <a:cs typeface="Shonar Bangla" panose="020B0502040204020203" pitchFamily="34" charset="0"/>
          </a:endParaRPr>
        </a:p>
      </dsp:txBody>
      <dsp:txXfrm>
        <a:off x="30157" y="40217"/>
        <a:ext cx="4837992" cy="557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489D8D-D44D-44C9-A411-EE5A4096FBBE}">
      <dsp:nvSpPr>
        <dsp:cNvPr id="0" name=""/>
        <dsp:cNvSpPr/>
      </dsp:nvSpPr>
      <dsp:spPr>
        <a:xfrm>
          <a:off x="0" y="40904"/>
          <a:ext cx="5080157" cy="1755218"/>
        </a:xfrm>
        <a:prstGeom prst="roundRect">
          <a:avLst/>
        </a:prstGeom>
        <a:solidFill>
          <a:srgbClr val="00B0F0"/>
        </a:solidFill>
        <a:ln>
          <a:noFill/>
        </a:ln>
        <a:effectLst>
          <a:innerShdw blurRad="114300">
            <a:prstClr val="black"/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700" kern="1200" dirty="0" err="1">
              <a:latin typeface="Shonar Bangla" panose="020B0502040204020203" pitchFamily="34" charset="0"/>
              <a:cs typeface="Shonar Bangla" panose="020B0502040204020203" pitchFamily="34" charset="0"/>
            </a:rPr>
            <a:t>নাম</a:t>
          </a:r>
          <a:r>
            <a:rPr lang="en-US" sz="2700" kern="1200" dirty="0">
              <a:latin typeface="Shonar Bangla" panose="020B0502040204020203" pitchFamily="34" charset="0"/>
              <a:cs typeface="Shonar Bangla" panose="020B0502040204020203" pitchFamily="34" charset="0"/>
            </a:rPr>
            <a:t>: </a:t>
          </a:r>
          <a:r>
            <a:rPr lang="en-US" sz="2700" kern="1200" dirty="0" err="1">
              <a:latin typeface="Shonar Bangla" panose="020B0502040204020203" pitchFamily="34" charset="0"/>
              <a:cs typeface="Shonar Bangla" panose="020B0502040204020203" pitchFamily="34" charset="0"/>
            </a:rPr>
            <a:t>মো</a:t>
          </a:r>
          <a:r>
            <a:rPr lang="en-US" sz="2700" kern="1200" dirty="0">
              <a:latin typeface="Shonar Bangla" panose="020B0502040204020203" pitchFamily="34" charset="0"/>
              <a:cs typeface="Shonar Bangla" panose="020B0502040204020203" pitchFamily="34" charset="0"/>
            </a:rPr>
            <a:t>. </a:t>
          </a:r>
          <a:r>
            <a:rPr lang="en-US" sz="2700" kern="1200" dirty="0" err="1">
              <a:latin typeface="Shonar Bangla" panose="020B0502040204020203" pitchFamily="34" charset="0"/>
              <a:cs typeface="Shonar Bangla" panose="020B0502040204020203" pitchFamily="34" charset="0"/>
            </a:rPr>
            <a:t>আল-মামুন</a:t>
          </a:r>
          <a:endParaRPr lang="en-US" sz="2700" kern="1200" dirty="0">
            <a:latin typeface="Shonar Bangla" panose="020B0502040204020203" pitchFamily="34" charset="0"/>
            <a:cs typeface="Shonar Bangla" panose="020B0502040204020203" pitchFamily="34" charset="0"/>
          </a:endParaRPr>
        </a:p>
        <a:p>
          <a:pPr marL="0" lvl="0" indent="0" algn="l" defTabSz="12001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700" kern="1200" dirty="0" err="1">
              <a:latin typeface="Shonar Bangla" panose="020B0502040204020203" pitchFamily="34" charset="0"/>
              <a:cs typeface="Shonar Bangla" panose="020B0502040204020203" pitchFamily="34" charset="0"/>
            </a:rPr>
            <a:t>প্রভাষক</a:t>
          </a:r>
          <a:r>
            <a:rPr lang="en-US" sz="2700" kern="1200" dirty="0">
              <a:latin typeface="Shonar Bangla" panose="020B0502040204020203" pitchFamily="34" charset="0"/>
              <a:cs typeface="Shonar Bangla" panose="020B0502040204020203" pitchFamily="34" charset="0"/>
            </a:rPr>
            <a:t> (</a:t>
          </a:r>
          <a:r>
            <a:rPr lang="en-US" sz="2700" kern="1200" dirty="0" err="1">
              <a:latin typeface="Shonar Bangla" panose="020B0502040204020203" pitchFamily="34" charset="0"/>
              <a:cs typeface="Shonar Bangla" panose="020B0502040204020203" pitchFamily="34" charset="0"/>
            </a:rPr>
            <a:t>বাংলা</a:t>
          </a:r>
          <a:r>
            <a:rPr lang="en-US" sz="2700" kern="1200" dirty="0">
              <a:latin typeface="Shonar Bangla" panose="020B0502040204020203" pitchFamily="34" charset="0"/>
              <a:cs typeface="Shonar Bangla" panose="020B0502040204020203" pitchFamily="34" charset="0"/>
            </a:rPr>
            <a:t>)</a:t>
          </a:r>
        </a:p>
        <a:p>
          <a:pPr marL="0" lvl="0" indent="0" algn="l" defTabSz="12001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700" kern="1200" dirty="0" err="1">
              <a:latin typeface="Shonar Bangla" panose="020B0502040204020203" pitchFamily="34" charset="0"/>
              <a:cs typeface="Shonar Bangla" panose="020B0502040204020203" pitchFamily="34" charset="0"/>
            </a:rPr>
            <a:t>সালুটিকর</a:t>
          </a:r>
          <a:r>
            <a:rPr lang="en-US" sz="2700" kern="1200" dirty="0">
              <a:latin typeface="Shonar Bangla" panose="020B0502040204020203" pitchFamily="34" charset="0"/>
              <a:cs typeface="Shonar Bangla" panose="020B0502040204020203" pitchFamily="34" charset="0"/>
            </a:rPr>
            <a:t> </a:t>
          </a:r>
          <a:r>
            <a:rPr lang="en-US" sz="2700" kern="1200" dirty="0" err="1">
              <a:latin typeface="Shonar Bangla" panose="020B0502040204020203" pitchFamily="34" charset="0"/>
              <a:cs typeface="Shonar Bangla" panose="020B0502040204020203" pitchFamily="34" charset="0"/>
            </a:rPr>
            <a:t>কলেজ</a:t>
          </a:r>
          <a:r>
            <a:rPr lang="en-US" sz="2700" kern="1200" dirty="0">
              <a:latin typeface="Shonar Bangla" panose="020B0502040204020203" pitchFamily="34" charset="0"/>
              <a:cs typeface="Shonar Bangla" panose="020B0502040204020203" pitchFamily="34" charset="0"/>
            </a:rPr>
            <a:t> , </a:t>
          </a:r>
          <a:r>
            <a:rPr lang="en-US" sz="2700" kern="1200" dirty="0" err="1">
              <a:latin typeface="Shonar Bangla" panose="020B0502040204020203" pitchFamily="34" charset="0"/>
              <a:cs typeface="Shonar Bangla" panose="020B0502040204020203" pitchFamily="34" charset="0"/>
            </a:rPr>
            <a:t>সিলেট</a:t>
          </a:r>
          <a:endParaRPr lang="en-US" sz="2700" kern="1200" dirty="0">
            <a:latin typeface="Shonar Bangla" panose="020B0502040204020203" pitchFamily="34" charset="0"/>
            <a:cs typeface="Shonar Bangla" panose="020B0502040204020203" pitchFamily="34" charset="0"/>
          </a:endParaRPr>
        </a:p>
      </dsp:txBody>
      <dsp:txXfrm>
        <a:off x="85683" y="126587"/>
        <a:ext cx="4908791" cy="158385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C1D01E-DBE7-400E-B105-F7401849BA1D}">
      <dsp:nvSpPr>
        <dsp:cNvPr id="0" name=""/>
        <dsp:cNvSpPr/>
      </dsp:nvSpPr>
      <dsp:spPr>
        <a:xfrm>
          <a:off x="0" y="0"/>
          <a:ext cx="2483394" cy="772200"/>
        </a:xfrm>
        <a:prstGeom prst="roundRect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000" b="1" kern="1200" dirty="0">
              <a:latin typeface="Shonar Bangla" panose="020B0502040204020203" pitchFamily="34" charset="0"/>
              <a:cs typeface="Shonar Bangla" panose="020B0502040204020203" pitchFamily="34" charset="0"/>
            </a:rPr>
            <a:t>আজকের</a:t>
          </a:r>
          <a:r>
            <a:rPr lang="en-US" sz="3000" b="1" kern="1200" dirty="0">
              <a:latin typeface="Shonar Bangla" panose="020B0502040204020203" pitchFamily="34" charset="0"/>
              <a:cs typeface="Shonar Bangla" panose="020B0502040204020203" pitchFamily="34" charset="0"/>
            </a:rPr>
            <a:t> </a:t>
          </a:r>
          <a:r>
            <a:rPr lang="bn-IN" sz="3000" b="1" kern="1200" dirty="0">
              <a:latin typeface="Shonar Bangla" panose="020B0502040204020203" pitchFamily="34" charset="0"/>
              <a:cs typeface="Shonar Bangla" panose="020B0502040204020203" pitchFamily="34" charset="0"/>
            </a:rPr>
            <a:t>পাঠ</a:t>
          </a:r>
          <a:r>
            <a:rPr lang="en-US" sz="3000" b="1" kern="1200" dirty="0">
              <a:latin typeface="Shonar Bangla" panose="020B0502040204020203" pitchFamily="34" charset="0"/>
              <a:cs typeface="Shonar Bangla" panose="020B0502040204020203" pitchFamily="34" charset="0"/>
            </a:rPr>
            <a:t>:</a:t>
          </a:r>
          <a:endParaRPr lang="en-US" sz="3000" kern="1200" dirty="0">
            <a:latin typeface="Shonar Bangla" panose="020B0502040204020203" pitchFamily="34" charset="0"/>
            <a:cs typeface="Shonar Bangla" panose="020B0502040204020203" pitchFamily="34" charset="0"/>
          </a:endParaRPr>
        </a:p>
      </dsp:txBody>
      <dsp:txXfrm>
        <a:off x="37696" y="37696"/>
        <a:ext cx="2408002" cy="69680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2B59A-5768-4730-B790-98978CC07794}">
      <dsp:nvSpPr>
        <dsp:cNvPr id="0" name=""/>
        <dsp:cNvSpPr/>
      </dsp:nvSpPr>
      <dsp:spPr>
        <a:xfrm>
          <a:off x="0" y="45578"/>
          <a:ext cx="2237020" cy="952380"/>
        </a:xfrm>
        <a:prstGeom prst="roundRect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IN" sz="3700" b="1" kern="1200" dirty="0">
              <a:latin typeface="Shonar Bangla" panose="020B0502040204020203" pitchFamily="34" charset="0"/>
              <a:cs typeface="Shonar Bangla" panose="020B0502040204020203" pitchFamily="34" charset="0"/>
            </a:rPr>
            <a:t>বাড়ির কাজ</a:t>
          </a:r>
          <a:r>
            <a:rPr lang="en-US" sz="3700" b="1" kern="1200" dirty="0">
              <a:latin typeface="Shonar Bangla" panose="020B0502040204020203" pitchFamily="34" charset="0"/>
              <a:cs typeface="Shonar Bangla" panose="020B0502040204020203" pitchFamily="34" charset="0"/>
            </a:rPr>
            <a:t>:</a:t>
          </a:r>
          <a:endParaRPr lang="en-US" sz="3700" kern="1200" dirty="0">
            <a:latin typeface="Shonar Bangla" panose="020B0502040204020203" pitchFamily="34" charset="0"/>
            <a:cs typeface="Shonar Bangla" panose="020B0502040204020203" pitchFamily="34" charset="0"/>
          </a:endParaRPr>
        </a:p>
      </dsp:txBody>
      <dsp:txXfrm>
        <a:off x="46491" y="92069"/>
        <a:ext cx="2144038" cy="8593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EFCCD6-E163-49AD-B9C0-5EA35476CF64}">
      <dsp:nvSpPr>
        <dsp:cNvPr id="0" name=""/>
        <dsp:cNvSpPr/>
      </dsp:nvSpPr>
      <dsp:spPr>
        <a:xfrm>
          <a:off x="0" y="0"/>
          <a:ext cx="12164704" cy="1550798"/>
        </a:xfrm>
        <a:prstGeom prst="roundRect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 prst="artDeco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b="0" kern="1200" cap="none" spc="0" dirty="0" err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rPr>
            <a:t>ধন্যবাদ</a:t>
          </a:r>
          <a:r>
            <a:rPr lang="en-US" sz="5400" b="0" kern="120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rPr>
            <a:t> </a:t>
          </a:r>
          <a:r>
            <a:rPr lang="en-US" sz="5400" b="0" kern="1200" cap="none" spc="0" dirty="0" err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rPr>
            <a:t>সবাইকে</a:t>
          </a:r>
          <a:r>
            <a:rPr lang="en-US" sz="5400" b="0" kern="120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rPr>
            <a:t> ।</a:t>
          </a:r>
        </a:p>
      </dsp:txBody>
      <dsp:txXfrm>
        <a:off x="75704" y="75704"/>
        <a:ext cx="12013296" cy="13993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B3BA6-7FCC-496F-A742-58902AFE5A97}" type="datetimeFigureOut">
              <a:rPr lang="en-US" smtClean="0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1960F1-92C3-42D0-871A-716721F82A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75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60F1-92C3-42D0-871A-716721F82AC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965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11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418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338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008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930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622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210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87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241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209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579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87DC2-F15B-491F-80F8-586903B8D0DB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ADF18-6654-4F92-9EF7-D4512995BE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583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 /><Relationship Id="rId2" Type="http://schemas.openxmlformats.org/officeDocument/2006/relationships/slideLayout" Target="../slideLayouts/slideLayout7.xml" /><Relationship Id="rId1" Type="http://schemas.openxmlformats.org/officeDocument/2006/relationships/tags" Target="../tags/tag1.xml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 /><Relationship Id="rId13" Type="http://schemas.openxmlformats.org/officeDocument/2006/relationships/image" Target="../media/image3.jpeg" /><Relationship Id="rId3" Type="http://schemas.openxmlformats.org/officeDocument/2006/relationships/diagramLayout" Target="../diagrams/layout1.xml" /><Relationship Id="rId7" Type="http://schemas.openxmlformats.org/officeDocument/2006/relationships/diagramData" Target="../diagrams/data2.xml" /><Relationship Id="rId12" Type="http://schemas.openxmlformats.org/officeDocument/2006/relationships/image" Target="../media/image2.jpeg" /><Relationship Id="rId2" Type="http://schemas.openxmlformats.org/officeDocument/2006/relationships/diagramData" Target="../diagrams/data1.xml" /><Relationship Id="rId1" Type="http://schemas.openxmlformats.org/officeDocument/2006/relationships/slideLayout" Target="../slideLayouts/slideLayout8.xml" /><Relationship Id="rId6" Type="http://schemas.microsoft.com/office/2007/relationships/diagramDrawing" Target="../diagrams/drawing1.xml" /><Relationship Id="rId11" Type="http://schemas.microsoft.com/office/2007/relationships/diagramDrawing" Target="../diagrams/drawing2.xml" /><Relationship Id="rId5" Type="http://schemas.openxmlformats.org/officeDocument/2006/relationships/diagramColors" Target="../diagrams/colors1.xml" /><Relationship Id="rId10" Type="http://schemas.openxmlformats.org/officeDocument/2006/relationships/diagramColors" Target="../diagrams/colors2.xml" /><Relationship Id="rId4" Type="http://schemas.openxmlformats.org/officeDocument/2006/relationships/diagramQuickStyle" Target="../diagrams/quickStyle1.xml" /><Relationship Id="rId9" Type="http://schemas.openxmlformats.org/officeDocument/2006/relationships/diagramQuickStyle" Target="../diagrams/quickStyle2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 /><Relationship Id="rId3" Type="http://schemas.openxmlformats.org/officeDocument/2006/relationships/diagramData" Target="../diagrams/data3.xml" /><Relationship Id="rId7" Type="http://schemas.microsoft.com/office/2007/relationships/diagramDrawing" Target="../diagrams/drawing3.xml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diagramColors" Target="../diagrams/colors3.xml" /><Relationship Id="rId5" Type="http://schemas.openxmlformats.org/officeDocument/2006/relationships/diagramQuickStyle" Target="../diagrams/quickStyle3.xml" /><Relationship Id="rId4" Type="http://schemas.openxmlformats.org/officeDocument/2006/relationships/diagramLayout" Target="../diagrams/layout3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n.wikipedia.org/wiki/%E0%A6%AC%E0%A6%99%E0%A7%8D%E0%A6%95%E0%A6%BF%E0%A6%AE%E0%A6%9A%E0%A6%A8%E0%A7%8D%E0%A6%A6%E0%A7%8D%E0%A6%B0_%E0%A6%9A%E0%A6%9F%E0%A7%8D%E0%A6%9F%E0%A7%8B%E0%A6%AA%E0%A6%BE%E0%A6%A7%E0%A7%8D%E0%A6%AF%E0%A6%BE%E0%A6%AF%E0%A6%BC#:~:text=%E0%A6%AC%E0%A6%99%E0%A7%8D%E0%A6%95%E0%A6%BF%E0%A6%AE%E0%A6%9A%E0%A6%A8%E0%A7%8D%E0%A6%A6%E0%A7%8D%E0%A6%B0%20%E0%A6%9A%E0%A6%9F%E0%A7%8D%E0%A6%9F%E0%A7%8B%E0%A6%AA%E0%A6%BE%E0%A6%A7%E0%A7%8D%E0%A6%AF%E0%A6%BE%E0%A6%AF%E0%A6%BC%20(%E0%A7%A8%E0%A7%AC%20%E0%A6%9C%E0%A7%81%E0%A6%A8%20%E0%A7%A7%E0%A7%AE%E0%A7%A9%E0%A7%AE,%E0%A6%89%E0%A6%A8%E0%A6%BF%E0%A6%B6%20%E0%A6%B6%E0%A6%A4%E0%A6%95%E0%A7%87%E0%A6%B0%20%E0%A6%AC%E0%A6%BF%E0%A6%B6%E0%A6%BF%E0%A6%B7%E0%A7%8D%E0%A6%9F%20%E0%A6%AC%E0%A6%BE%E0%A6%99%E0%A6%BE%E0%A6%B2%E0%A6%BF%20%E0%A6%94%E0%A6%AA%E0%A6%A8%E0%A7%8D%E0%A6%AF%E0%A6%BE%E0%A6%B8%E0%A6%BF%E0%A6%95%E0%A5%A4&amp;text=%E0%A6%A4%E0%A6%BF%E0%A6%A8%E0%A6%BF%20%E0%A6%AC%E0%A6%BE%E0%A6%82%E0%A6%B2%E0%A6%BE%20%E0%A6%AD%E0%A6%BE%E0%A6%B7%E0%A6%BE%E0%A6%B0%20%E0%A6%86%E0%A6%A6%E0%A6%BF%20%E0%A6%B8%E0%A6%BE%E0%A6%B9%E0%A6%BF%E0%A6%A4%E0%A7%8D%E0%A6%AF%E0%A6%AA%E0%A6%A4%E0%A7%8D%E0%A6%B0,%E0%A6%AC%E0%A6%BE%E0%A6%82%E0%A6%B2%E0%A6%BE%20%E0%A6%89%E0%A6%AA%E0%A6%A8%E2%80%8D%E0%A7%8D%E0%A6%AF%E0%A6%BE%E0%A6%B8%E0%A7%87%E0%A6%B0%20%E0%A6%9C%E0%A6%A8%E0%A6%95%20%E0%A6%AC%E0%A6%B2%E0%A6%BE%20%E0%A6%B9%E0%A6%AF%E0%A6%BC%E0%A5%A4" TargetMode="External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6.jpg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 /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 /><Relationship Id="rId7" Type="http://schemas.openxmlformats.org/officeDocument/2006/relationships/image" Target="../media/image12.jpg" /><Relationship Id="rId2" Type="http://schemas.openxmlformats.org/officeDocument/2006/relationships/diagramData" Target="../diagrams/data4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4.xml" /><Relationship Id="rId5" Type="http://schemas.openxmlformats.org/officeDocument/2006/relationships/diagramColors" Target="../diagrams/colors4.xml" /><Relationship Id="rId4" Type="http://schemas.openxmlformats.org/officeDocument/2006/relationships/diagramQuickStyle" Target="../diagrams/quickStyle4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 /><Relationship Id="rId1" Type="http://schemas.openxmlformats.org/officeDocument/2006/relationships/slideLayout" Target="../slideLayouts/slideLayout7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 /><Relationship Id="rId1" Type="http://schemas.openxmlformats.org/officeDocument/2006/relationships/slideLayout" Target="../slideLayouts/slideLayout7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 /><Relationship Id="rId7" Type="http://schemas.openxmlformats.org/officeDocument/2006/relationships/image" Target="../media/image22.jpg" /><Relationship Id="rId2" Type="http://schemas.openxmlformats.org/officeDocument/2006/relationships/diagramData" Target="../diagrams/data5.xml" /><Relationship Id="rId1" Type="http://schemas.openxmlformats.org/officeDocument/2006/relationships/slideLayout" Target="../slideLayouts/slideLayout7.xml" /><Relationship Id="rId6" Type="http://schemas.microsoft.com/office/2007/relationships/diagramDrawing" Target="../diagrams/drawing5.xml" /><Relationship Id="rId5" Type="http://schemas.openxmlformats.org/officeDocument/2006/relationships/diagramColors" Target="../diagrams/colors5.xml" /><Relationship Id="rId4" Type="http://schemas.openxmlformats.org/officeDocument/2006/relationships/diagramQuickStyle" Target="../diagrams/quickStyle5.xml" 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 /><Relationship Id="rId7" Type="http://schemas.microsoft.com/office/2007/relationships/diagramDrawing" Target="../diagrams/drawing6.xml" /><Relationship Id="rId2" Type="http://schemas.openxmlformats.org/officeDocument/2006/relationships/image" Target="../media/image23.jpeg" /><Relationship Id="rId1" Type="http://schemas.openxmlformats.org/officeDocument/2006/relationships/slideLayout" Target="../slideLayouts/slideLayout7.xml" /><Relationship Id="rId6" Type="http://schemas.openxmlformats.org/officeDocument/2006/relationships/diagramColors" Target="../diagrams/colors6.xml" /><Relationship Id="rId5" Type="http://schemas.openxmlformats.org/officeDocument/2006/relationships/diagramQuickStyle" Target="../diagrams/quickStyle6.xml" /><Relationship Id="rId4" Type="http://schemas.openxmlformats.org/officeDocument/2006/relationships/diagramLayout" Target="../diagrams/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845389" y="402502"/>
            <a:ext cx="53146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400" dirty="0">
                <a:solidFill>
                  <a:srgbClr val="FFFFFF"/>
                </a:solidFill>
              </a:rPr>
              <a:t>আজকের ক্লাসে তোমাদের স্বাগত জানাচ্ছি</a:t>
            </a:r>
            <a:r>
              <a:rPr lang="en-US" sz="2400" dirty="0">
                <a:solidFill>
                  <a:srgbClr val="FFFFFF"/>
                </a:solidFill>
              </a:rPr>
              <a:t> 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2255822" y="732954"/>
            <a:ext cx="80464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4000" dirty="0">
                <a:latin typeface="Shonar Bangla" panose="020B0502040204020203" pitchFamily="34" charset="0"/>
                <a:cs typeface="Shonar Bangla" panose="020B0502040204020203" pitchFamily="34" charset="0"/>
              </a:rPr>
              <a:t>আজকের বাংলা ক্লাসে তোমাদের স্বাগত জানাচ্ছি।</a:t>
            </a:r>
            <a:endParaRPr lang="en-US" sz="4000" dirty="0"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125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590674938"/>
              </p:ext>
            </p:extLst>
          </p:nvPr>
        </p:nvGraphicFramePr>
        <p:xfrm>
          <a:off x="83127" y="3947767"/>
          <a:ext cx="4898306" cy="63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771581495"/>
              </p:ext>
            </p:extLst>
          </p:nvPr>
        </p:nvGraphicFramePr>
        <p:xfrm>
          <a:off x="103031" y="4694829"/>
          <a:ext cx="5080157" cy="1796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83188" cy="3643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338" y="0"/>
            <a:ext cx="691166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5117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5135">
        <p15:prstTrans prst="peelOff"/>
      </p:transition>
    </mc:Choice>
    <mc:Fallback xmlns="">
      <p:transition spd="slow" advTm="5135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470138975"/>
              </p:ext>
            </p:extLst>
          </p:nvPr>
        </p:nvGraphicFramePr>
        <p:xfrm>
          <a:off x="1320627" y="1094560"/>
          <a:ext cx="2483394" cy="772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Oval 3"/>
          <p:cNvSpPr/>
          <p:nvPr/>
        </p:nvSpPr>
        <p:spPr>
          <a:xfrm>
            <a:off x="347528" y="2367280"/>
            <a:ext cx="5748472" cy="1985779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200" dirty="0">
                <a:solidFill>
                  <a:schemeClr val="accent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প্রবন্ধ</a:t>
            </a:r>
            <a:r>
              <a:rPr lang="en-US" sz="3200" dirty="0">
                <a:solidFill>
                  <a:schemeClr val="accent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:</a:t>
            </a:r>
          </a:p>
          <a:p>
            <a:pPr algn="ctr"/>
            <a:r>
              <a:rPr lang="as-IN" sz="3200" dirty="0">
                <a:latin typeface="Kalpurush" panose="02000600000000000000" pitchFamily="2" charset="0"/>
                <a:cs typeface="Kalpurush" panose="02000600000000000000" pitchFamily="2" charset="0"/>
              </a:rPr>
              <a:t>বাঙ্গালার নব্য লেখকদিগের প্রতি নিবেদন</a:t>
            </a:r>
            <a:endParaRPr lang="as-IN" sz="3200" dirty="0">
              <a:solidFill>
                <a:srgbClr val="CCFF99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79306" y="5029344"/>
            <a:ext cx="3366036" cy="734096"/>
          </a:xfrm>
          <a:prstGeom prst="roundRect">
            <a:avLst/>
          </a:prstGeom>
          <a:solidFill>
            <a:srgbClr val="05CB34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লেখক</a:t>
            </a:r>
            <a:r>
              <a:rPr lang="en-US" sz="2400" b="1" dirty="0"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lang="as-IN" sz="2400" b="1" dirty="0">
                <a:latin typeface="Kalpurush" panose="02000600000000000000" pitchFamily="2" charset="0"/>
                <a:cs typeface="Kalpurush" panose="02000600000000000000" pitchFamily="2" charset="0"/>
              </a:rPr>
              <a:t>বঙ্কিমচন্দ্র চট্টোপাধ্যায়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240" y="0"/>
            <a:ext cx="56997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956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A245591-27A8-002C-4ADF-D7257A501A53}"/>
              </a:ext>
            </a:extLst>
          </p:cNvPr>
          <p:cNvSpPr txBox="1"/>
          <p:nvPr/>
        </p:nvSpPr>
        <p:spPr>
          <a:xfrm>
            <a:off x="3261360" y="1951672"/>
            <a:ext cx="5659120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as-IN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এই পাঠ শেষে শিক্ষার্থীরা…</a:t>
            </a:r>
            <a:endParaRPr lang="en-US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endParaRPr lang="as-IN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লেখক পরিচিতি সম্পর্কে বলতে পারবে।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নতুন শব্দের অর্থ ও টীকা লিখতে পারবে।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as-IN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নব্য লেখকদের আদর্শ কী হওয়া উচিত তা বলতে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2953805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76895" y="221988"/>
            <a:ext cx="2919557" cy="87373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honar Bangla" panose="020B0502040204020203" pitchFamily="34" charset="0"/>
                <a:cs typeface="Shonar Bangla" panose="020B0502040204020203" pitchFamily="34" charset="0"/>
              </a:rPr>
              <a:t>লেখক</a:t>
            </a:r>
            <a:r>
              <a:rPr lang="as-IN" sz="2800" dirty="0">
                <a:latin typeface="Shonar Bangla" panose="020B0502040204020203" pitchFamily="34" charset="0"/>
                <a:cs typeface="Shonar Bangla" panose="020B0502040204020203" pitchFamily="34" charset="0"/>
              </a:rPr>
              <a:t> পরিচিতি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35" y="4741316"/>
            <a:ext cx="2700479" cy="6018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6502" y="1299271"/>
            <a:ext cx="730800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নাম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:</a:t>
            </a: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 </a:t>
            </a:r>
            <a:r>
              <a:rPr lang="as-IN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বঙ্কিমচন্দ্র চট্টোপাধ্যায়</a:t>
            </a:r>
            <a:endParaRPr lang="as-IN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জন্ম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 ১৮৩৮ সালের ২৬ জুন।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জন্ম স্থান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:</a:t>
            </a: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 পশ্চিমবঙ্গের চব্বিশ পরগনা জেলায়, কাঠাঁলপাড়া গ্রামে।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পিতা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যাদবচন্দ্র চট্টোপাধ্যায়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শিক্ষা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:</a:t>
            </a: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 কলকাতা বিশ্ববিদ্যালয়ের প্রথম স্নাতকত্তর।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পেশা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:</a:t>
            </a: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 ম্যাজিস্ট্রেট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প্রথম উপন্যাস → </a:t>
            </a:r>
            <a:r>
              <a:rPr lang="en-US" dirty="0" err="1">
                <a:latin typeface="Kalpurush" panose="02000600000000000000" pitchFamily="2" charset="0"/>
                <a:cs typeface="Kalpurush" panose="02000600000000000000" pitchFamily="2" charset="0"/>
              </a:rPr>
              <a:t>Rajmohon’s</a:t>
            </a:r>
            <a:r>
              <a:rPr lang="en-US" dirty="0">
                <a:latin typeface="Kalpurush" panose="02000600000000000000" pitchFamily="2" charset="0"/>
                <a:cs typeface="Kalpurush" panose="02000600000000000000" pitchFamily="2" charset="0"/>
              </a:rPr>
              <a:t> Wife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ছদ্মনাম → কমলাকান্ত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জনক → সার্থক বাংলা উপন্যাসের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উপাধি  → সাহিত্য সম্রাট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১৮৫২ খ্রিষ্টাব্দে 'সম্বাদ প্রভাকর' পত্রিকায় কবিতা প্রকাশের মাধ্যমে তার 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সাহিত্যচর্চার শুরু।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১৮৫৮ খ্রিষ্টাব্দে কলকাতা বিশ্ববিদ্যালয়ের প্রথম স্নাতকদের(বি.এ) একজন তিনি।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উপন্যাস ও প্রবন্ধ রচনা বাইরে 'বঙ্গদর্শন' (১৮৭২) পত্রিকার সম্পাদনা ও প্রকাশ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 তাঁর অন্যতম কীর্তি।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বঙ্কিমের গ্রন্থ সংখ্যা- ৩৪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বঙ্কিমের প্রবন্ধের বিষয় হচ্ছে : ধর্ম, দর্শন, সাহিত্য, ভাষা ও সমাজ।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as-IN" dirty="0">
                <a:latin typeface="Kalpurush" panose="02000600000000000000" pitchFamily="2" charset="0"/>
                <a:cs typeface="Kalpurush" panose="02000600000000000000" pitchFamily="2" charset="0"/>
              </a:rPr>
              <a:t>মৃত্যু → ১৮৯৪ সালের ৮ এপ্রিল।</a:t>
            </a:r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322" y="0"/>
            <a:ext cx="491167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719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269709" y="870854"/>
            <a:ext cx="3085532" cy="991173"/>
          </a:xfrm>
          <a:prstGeom prst="ellipse">
            <a:avLst/>
          </a:prstGeom>
          <a:solidFill>
            <a:srgbClr val="05CB34"/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 w="0"/>
                <a:solidFill>
                  <a:srgbClr val="002060"/>
                </a:solidFill>
                <a:effectLst>
                  <a:reflection blurRad="6350" stA="53000" endA="300" endPos="35500" dir="5400000" sy="-90000" algn="bl" rotWithShape="0"/>
                </a:effectLst>
                <a:latin typeface="Shonar Bangla" panose="020B0502040204020203" pitchFamily="34" charset="0"/>
                <a:cs typeface="Shonar Bangla" panose="020B0502040204020203" pitchFamily="34" charset="0"/>
              </a:rPr>
              <a:t>সাহিত্যকর্ম</a:t>
            </a:r>
            <a:endParaRPr lang="en-US" sz="4800" dirty="0">
              <a:ln w="0"/>
              <a:solidFill>
                <a:srgbClr val="00206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89985" y="2534079"/>
            <a:ext cx="4503356" cy="404414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4000" dirty="0">
                <a:solidFill>
                  <a:srgbClr val="D60093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প্রবন্ধ: </a:t>
            </a:r>
          </a:p>
          <a:p>
            <a:r>
              <a:rPr lang="as-IN" sz="3200" dirty="0">
                <a:latin typeface="Shonar Bangla" panose="020B0502040204020203" pitchFamily="34" charset="0"/>
                <a:cs typeface="Shonar Bangla" panose="020B0502040204020203" pitchFamily="34" charset="0"/>
              </a:rPr>
              <a:t>লোকরহস্য (১৮৭৪),</a:t>
            </a:r>
          </a:p>
          <a:p>
            <a:r>
              <a:rPr lang="as-IN" sz="3200" dirty="0">
                <a:latin typeface="Shonar Bangla" panose="020B0502040204020203" pitchFamily="34" charset="0"/>
                <a:cs typeface="Shonar Bangla" panose="020B0502040204020203" pitchFamily="34" charset="0"/>
              </a:rPr>
              <a:t>কমলাকান্তের দপ্তর (১৮৭৫), </a:t>
            </a:r>
          </a:p>
          <a:p>
            <a:r>
              <a:rPr lang="as-IN" sz="3200" dirty="0">
                <a:latin typeface="Shonar Bangla" panose="020B0502040204020203" pitchFamily="34" charset="0"/>
                <a:cs typeface="Shonar Bangla" panose="020B0502040204020203" pitchFamily="34" charset="0"/>
              </a:rPr>
              <a:t>বিজ্ঞান রহস্য (১৮৭৫), </a:t>
            </a:r>
          </a:p>
          <a:p>
            <a:r>
              <a:rPr lang="as-IN" sz="3200" dirty="0">
                <a:latin typeface="Shonar Bangla" panose="020B0502040204020203" pitchFamily="34" charset="0"/>
                <a:cs typeface="Shonar Bangla" panose="020B0502040204020203" pitchFamily="34" charset="0"/>
              </a:rPr>
              <a:t>কৃষ্ণচরিত্র (১৮৮৬),</a:t>
            </a:r>
          </a:p>
          <a:p>
            <a:r>
              <a:rPr lang="as-IN" sz="3200" dirty="0">
                <a:latin typeface="Shonar Bangla" panose="020B0502040204020203" pitchFamily="34" charset="0"/>
                <a:cs typeface="Shonar Bangla" panose="020B0502040204020203" pitchFamily="34" charset="0"/>
              </a:rPr>
              <a:t>সাম্য (১৮৭৯),</a:t>
            </a:r>
          </a:p>
          <a:p>
            <a:r>
              <a:rPr lang="as-IN" sz="3200" dirty="0">
                <a:latin typeface="Shonar Bangla" panose="020B0502040204020203" pitchFamily="34" charset="0"/>
                <a:cs typeface="Shonar Bangla" panose="020B0502040204020203" pitchFamily="34" charset="0"/>
              </a:rPr>
              <a:t>বিবিধ প্রবন্ধ (১৮৯২)।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69485" y="317745"/>
            <a:ext cx="5808485" cy="4760214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>
              <a:solidFill>
                <a:srgbClr val="FFFF00"/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endParaRPr lang="en-US" sz="2800" dirty="0">
              <a:solidFill>
                <a:srgbClr val="FFFF00"/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r>
              <a:rPr lang="as-IN" sz="36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উপন্যাস</a:t>
            </a:r>
            <a:r>
              <a:rPr lang="en-US" sz="36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: </a:t>
            </a:r>
          </a:p>
          <a:p>
            <a:r>
              <a:rPr lang="as-IN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দুর্গেশনন্দিনী- ১৮৬৫ প্রথম সার্থক উপন্যাস</a:t>
            </a:r>
          </a:p>
          <a:p>
            <a:r>
              <a:rPr lang="as-IN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কপালকুন্ডলা (১৮৬৬ রোমান্টিক),</a:t>
            </a:r>
          </a:p>
          <a:p>
            <a:r>
              <a:rPr lang="as-IN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মৃণালিনী (১৮৬৯, ঐতিহাসিক)</a:t>
            </a:r>
            <a:r>
              <a:rPr lang="en-US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 , </a:t>
            </a:r>
            <a:r>
              <a:rPr lang="as-IN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ইন্দিরা (১৮৭৩),</a:t>
            </a:r>
            <a:endParaRPr lang="en-US" sz="2800" dirty="0">
              <a:solidFill>
                <a:srgbClr val="FFFF00"/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r>
              <a:rPr lang="as-IN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 বিষবৃক্ষ (১৮৭৩),</a:t>
            </a:r>
            <a:r>
              <a:rPr lang="en-US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 </a:t>
            </a:r>
            <a:r>
              <a:rPr lang="as-IN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চন্দ্রশেখর (১৮৭৫)</a:t>
            </a:r>
            <a:endParaRPr lang="en-US" sz="2800" dirty="0">
              <a:solidFill>
                <a:srgbClr val="FFFF00"/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r>
              <a:rPr lang="as-IN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কৃষ্ণকান্তের উইল (১৮৭৮)</a:t>
            </a:r>
            <a:r>
              <a:rPr lang="en-US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 </a:t>
            </a:r>
            <a:r>
              <a:rPr lang="as-IN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রাজসিংহ (১৮৮২, ঐতিহাসিক</a:t>
            </a:r>
            <a:r>
              <a:rPr lang="en-US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) </a:t>
            </a:r>
          </a:p>
          <a:p>
            <a:r>
              <a:rPr lang="as-IN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আনন্দমঠ ১৮৮২, দেবী চৌধুরাণী (১৮৮৪), </a:t>
            </a:r>
            <a:endParaRPr lang="en-US" sz="2800" dirty="0">
              <a:solidFill>
                <a:srgbClr val="FFFF00"/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r>
              <a:rPr lang="as-IN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সীতারাম (সর্বশেষ)</a:t>
            </a:r>
            <a:r>
              <a:rPr lang="en-US" sz="2800" dirty="0">
                <a:solidFill>
                  <a:srgbClr val="FFFF0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 ।</a:t>
            </a:r>
            <a:endParaRPr lang="as-IN" sz="2800" dirty="0">
              <a:solidFill>
                <a:srgbClr val="FFFF00"/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endParaRPr lang="as-IN" sz="2800" dirty="0">
              <a:solidFill>
                <a:srgbClr val="FFFF00"/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821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32830" y="823480"/>
            <a:ext cx="6586957" cy="143799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উৎস পরিচিতি :</a:t>
            </a:r>
          </a:p>
          <a:p>
            <a:pPr algn="ctr"/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বাঙ্গালার নব্য লেখকদিগের প্রতি নিবেদন রচনাটি প্রথ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ম</a:t>
            </a:r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 প্রকাশিত হয় ‘প্রচার’ পত্রিকায় ১৮৮৫ সালে; পরে এটি ‘বিবিধ প্রবন্ধ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’</a:t>
            </a:r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 নামক গ্রন্থের অন্তর্ভুক্ত হয়।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13898" y="2717443"/>
            <a:ext cx="7224822" cy="143799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মূলবাণী/মর্মবাণী/উপজীব্য বিষয়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: </a:t>
            </a:r>
          </a:p>
          <a:p>
            <a:pPr algn="ctr"/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বাঙ্গালার নব্য লেখকদিগের প্রতি নিবেদন’ রচনায় লেখক বাংলা সাহিত্যের উন্নতির জন্য নতুন লেখকদের প্রতি কিছু। নিবেদন জানিয়েছেন।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192" y="0"/>
            <a:ext cx="3907808" cy="6858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74577" y="4611405"/>
            <a:ext cx="6503462" cy="1510852"/>
          </a:xfrm>
          <a:prstGeom prst="roundRect">
            <a:avLst/>
          </a:prstGeom>
          <a:solidFill>
            <a:srgbClr val="F7273B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Wingdings" panose="05000000000000000000" pitchFamily="2" charset="2"/>
              <a:buChar char="v"/>
            </a:pPr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সাধু রীতিতে লেখা এই প্রবন্ধটি আকারে ছোট হলেও চিন্তার মৌলিকত্বে অসাধারণ 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এ প্রবন্ধে বঙ্কিমচন্দ্র চট্টোপাধ্যায় নব্য লেখকদের প্রতি ১২ টি পরামর্শ দিয়েছেন। </a:t>
            </a:r>
            <a:endParaRPr lang="en-US" sz="20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609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3507475" y="286603"/>
            <a:ext cx="3725839" cy="1105469"/>
          </a:xfrm>
          <a:prstGeom prst="flowChartPunchedTape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মূলকথা</a:t>
            </a:r>
            <a:endParaRPr lang="en-US" sz="1600" dirty="0">
              <a:ln w="0"/>
              <a:solidFill>
                <a:srgbClr val="FFFF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323833" y="1869743"/>
            <a:ext cx="9608024" cy="4247722"/>
          </a:xfrm>
          <a:prstGeom prst="roundRect">
            <a:avLst/>
          </a:prstGeom>
          <a:solidFill>
            <a:srgbClr val="093957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অসত্য , নীতি – নৈতিকতা বিরোধী কিংবা পরনিন্দার উদ্দেশ্য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প্রণোদিত বা স্বার্থতাড়িত লেখা পরিহার করা বাঞ্ছনীয় । লেখক বলতে চান , নতুন লেখকরা কিছু লিখে তাৎক্ষণিকভাবে না ছাপিয়ে কিছুদিন অপেক্ষা করে পুনরায় পাঠ করলে লেখাটি সমৃদ্ধ হয়ে উঠবে । যার যে বিষয়ে অধিকার নেই সে বিষয়ে লেখার চেষ্টা করা যেমন অনুচিত তেমনি লেখায় বিদ্যা জাহির করার প্রবণতাকেও তিনি নিন্দনীয় বলে মনে করেছেন ।</a:t>
            </a:r>
          </a:p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অনুকরণবৃত্তিকেও দূষণীয় বলেছেন । অনাবশ্যকভাবে লেখার সৌষ্ঠব বৃদ্ধি বা পরিহাস করার চেষ্টাও তাঁর কাছে কাম্য নয় । সারল্যকেই তিনি সকল অলংকারের মধ্যে শ্রেষ্ঠ অলংকার বলে মনে করেছেন । সর্বোপরি বস্তুনিষ্ঠার ওপর গুরুত্বারোপ করেছেন ।</a:t>
            </a:r>
            <a:r>
              <a:rPr lang="en-US" sz="2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এভাবে এই ছোট লেখাটিতে তিনি লেখকের আদর্শ কী হওয়া উচিত তা অত্যাবশ্যকীয় শব্দ প্রয়োগে উপস্থাপন করেছেন । নবীন লেখকরা বঙ্কিমচন্দ্রের পরামর্শ মান্য করলে লেখক ও পাঠক সমাজ নিশ্চিতভাবে উপকৃত হবেন ; আমাদের মননশীল ও সৃজনশীল জগৎ সমৃদ্ধ থেকে সমৃদ্ধতর হবে</a:t>
            </a:r>
          </a:p>
        </p:txBody>
      </p:sp>
    </p:spTree>
    <p:extLst>
      <p:ext uri="{BB962C8B-B14F-4D97-AF65-F5344CB8AC3E}">
        <p14:creationId xmlns:p14="http://schemas.microsoft.com/office/powerpoint/2010/main" val="1834765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44283" y="2240577"/>
            <a:ext cx="2594378" cy="888782"/>
          </a:xfrm>
          <a:prstGeom prst="ellipse">
            <a:avLst/>
          </a:prstGeom>
          <a:solidFill>
            <a:srgbClr val="09395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পাঠ বিশ্লেষণ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8320" y="127456"/>
            <a:ext cx="2971279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উপস্হাপনায়:</a:t>
            </a:r>
          </a:p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মো. আল-মামুন</a:t>
            </a:r>
            <a:r>
              <a:rPr lang="en-US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প্রভাষক (বাংলা)</a:t>
            </a:r>
          </a:p>
        </p:txBody>
      </p:sp>
      <p:sp>
        <p:nvSpPr>
          <p:cNvPr id="3" name="Rectangle 2"/>
          <p:cNvSpPr/>
          <p:nvPr/>
        </p:nvSpPr>
        <p:spPr>
          <a:xfrm>
            <a:off x="500292" y="3957329"/>
            <a:ext cx="6130344" cy="207349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১। 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যশের জন্য লিখিবেন না । তাহা হইলে যশও হইবে না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লেখাও ভালো হইবে না । লেখা ভালো হইলে যশ আপনি আসিবে ।</a:t>
            </a:r>
            <a:endParaRPr lang="en-US" sz="20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3" y="127456"/>
            <a:ext cx="8019245" cy="38103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702" y="3431087"/>
            <a:ext cx="4684326" cy="312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9597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623341" y="1817597"/>
            <a:ext cx="2165444" cy="898647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FF00"/>
                </a:solidFill>
              </a:rPr>
              <a:t>পাঠ </a:t>
            </a:r>
            <a:r>
              <a:rPr lang="en-US" sz="2800" dirty="0" err="1">
                <a:solidFill>
                  <a:srgbClr val="FFFF00"/>
                </a:solidFill>
              </a:rPr>
              <a:t>বিশ্লেষণ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8321" y="127456"/>
            <a:ext cx="2610464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kern="0" dirty="0">
                <a:solidFill>
                  <a:srgbClr val="0070C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উপস্হাপনায়:</a:t>
            </a:r>
          </a:p>
          <a:p>
            <a:pPr lvl="0"/>
            <a:r>
              <a:rPr lang="as-IN" kern="0" dirty="0">
                <a:solidFill>
                  <a:srgbClr val="0070C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মো. আল-মামুন</a:t>
            </a:r>
            <a:r>
              <a:rPr lang="en-US" kern="0" dirty="0">
                <a:solidFill>
                  <a:srgbClr val="0070C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, </a:t>
            </a:r>
            <a:r>
              <a:rPr lang="as-IN" kern="0" dirty="0">
                <a:solidFill>
                  <a:srgbClr val="0070C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প্রভাষক (বাংলা)</a:t>
            </a:r>
          </a:p>
        </p:txBody>
      </p:sp>
      <p:sp>
        <p:nvSpPr>
          <p:cNvPr id="3" name="Rectangle 2"/>
          <p:cNvSpPr/>
          <p:nvPr/>
        </p:nvSpPr>
        <p:spPr>
          <a:xfrm>
            <a:off x="185264" y="4327733"/>
            <a:ext cx="7600519" cy="201210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২। টাকার জন্য লিখিবেন না । ইউরোপে এখন অনেক লোক টাকার জন্যই লেখে এবং টাকাও পায় লেখাও ভালো হয় ।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কিন্তু আমাদের এখনও সে দিন হয় নাই । এখন অর্থের উদ্দেশ্যে লিখিতে গেলে , লোকরঞ্জন – প্রবৃত্তি প্রবল হইয়া পড়ে । এখন আমাদিগের দেশের সাধারণ পাঠকের রুচি ও শিক্ষা বিবেচনা করিয়া লোকরঞ্জন করিতে গেলে রচনা বিকৃত ও অনিষ্টকর হইয়া উঠে ।</a:t>
            </a:r>
            <a:endParaRPr lang="en-US" sz="20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38" y="127455"/>
            <a:ext cx="8855412" cy="3816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720" y="4045516"/>
            <a:ext cx="3804029" cy="2536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0977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30567" y="1684963"/>
            <a:ext cx="2634018" cy="1064523"/>
          </a:xfrm>
          <a:prstGeom prst="ellipse">
            <a:avLst/>
          </a:prstGeom>
          <a:solidFill>
            <a:schemeClr val="accent2">
              <a:lumMod val="50000"/>
            </a:schemeClr>
          </a:solidFill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পাঠ বিশ্লেষণ</a:t>
            </a:r>
            <a:endParaRPr lang="as-IN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168135708"/>
              </p:ext>
            </p:extLst>
          </p:nvPr>
        </p:nvGraphicFramePr>
        <p:xfrm>
          <a:off x="174171" y="4963663"/>
          <a:ext cx="6400800" cy="16693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178321" y="127456"/>
            <a:ext cx="2610464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উপস্হাপনায়:</a:t>
            </a:r>
          </a:p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মো. আল-মামুন</a:t>
            </a:r>
            <a:r>
              <a:rPr lang="en-US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প্রভাষক (বাংলা)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939" y="4472185"/>
            <a:ext cx="8087932" cy="2097088"/>
          </a:xfrm>
          <a:prstGeom prst="rect">
            <a:avLst/>
          </a:prstGeom>
          <a:solidFill>
            <a:srgbClr val="05CB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৩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  <a:r>
              <a:rPr lang="as-IN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যদি মনে এমন বুঝিতে পারেন যে লিখিয়া দেশের বা মনুষ্যজাতির কিছু মঙ্গল সাধন করিতে পারেন অথবা সৌন্দর্য সৃষ্টি করিতে পারেন , তবে অবশ্য লিখিবেন ।</a:t>
            </a:r>
            <a:r>
              <a:rPr lang="en-US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যাঁহারা অন্য উদ্দেশ্যে লেখেন , তাঁহাদিগকে যাত্রাওয়ালা প্রভৃতি নীচ ব্যবসায়ীদিগের সঙ্গে গণ্য করা যাইতে পারে ।</a:t>
            </a:r>
            <a:endParaRPr lang="en-US" sz="24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872" y="127456"/>
            <a:ext cx="8846228" cy="4089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4231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549308" y="1923143"/>
            <a:ext cx="2728034" cy="957943"/>
          </a:xfrm>
          <a:prstGeom prst="ellipse">
            <a:avLst/>
          </a:prstGeom>
          <a:solidFill>
            <a:srgbClr val="00B050"/>
          </a:solidFill>
          <a:effectLst>
            <a:reflection blurRad="6350" stA="50000" endA="275" endPos="40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পাঠ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বিশ্লেষণ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8321" y="127456"/>
            <a:ext cx="2610464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উপস্হাপনায়:</a:t>
            </a:r>
          </a:p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মো. আল-মামুন</a:t>
            </a:r>
            <a:r>
              <a:rPr lang="en-US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প্রভাষক (বাংলা)</a:t>
            </a:r>
          </a:p>
        </p:txBody>
      </p:sp>
      <p:sp>
        <p:nvSpPr>
          <p:cNvPr id="3" name="Rectangle 2"/>
          <p:cNvSpPr/>
          <p:nvPr/>
        </p:nvSpPr>
        <p:spPr>
          <a:xfrm>
            <a:off x="324984" y="4667534"/>
            <a:ext cx="7447416" cy="15503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৪। যাহা অসত্য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ধর্মবিরুদ্ধ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;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পরনিন্দা বা পরপীড়ন বা স্বার্থসাধন যাহার উদ্দেশ্য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সে সকল প্রবন্ধ কখনও হিতকর হইতে পারে না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সুতরাং তাহা একেবারে পরিহার্য । সত্য ও ধর্মই সাহিত্যের উদ্দেশ্য । অন্য উদ্দেশ্যে লেখনী – ধারণ মহাপাপ ।</a:t>
            </a:r>
            <a:endParaRPr lang="en-US" sz="20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713" y="318525"/>
            <a:ext cx="8361529" cy="3966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7613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78321" y="1617827"/>
            <a:ext cx="2861093" cy="906432"/>
          </a:xfrm>
          <a:prstGeom prst="ellipse">
            <a:avLst/>
          </a:prstGeom>
          <a:solidFill>
            <a:srgbClr val="00206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en-US" sz="24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বিশ্লেষণ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8321" y="127456"/>
            <a:ext cx="2610464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উপস্হাপনায়:</a:t>
            </a:r>
          </a:p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মো. আল-মামুন</a:t>
            </a:r>
            <a:r>
              <a:rPr lang="en-US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প্রভাষক (বাংলা)</a:t>
            </a:r>
          </a:p>
        </p:txBody>
      </p:sp>
      <p:sp>
        <p:nvSpPr>
          <p:cNvPr id="4" name="Rectangle 3"/>
          <p:cNvSpPr/>
          <p:nvPr/>
        </p:nvSpPr>
        <p:spPr>
          <a:xfrm>
            <a:off x="1814081" y="4333742"/>
            <a:ext cx="8141431" cy="2017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৫। যাহা লিখিবেন , তাহা হঠাৎ ছাপাইবেন না । কিছু কাল ফেলিয়া রাখিবেন । কিছু কাল পরে উহা সংশোধন করিবেন । তাহা হইলে দেখিবেন , প্রবন্ধে অনেক দোষ আছে । কাব্য নাটক উপন্যাস দুই এক বৎসর ফেলিয়া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রাখিয়া তারপর সংশোধন করিলে বিশেষ উৎকর্ষ লাভ করে । যাঁহারা সাময়িক সাহিত্যের কার্যে ব্রতী , তাঁহাদের পক্ষে এই নিয়ম রক্ষাটি ঘটিয়া উঠে না । এজন্য সাময়িক সাহিত্য , লেখকের পক্ষে অবনতিকর ।</a:t>
            </a:r>
            <a:endParaRPr lang="en-US" sz="20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054" y="127456"/>
            <a:ext cx="8783855" cy="3598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8555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09983" y="2057887"/>
            <a:ext cx="2737784" cy="114251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as-IN" sz="1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বিশ্লেষণ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78321" y="127456"/>
            <a:ext cx="2610464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উপস্হাপনায়:</a:t>
            </a:r>
          </a:p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মো. আল-মামুন</a:t>
            </a:r>
            <a:r>
              <a:rPr lang="en-US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প্রভাষক (বাংলা)</a:t>
            </a:r>
          </a:p>
        </p:txBody>
      </p:sp>
      <p:sp>
        <p:nvSpPr>
          <p:cNvPr id="4" name="Rectangle 3"/>
          <p:cNvSpPr/>
          <p:nvPr/>
        </p:nvSpPr>
        <p:spPr>
          <a:xfrm>
            <a:off x="590444" y="4842457"/>
            <a:ext cx="6814907" cy="14329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৬। যে বিষয়ে যাহার অধিকার নাই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সে বিষয়ে তাহার হস্তক্ষেপ অকর্তব্য । এটি সোজা কথা কিন্তু সাময়িক সাহিত্যতে এ নিয়মটি রক্ষিত হয় না ।</a:t>
            </a:r>
            <a:endParaRPr lang="en-US" sz="20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657" y="127456"/>
            <a:ext cx="8240403" cy="42125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6566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3471" y="1431585"/>
            <a:ext cx="2723590" cy="781566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as-IN" sz="1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বিশ্লেষণ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8321" y="127456"/>
            <a:ext cx="2610464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উপস্হাপনায়:</a:t>
            </a:r>
          </a:p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মো. আল-মামুন</a:t>
            </a:r>
            <a:r>
              <a:rPr lang="en-US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প্রভাষক (বাংলা)</a:t>
            </a:r>
          </a:p>
        </p:txBody>
      </p:sp>
      <p:sp>
        <p:nvSpPr>
          <p:cNvPr id="4" name="Rectangle 3"/>
          <p:cNvSpPr/>
          <p:nvPr/>
        </p:nvSpPr>
        <p:spPr>
          <a:xfrm>
            <a:off x="370410" y="4269251"/>
            <a:ext cx="9223966" cy="22280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৭। বিদ্যা প্রকাশের চেষ্টা করিবেন না ।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বিদ্যা থাকিলে তাহা আপনিই প্রকাশ পায় , চেষ্টা করিতে হয় না । বিদ্যা প্রকাশের চেষ্টা পাঠকের অতিশয় বিরক্তিকর এবং রচনার পরিপাট্যের বিশেষ হানিজনক । এখনকার প্রবন্ধে ইংরাজি  সংস্কৃত ফরাসি জার্মান কোটেশন বড় বেশি দেখিতে পাই । যে ভাষা আপনি জানেন না , পরের গ্রন্থের সাহায্যে সে ভাষা হইতে কদাচ উদ্ধৃত করিবেন না ।</a:t>
            </a:r>
            <a:endParaRPr lang="en-US" sz="20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337" y="127456"/>
            <a:ext cx="8925636" cy="3953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8134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78321" y="2051387"/>
            <a:ext cx="2717082" cy="74640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800" dirty="0"/>
              <a:t>পাঠ</a:t>
            </a:r>
            <a:r>
              <a:rPr lang="as-IN" dirty="0"/>
              <a:t> </a:t>
            </a:r>
            <a:r>
              <a:rPr lang="as-IN" sz="2800" dirty="0"/>
              <a:t>বিশ্লেষণ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8321" y="127456"/>
            <a:ext cx="2610464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kern="0" dirty="0">
                <a:solidFill>
                  <a:srgbClr val="0070C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উপস্হাপনায়:</a:t>
            </a:r>
          </a:p>
          <a:p>
            <a:pPr lvl="0"/>
            <a:r>
              <a:rPr lang="as-IN" kern="0" dirty="0">
                <a:solidFill>
                  <a:srgbClr val="0070C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মো. আল-মামুন</a:t>
            </a:r>
            <a:r>
              <a:rPr lang="en-US" kern="0" dirty="0">
                <a:solidFill>
                  <a:srgbClr val="0070C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, </a:t>
            </a:r>
            <a:r>
              <a:rPr lang="as-IN" kern="0" dirty="0">
                <a:solidFill>
                  <a:srgbClr val="0070C0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প্রভাষক (বাংলা)</a:t>
            </a:r>
          </a:p>
        </p:txBody>
      </p:sp>
      <p:sp>
        <p:nvSpPr>
          <p:cNvPr id="5" name="Rectangle 4"/>
          <p:cNvSpPr/>
          <p:nvPr/>
        </p:nvSpPr>
        <p:spPr>
          <a:xfrm>
            <a:off x="354842" y="4657924"/>
            <a:ext cx="7561882" cy="19189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400" dirty="0">
                <a:solidFill>
                  <a:schemeClr val="tx1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৮। অলংকার প্রয়োগ বা রসিকতার জন্য চেষ্টিত হইবেন না ।</a:t>
            </a:r>
            <a:r>
              <a:rPr lang="en-US" sz="2400" dirty="0">
                <a:solidFill>
                  <a:schemeClr val="tx1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 </a:t>
            </a:r>
            <a:r>
              <a:rPr lang="as-IN" sz="2400" dirty="0">
                <a:solidFill>
                  <a:schemeClr val="tx1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স্থানে স্থানে অলংকার বা ব্যঙ্গের প্রয়োজন হয় বটে </a:t>
            </a:r>
            <a:r>
              <a:rPr lang="en-US" sz="2400" dirty="0">
                <a:solidFill>
                  <a:schemeClr val="tx1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; </a:t>
            </a:r>
            <a:r>
              <a:rPr lang="as-IN" sz="2400" dirty="0">
                <a:solidFill>
                  <a:schemeClr val="tx1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লেখকের ভাণ্ডারে এ সামগ্রী থাকিলে</a:t>
            </a:r>
            <a:r>
              <a:rPr lang="en-US" sz="2400" dirty="0">
                <a:solidFill>
                  <a:schemeClr val="tx1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,</a:t>
            </a:r>
            <a:r>
              <a:rPr lang="as-IN" sz="2400" dirty="0">
                <a:solidFill>
                  <a:schemeClr val="tx1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 প্রয়োজন মতে আপনিই আসিয়া পৌঁছিবে- ভাণ্ডারে না থাকিলে মাথা কুটিলেও আসিবে না । অসময়ে বা শূন্য ভাণ্ডারে অলংকার প্রয়োগের বা রসিকতার চেষ্টার মতো কদর্য আর কিছুই নাই ।</a:t>
            </a:r>
            <a:endParaRPr lang="en-US" sz="2400" dirty="0">
              <a:solidFill>
                <a:schemeClr val="tx1"/>
              </a:solidFill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985" y="127456"/>
            <a:ext cx="8830102" cy="4376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69881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21903" y="2242456"/>
            <a:ext cx="2688823" cy="119071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as-IN" sz="1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বিশ্লেষণ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8321" y="127456"/>
            <a:ext cx="2610464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উপস্হাপনায়:</a:t>
            </a:r>
          </a:p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মো. আল-মামুন</a:t>
            </a:r>
            <a:r>
              <a:rPr lang="en-US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প্রভাষক (বাংলা)</a:t>
            </a:r>
          </a:p>
        </p:txBody>
      </p:sp>
      <p:sp>
        <p:nvSpPr>
          <p:cNvPr id="4" name="Rectangle 3"/>
          <p:cNvSpPr/>
          <p:nvPr/>
        </p:nvSpPr>
        <p:spPr>
          <a:xfrm>
            <a:off x="519514" y="4344026"/>
            <a:ext cx="8829202" cy="22341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৯। যে স্থানে অলংকার বা ব্যঙ্গ বড় সুন্দর বলিয়া বোধ হইবে সেই স্থানটি কাটিয়া দিবে এটি প্রাচীন বিধি । আমি সে কথা বলি না । কিন্তু আমার পরামর্শ এই যে সে স্থানটি বন্ধুবৰ্গকে পুনঃ পুনঃ পড়িয়া শুনাইবে । যদি ভালো না হইয়া থাকে তবে দুই চারি বার পড়িলে লেখকের নিজেরই আর উহা ভালো লাগিবে না – বন্ধুবর্গের নিকট পড়িতে লজ্জা করিবে । তখন উহা কাটিয়া দিবে ।</a:t>
            </a:r>
            <a:endParaRPr lang="en-US" sz="20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143" y="127456"/>
            <a:ext cx="8293197" cy="3857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82121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99073" y="2242456"/>
            <a:ext cx="2677413" cy="119071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as-IN" sz="1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বিশ্লেষণ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8321" y="127456"/>
            <a:ext cx="2599386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উপস্হাপনায়:</a:t>
            </a:r>
          </a:p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মো. আল-মামুন</a:t>
            </a:r>
            <a:r>
              <a:rPr lang="en-US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প্রভাষক (বাংলা)</a:t>
            </a:r>
          </a:p>
        </p:txBody>
      </p:sp>
      <p:sp>
        <p:nvSpPr>
          <p:cNvPr id="4" name="Rectangle 3"/>
          <p:cNvSpPr/>
          <p:nvPr/>
        </p:nvSpPr>
        <p:spPr>
          <a:xfrm>
            <a:off x="299073" y="4902143"/>
            <a:ext cx="9810127" cy="980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১০। সকল অলংকারের শ্রেষ্ঠ অলংকার সরলতা । যিনি সোজা কথায় আপনার মনের ভাব সহজে পাঠককে বুঝাইতে পারেন তিনিই শ্রেষ্ঠ লেখক । কেন না লেখার উদ্দেশ্য পাঠককে বুঝানো ।</a:t>
            </a:r>
          </a:p>
          <a:p>
            <a:endParaRPr lang="as-IN" sz="20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723" y="127456"/>
            <a:ext cx="7258599" cy="4566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05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5257" y="2324342"/>
            <a:ext cx="2688823" cy="1190714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as-IN" sz="1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বিশ্লেষণ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8321" y="127456"/>
            <a:ext cx="2610464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উপস্হাপনায়:</a:t>
            </a:r>
          </a:p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মো. আল-মামুন</a:t>
            </a:r>
            <a:r>
              <a:rPr lang="en-US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প্রভাষক (বাংলা)</a:t>
            </a:r>
          </a:p>
        </p:txBody>
      </p:sp>
      <p:sp>
        <p:nvSpPr>
          <p:cNvPr id="4" name="Rectangle 3"/>
          <p:cNvSpPr/>
          <p:nvPr/>
        </p:nvSpPr>
        <p:spPr>
          <a:xfrm>
            <a:off x="642345" y="4900781"/>
            <a:ext cx="8760962" cy="11315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১১। কাহারও অনুকরণ করিও না । অনুকরণে দোষগুলি অনুকৃত হয় গুণগুলি হয় না । অমুক ইংরাজি বা সংস্কৃত বা বাঙ্গালা লেখক এইরূপ লিখিয়াছেন আমিও এরূপ লিখিব এ কথা কদাপি মনে স্থান দিও না 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624" y="254016"/>
            <a:ext cx="7492621" cy="364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2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725781" y="1450407"/>
            <a:ext cx="3135178" cy="841939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as-IN" sz="16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2400" dirty="0">
                <a:latin typeface="Kalpurush" panose="02000600000000000000" pitchFamily="2" charset="0"/>
                <a:cs typeface="Kalpurush" panose="02000600000000000000" pitchFamily="2" charset="0"/>
              </a:rPr>
              <a:t>বিশ্লেষণ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78320" y="127456"/>
            <a:ext cx="2625839" cy="811161"/>
          </a:xfrm>
          <a:prstGeom prst="roundRect">
            <a:avLst/>
          </a:prstGeom>
          <a:solidFill>
            <a:schemeClr val="bg2"/>
          </a:solidFill>
          <a:ln>
            <a:solidFill>
              <a:schemeClr val="accent5">
                <a:lumMod val="75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উপস্হাপনায়:</a:t>
            </a:r>
          </a:p>
          <a:p>
            <a:pPr lvl="0"/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মো. আল-মামুন</a:t>
            </a:r>
            <a:r>
              <a:rPr lang="en-US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as-IN" sz="1600" kern="0" dirty="0">
                <a:solidFill>
                  <a:srgbClr val="0070C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প্রভাষক (বাংলা)</a:t>
            </a:r>
          </a:p>
        </p:txBody>
      </p:sp>
      <p:sp>
        <p:nvSpPr>
          <p:cNvPr id="4" name="Rectangle 3"/>
          <p:cNvSpPr/>
          <p:nvPr/>
        </p:nvSpPr>
        <p:spPr>
          <a:xfrm>
            <a:off x="401841" y="3027656"/>
            <a:ext cx="6354559" cy="103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১২। যে কথার প্রমাণ দিতে পারিবে না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তাহা লিখিও না । প্রমাণগুলি সংযুক্ত করা সকল সময়ে প্রয়োজন হয় না</a:t>
            </a:r>
            <a:r>
              <a:rPr lang="en-US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কিন্তু হাতে থাকা চাই 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401841" y="4709859"/>
            <a:ext cx="6354559" cy="1247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as-IN" sz="20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১৩। বাঙ্গালা সাহিত্য বাঙ্গালার ভরসা। এই নিয়মগুলি বাঙ্গালার লেখকদিগের দ্বারা রক্ষিত হইলে বাঙ্গালা সাহিত্যের উন্নতি বেগে হইতে থাকিবে ।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042" y="127456"/>
            <a:ext cx="4682638" cy="6222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21260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F208946-8B62-46FF-9DE9-220BFA9ABB9E}"/>
              </a:ext>
            </a:extLst>
          </p:cNvPr>
          <p:cNvSpPr txBox="1"/>
          <p:nvPr/>
        </p:nvSpPr>
        <p:spPr>
          <a:xfrm>
            <a:off x="4030980" y="790549"/>
            <a:ext cx="4130040" cy="646331"/>
          </a:xfrm>
          <a:prstGeom prst="rect">
            <a:avLst/>
          </a:prstGeom>
          <a:solidFill>
            <a:srgbClr val="7030A0"/>
          </a:solidFill>
          <a:ln w="34925">
            <a:solidFill>
              <a:srgbClr val="FFC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একক কাজ</a:t>
            </a:r>
            <a:endParaRPr lang="en-US" sz="36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20716" y="1987114"/>
            <a:ext cx="9350991" cy="31700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প্রশ্ন ১।      বঙ্কিমচন্দ্র চট্টোপাধ্যায় কোথায় জন্মগ্রহণ করেন ?</a:t>
            </a:r>
          </a:p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প্রশ্ন ২।      বঙ্কিমচন্দ্র চট্টোপাধ্যায় কত সালে বিএ পরীক্ষায় উত্তীর্ণ হন ?</a:t>
            </a:r>
          </a:p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প্রশ্ন ৩।     বঙ্কিমচন্দ্র চট্টোপাধ্যায় কোন পেশায় ছিলেন ?</a:t>
            </a:r>
          </a:p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প্রশ্ন ৪।      লোকরহস্য ও কৃষ্ণচরিত্র বঙ্কিমচন্দ্রের কোন ধরনের?</a:t>
            </a:r>
          </a:p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প্রশ্ন ৫।      বাংলা সাহিত্যে অবদানের জন্য বঙ্কিমচন্দ্র কোন উপাধিতে ভূষিত হন ?</a:t>
            </a:r>
          </a:p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প্রশ্ন ৬।     বঙ্কিমচন্দ্র চট্টোপাধ্যায় কত সালে মৃত্যুবরণ করেন ?</a:t>
            </a:r>
          </a:p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প্রশ্ন ৭।      বঙ্কিমচন্দ্র চট্টোপাধ্যায় কোথায় মৃত্যুবরণ করেন ?</a:t>
            </a:r>
          </a:p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প্রশ্ন ৮।     ‘বাঙ্গালার নব্য লেখকদিগের প্রতি নিবেদন ‘ প্রবন্ধটি কোন গ্রন্থের অন্তর্গত ?</a:t>
            </a:r>
          </a:p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প্রশ্ন ৯।      বঙ্কিমচন্দ্র চট্টোপাধ্যায় কিসের জন্য লিখতে নিষেধ করেছেন?</a:t>
            </a:r>
          </a:p>
          <a:p>
            <a:r>
              <a:rPr lang="as-IN" sz="2000" dirty="0">
                <a:latin typeface="Kalpurush" panose="02000600000000000000" pitchFamily="2" charset="0"/>
                <a:cs typeface="Kalpurush" panose="02000600000000000000" pitchFamily="2" charset="0"/>
              </a:rPr>
              <a:t>প্রশ্ন ১০।    কোন জায়গার অনেক লোক টাকার জন্য লেখে ?</a:t>
            </a:r>
          </a:p>
        </p:txBody>
      </p:sp>
    </p:spTree>
    <p:extLst>
      <p:ext uri="{BB962C8B-B14F-4D97-AF65-F5344CB8AC3E}">
        <p14:creationId xmlns:p14="http://schemas.microsoft.com/office/powerpoint/2010/main" val="310939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351049462"/>
              </p:ext>
            </p:extLst>
          </p:nvPr>
        </p:nvGraphicFramePr>
        <p:xfrm>
          <a:off x="668741" y="639771"/>
          <a:ext cx="2237020" cy="997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912" y="254001"/>
            <a:ext cx="5750257" cy="6604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341194" y="3241040"/>
            <a:ext cx="5800299" cy="1972406"/>
          </a:xfrm>
          <a:prstGeom prst="rect">
            <a:avLst/>
          </a:prstGeom>
          <a:solidFill>
            <a:srgbClr val="05CB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as-IN" sz="2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বঙ্কিমচন্দ্র চট্টোপাধ্যায়ের পরামর্শ ছড়াও আর কোন কোন বিষয়গুলো লেখার ক্ষেত্রে গুরুত্ব দেওয়া উচিৎ বলে তোমরা মনে করো।</a:t>
            </a:r>
          </a:p>
        </p:txBody>
      </p:sp>
    </p:spTree>
    <p:extLst>
      <p:ext uri="{BB962C8B-B14F-4D97-AF65-F5344CB8AC3E}">
        <p14:creationId xmlns:p14="http://schemas.microsoft.com/office/powerpoint/2010/main" val="27899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94363" y="2465336"/>
            <a:ext cx="8950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dirty="0">
                <a:solidFill>
                  <a:schemeClr val="bg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ধন্যবাদ</a:t>
            </a:r>
            <a:endParaRPr lang="en-GB" sz="8000" b="1" dirty="0">
              <a:solidFill>
                <a:schemeClr val="bg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3925"/>
            <a:ext cx="12192000" cy="609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545686718"/>
              </p:ext>
            </p:extLst>
          </p:nvPr>
        </p:nvGraphicFramePr>
        <p:xfrm>
          <a:off x="27296" y="54232"/>
          <a:ext cx="12164704" cy="1551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9519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4628</TotalTime>
  <Words>1351</Words>
  <Application>Microsoft Office PowerPoint</Application>
  <PresentationFormat>Widescreen</PresentationFormat>
  <Paragraphs>127</Paragraphs>
  <Slides>23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HP-NPC</dc:creator>
  <cp:lastModifiedBy>amit mamun</cp:lastModifiedBy>
  <cp:revision>482</cp:revision>
  <dcterms:created xsi:type="dcterms:W3CDTF">2020-11-24T08:53:38Z</dcterms:created>
  <dcterms:modified xsi:type="dcterms:W3CDTF">2026-08-17T11:10:23Z</dcterms:modified>
</cp:coreProperties>
</file>