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5143500" cy="9144000"/>
  <p:defaultTextStyle>
    <a:defPPr lvl="0"/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-2-1.png"/><Relationship Id="rId4" Type="http://schemas.openxmlformats.org/officeDocument/2006/relationships/image" Target="../media/image-2-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2.png"/><Relationship Id="rId5" Type="http://schemas.openxmlformats.org/officeDocument/2006/relationships/image" Target="../media/image-6-3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4.png"/><Relationship Id="rId5" Type="http://schemas.openxmlformats.org/officeDocument/2006/relationships/image" Target="../media/image-7-5.svg"/><Relationship Id="rId6" Type="http://schemas.openxmlformats.org/officeDocument/2006/relationships/image" Target="../media/image-7-6.png"/><Relationship Id="rId7" Type="http://schemas.openxmlformats.org/officeDocument/2006/relationships/image" Target="../media/image-7-7.svg"/><Relationship Id="rId8" Type="http://schemas.openxmlformats.org/officeDocument/2006/relationships/image" Target="../media/image-7-8.png"/><Relationship Id="rId9" Type="http://schemas.openxmlformats.org/officeDocument/2006/relationships/image" Target="../media/image-7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2.png"/><Relationship Id="rId5" Type="http://schemas.openxmlformats.org/officeDocument/2006/relationships/image" Target="../media/image-8-3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image" Target="../media/image-16-3.png"/><Relationship Id="rId4" Type="http://schemas.openxmlformats.org/officeDocument/2006/relationships/image" Target="../media/image-16-4.svg"/><Relationship Id="rId5" Type="http://schemas.openxmlformats.org/officeDocument/2006/relationships/image" Target="../media/image-16-5.png"/><Relationship Id="rId6" Type="http://schemas.openxmlformats.org/officeDocument/2006/relationships/image" Target="../media/image-16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-19-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909018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আজকের প্রেজেন্টেশন ক্লাসে সবাইকে স্বাগতম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267519" y="3007593"/>
            <a:ext cx="5179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🌹</a:t>
            </a:r>
            <a:pPr algn="ctr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রক্ত সংবহনতন্ত্র ও রক্তজনিত রোগসমূহ — নবম শ্রেণী | জীববিজ্ঞান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"/>
          <p:cNvSpPr/>
          <p:nvPr/>
        </p:nvSpPr>
        <p:spPr>
          <a:xfrm>
            <a:off x="394022" y="765646"/>
            <a:ext cx="4956900" cy="3612000"/>
          </a:xfrm>
          <a:prstGeom prst="roundRect">
            <a:avLst>
              <a:gd fmla="val 2826" name="adj"/>
            </a:avLst>
          </a:prstGeom>
          <a:solidFill>
            <a:srgbClr val="1B1B27">
              <a:alpha val="949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"/>
          <p:cNvSpPr/>
          <p:nvPr/>
        </p:nvSpPr>
        <p:spPr>
          <a:xfrm>
            <a:off x="535781" y="925116"/>
            <a:ext cx="887700" cy="215400"/>
          </a:xfrm>
          <a:prstGeom prst="roundRect">
            <a:avLst>
              <a:gd fmla="val 22119" name="adj"/>
            </a:avLst>
          </a:prstGeom>
          <a:solidFill>
            <a:srgbClr val="1F1F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1"/>
          <p:cNvSpPr/>
          <p:nvPr/>
        </p:nvSpPr>
        <p:spPr>
          <a:xfrm>
            <a:off x="620837" y="967606"/>
            <a:ext cx="1174800" cy="1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C3939"/>
              </a:buClr>
              <a:buSzPts val="850"/>
              <a:buFont typeface="Roboto"/>
              <a:buNone/>
            </a:pPr>
            <a:r>
              <a:rPr b="0" i="0" lang="en-US" sz="850" u="none" cap="none" strike="noStrike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শিক্ষক পরিচিতি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535781" y="1197173"/>
            <a:ext cx="46734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50"/>
              <a:buFont typeface="Raleway"/>
              <a:buNone/>
            </a:pPr>
            <a:r>
              <a:rPr b="0" i="0" lang="en-US" sz="275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শিক্ষক ও পাঠ পরিচিতি</a:t>
            </a:r>
            <a:endParaRPr b="0" i="0" sz="2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6" name="Google Shape;2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5781" y="1799630"/>
            <a:ext cx="2265760" cy="113846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"/>
          <p:cNvSpPr/>
          <p:nvPr/>
        </p:nvSpPr>
        <p:spPr>
          <a:xfrm>
            <a:off x="772790" y="1960438"/>
            <a:ext cx="1867800" cy="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Raleway"/>
              <a:buNone/>
            </a:pPr>
            <a:r>
              <a:rPr b="0" i="0" lang="en-US" sz="135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শিক্ষক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772790" y="2323654"/>
            <a:ext cx="18678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মোঃ ওবাইদুল ইসলাম (সহকারী শিক্ষক)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9" name="Google Shape;2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43299" y="1799630"/>
            <a:ext cx="2265835" cy="1138461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"/>
          <p:cNvSpPr/>
          <p:nvPr/>
        </p:nvSpPr>
        <p:spPr>
          <a:xfrm>
            <a:off x="3180308" y="1960438"/>
            <a:ext cx="1868100" cy="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Raleway"/>
              <a:buNone/>
            </a:pPr>
            <a:r>
              <a:rPr b="0" i="0" lang="en-US" sz="135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বিদ্যালয়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3180251" y="2400465"/>
            <a:ext cx="1868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কোহাকান্দা </a:t>
            </a:r>
            <a:r>
              <a:rPr lang="en-US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সিরাজল</a:t>
            </a:r>
            <a:r>
              <a:rPr b="0" i="0" lang="en-US" sz="1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হক উচ্চ বিদ্যালয়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2" name="Google Shape;3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5781" y="3079849"/>
            <a:ext cx="2265760" cy="113846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"/>
          <p:cNvSpPr/>
          <p:nvPr/>
        </p:nvSpPr>
        <p:spPr>
          <a:xfrm>
            <a:off x="772790" y="3240658"/>
            <a:ext cx="1867800" cy="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Raleway"/>
              <a:buNone/>
            </a:pPr>
            <a:r>
              <a:rPr b="0" i="0" lang="en-US" sz="135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বিষয় ও শ্রেণী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1"/>
          <p:cNvSpPr/>
          <p:nvPr/>
        </p:nvSpPr>
        <p:spPr>
          <a:xfrm>
            <a:off x="772790" y="3603873"/>
            <a:ext cx="1867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জীববিজ্ঞান | নবম শ্রেণী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5" name="Google Shape;3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43299" y="3079849"/>
            <a:ext cx="2265835" cy="1138461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"/>
          <p:cNvSpPr/>
          <p:nvPr/>
        </p:nvSpPr>
        <p:spPr>
          <a:xfrm>
            <a:off x="3180308" y="3240658"/>
            <a:ext cx="1868100" cy="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Raleway"/>
              <a:buNone/>
            </a:pPr>
            <a:r>
              <a:rPr b="0" i="0" lang="en-US" sz="135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অধ্যায় ও পাঠ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"/>
          <p:cNvSpPr/>
          <p:nvPr/>
        </p:nvSpPr>
        <p:spPr>
          <a:xfrm>
            <a:off x="3180308" y="3603873"/>
            <a:ext cx="18681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ষষ্ঠ অধ্যায় — রক্ত সংবহনতন্ত্র ও রক্তজনিত রোগসমূহ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8" name="Google Shape;3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11590" y="1857301"/>
            <a:ext cx="142875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540520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পূর্বজ্ঞান যাচাই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496119" y="2196108"/>
            <a:ext cx="4722763" cy="566961"/>
          </a:xfrm>
          <a:prstGeom prst="roundRect">
            <a:avLst>
              <a:gd name="adj" fmla="val 10502"/>
            </a:avLst>
          </a:prstGeom>
          <a:solidFill>
            <a:srgbClr val="D9D9D9"/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877" y="2396877"/>
            <a:ext cx="177180" cy="14175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56816" y="2373288"/>
            <a:ext cx="457750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🤔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প্রশ্ন: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ছবিটি দেখে কী মনে হচ্ছে? লোকটির কী সমস্যা হতে পারে?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96119" y="2922538"/>
            <a:ext cx="472276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ছবিতে একজন ব্যক্তি বুকে হাত দিয়ে তীব্র যন্ত্রণায় কষ্ট পাচ্ছেন। এই ধরনের উপসর্গ কোন রোগের ইঙ্গিত দিতে পারে? আজকের পাঠে আমরা এই প্রশ্নের উত্তর খুঁজে বের করব।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92609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কোলেস্টেরল ও লিপিপ্রোটিনের প্রকারভেদ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719114"/>
            <a:ext cx="8151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কোলেস্টেরল চর্বি জাতীয় পদার্থ হওয়ায় সরাসরি রক্তে দ্রবীভূত হতে পারে না। তাই এটি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লিপিপ্রোটিন (লিপিড + প্রোটিন)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নামক বিশেষ যৌগের মাধ্যমে রক্তে প্রবাহিত হয়।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96119" y="2332211"/>
            <a:ext cx="2622724" cy="1818680"/>
          </a:xfrm>
          <a:prstGeom prst="roundRect">
            <a:avLst>
              <a:gd name="adj" fmla="val 3274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2640" y="2478732"/>
            <a:ext cx="232968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😈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LDL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42640" y="2785244"/>
            <a:ext cx="2329681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650"/>
              </a:spcAft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Low-Density Lipoprotein</a:t>
            </a:r>
            <a:endParaRPr lang="en-US" sz="11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"খারাপ কোলেস্টেরল" — রক্তনালীর প্রাচীরে চর্বি জমিয়ে রক্তপ্রবাহে বাধা সৃষ্টি করে এবং হৃদরোগের ঝুঁকি বাড়ায়।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60601" y="2332211"/>
            <a:ext cx="2622724" cy="1818680"/>
          </a:xfrm>
          <a:prstGeom prst="roundRect">
            <a:avLst>
              <a:gd name="adj" fmla="val 3274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07122" y="2478732"/>
            <a:ext cx="232968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😇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HDL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407122" y="2785244"/>
            <a:ext cx="2329681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650"/>
              </a:spcAft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High-Density Lipoprotein</a:t>
            </a:r>
            <a:endParaRPr lang="en-US" sz="11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"ভালো কোলেস্টেরল" — রক্তে জমে থাকা অতিরিক্ত কোলেস্টেরলকে যকৃতে নিয়ে ধ্বংস করে এবং হৃদরোগ প্রতিরোধ করে।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025083" y="2332211"/>
            <a:ext cx="2622724" cy="1818680"/>
          </a:xfrm>
          <a:prstGeom prst="roundRect">
            <a:avLst>
              <a:gd name="adj" fmla="val 3274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71605" y="2478732"/>
            <a:ext cx="232968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⚠️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ট্রাইগ্লিসারাইড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171605" y="2785244"/>
            <a:ext cx="2329681" cy="1219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650"/>
              </a:spcAft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Triglyceride</a:t>
            </a:r>
            <a:endParaRPr lang="en-US" sz="11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রক্তের এক ধরনের চর্বি যা অতিরিক্ত ক্যালোরি থেকে তৈরি হয়। মাত্রা বেশি থাকলে ধমনীর প্রাচীর শক্ত হয়ে যাওয়ার ঝুঁকি থাকে।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46931"/>
            <a:ext cx="390294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কোলেস্টেরলের আদর্শ মান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631677"/>
            <a:ext cx="43601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খাদ্য উৎস: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ডিমের কুসুম, চর্বিযুক্ত মাংস, মাখন, ঘি ও ফাস্টফুড।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96119" y="2017961"/>
            <a:ext cx="3902943" cy="2060823"/>
          </a:xfrm>
          <a:prstGeom prst="roundRect">
            <a:avLst>
              <a:gd name="adj" fmla="val 2889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96119" y="2431554"/>
            <a:ext cx="3902943" cy="886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96119" y="2842766"/>
            <a:ext cx="3902943" cy="886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496119" y="3253978"/>
            <a:ext cx="3902943" cy="886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496119" y="3665190"/>
            <a:ext cx="3902943" cy="886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642714" y="2112541"/>
            <a:ext cx="21203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পরিমাপ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589386" y="2112541"/>
            <a:ext cx="21203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আদর্শ মান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2714" y="2523753"/>
            <a:ext cx="21203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মোট কোলেস্টেরল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589386" y="2523753"/>
            <a:ext cx="21203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&lt; ২০০ mg/dL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2714" y="2934965"/>
            <a:ext cx="21203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LDL (খারাপ)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589386" y="2934965"/>
            <a:ext cx="21203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&lt; ১০০ mg/dL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2714" y="3346177"/>
            <a:ext cx="21203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HDL (ভালো)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589386" y="3346177"/>
            <a:ext cx="21203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&gt; ৪০ mg/dL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2714" y="3757389"/>
            <a:ext cx="21203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ট্রাইগ্লিসারাইড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2589386" y="3757389"/>
            <a:ext cx="21203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&lt; ১৫০ mg/dL</a:t>
            </a:r>
            <a:endParaRPr lang="en-US" sz="1100" dirty="0"/>
          </a:p>
        </p:txBody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9701" y="1465883"/>
            <a:ext cx="3902943" cy="22116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1206847"/>
            <a:ext cx="530647" cy="215354"/>
          </a:xfrm>
          <a:prstGeom prst="roundRect">
            <a:avLst>
              <a:gd name="adj" fmla="val 22119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581174" y="1249338"/>
            <a:ext cx="817736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হৃদরোগ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1478905"/>
            <a:ext cx="432777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এনজিনা (Angina)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708720" y="2208907"/>
            <a:ext cx="4115172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সংজ্ঞা: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হৃদপিণ্ডের রক্তনালীতে কোলেস্টেরল জমে রক্তপ্রবাহ কমে গেলে হৃদপেশি পর্যাপ্ত অক্সিজেন ও পুষ্টি পায় না, ফলে বুকে তীব্র ব্যথা হয়; একে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এনজিনা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বলে।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96119" y="2081361"/>
            <a:ext cx="19050" cy="935534"/>
          </a:xfrm>
          <a:prstGeom prst="roundRect">
            <a:avLst>
              <a:gd name="adj" fmla="val 50000"/>
            </a:avLst>
          </a:prstGeom>
          <a:solidFill>
            <a:srgbClr val="1B1B27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74531" y="1126480"/>
            <a:ext cx="3478039" cy="1970856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250" y="3420666"/>
            <a:ext cx="212601" cy="21260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56816" y="3416275"/>
            <a:ext cx="352655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কারণ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956816" y="3722787"/>
            <a:ext cx="352655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ধমনীতে LDL কোলেস্টেরল জমে রক্তপ্রবাহ সংকুচিত হয়।</a:t>
            </a:r>
            <a:endParaRPr lang="en-US" sz="11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13684" y="3420666"/>
            <a:ext cx="212601" cy="21260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121250" y="3416275"/>
            <a:ext cx="352663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প্রভাব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5121250" y="3722787"/>
            <a:ext cx="3526631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হৃদপেশিতে অক্সিজেন সরবরাহ কমে গিয়ে তীব্র বুকে ব্যথা সৃষ্টি হয়।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574774"/>
            <a:ext cx="4722763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কোলেস্টেরলের উপকারিতা ও কাজ</a:t>
            </a:r>
            <a:endParaRPr lang="en-US" sz="26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25119" y="1190253"/>
            <a:ext cx="270197" cy="27019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356274" y="1236687"/>
            <a:ext cx="4291608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কোষ প্রাচীর</a:t>
            </a:r>
            <a:endParaRPr lang="en-US" sz="1300" dirty="0"/>
          </a:p>
        </p:txBody>
      </p:sp>
      <p:sp>
        <p:nvSpPr>
          <p:cNvPr id="6" name="Text 2"/>
          <p:cNvSpPr/>
          <p:nvPr/>
        </p:nvSpPr>
        <p:spPr>
          <a:xfrm>
            <a:off x="4356274" y="1525042"/>
            <a:ext cx="4291608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গঠন ও সুরক্ষায় সাহায্য করে এবং কোষে বিভিন্ন দ্রব্যাদি প্রবেশ নিয়ন্ত্রণ করে।</a:t>
            </a:r>
            <a:endParaRPr lang="en-US" sz="10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5119" y="1993702"/>
            <a:ext cx="270197" cy="27019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356274" y="2040136"/>
            <a:ext cx="4291608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জনন ও গ্রন্থির হরমোন</a:t>
            </a:r>
            <a:endParaRPr lang="en-US" sz="1300" dirty="0"/>
          </a:p>
        </p:txBody>
      </p:sp>
      <p:sp>
        <p:nvSpPr>
          <p:cNvPr id="9" name="Text 4"/>
          <p:cNvSpPr/>
          <p:nvPr/>
        </p:nvSpPr>
        <p:spPr>
          <a:xfrm>
            <a:off x="4356274" y="2328490"/>
            <a:ext cx="4291608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অ্যান্ড্রোজেন, ইস্ট্রোজেন ও অ্যাড্রেনাল গ্রন্থির হরমোন তৈরিতে ভূমিকা রাখে।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25119" y="2797150"/>
            <a:ext cx="270197" cy="27019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356274" y="2843585"/>
            <a:ext cx="4291608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ভিটামিন D ও বিপাক</a:t>
            </a:r>
            <a:endParaRPr lang="en-US" sz="1300" dirty="0"/>
          </a:p>
        </p:txBody>
      </p:sp>
      <p:sp>
        <p:nvSpPr>
          <p:cNvPr id="12" name="Text 6"/>
          <p:cNvSpPr/>
          <p:nvPr/>
        </p:nvSpPr>
        <p:spPr>
          <a:xfrm>
            <a:off x="4356274" y="3131939"/>
            <a:ext cx="4291608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সূর্যালোকের সাহায্যে ভিটামিন D উৎপন্ন করে এবং চর্বিতে দ্রবীভূত ভিটামিন (A, D, E, K) বিপাকে সাহায্য করে।</a:t>
            </a:r>
            <a:endParaRPr lang="en-US" sz="10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25119" y="3811712"/>
            <a:ext cx="270197" cy="27019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356274" y="3858146"/>
            <a:ext cx="4291608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পিত্তরস ও স্নায়ু</a:t>
            </a:r>
            <a:endParaRPr lang="en-US" sz="1300" dirty="0"/>
          </a:p>
        </p:txBody>
      </p:sp>
      <p:sp>
        <p:nvSpPr>
          <p:cNvPr id="15" name="Text 8"/>
          <p:cNvSpPr/>
          <p:nvPr/>
        </p:nvSpPr>
        <p:spPr>
          <a:xfrm>
            <a:off x="4356274" y="4146500"/>
            <a:ext cx="4291608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যকৃতে পিত্ত তৈরিতে সাহায্য করে এবং স্নায়ুকোষের কার্যকারিতা ও রোগ প্রতিরোধ ক্ষমতা বৃদ্ধি করে।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78619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কোলেস্টেরলের ঝুঁকি ও পিত্তথলির পাথর</a:t>
            </a:r>
            <a:endParaRPr lang="en-US" sz="27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1793677"/>
            <a:ext cx="3902943" cy="221166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9701" y="1879327"/>
            <a:ext cx="1880592" cy="204035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986710" y="2040136"/>
            <a:ext cx="1482775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⚠️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রক্ত সংবহনে বিশৃঙ্খলা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4986710" y="2624807"/>
            <a:ext cx="148277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রক্তে LDL বাড়লে ধমনীর প্রাচীর শক্ত হয়ে রক্তচাপ বাড়ে এবং হৃদরোগের ঝুঁকি তৈরি হয়।</a:t>
            </a:r>
            <a:endParaRPr lang="en-US" sz="11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72052" y="1879327"/>
            <a:ext cx="1880592" cy="204035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009061" y="2040136"/>
            <a:ext cx="1482775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🪨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পিত্তথলির পাথর (Gallstone)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7009061" y="2624807"/>
            <a:ext cx="1482775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পিত্তরসে কোলেস্টেরলের মাত্রা অতিরিক্ত বেড়ে গেলে তা পিত্তথলিতে তলানি হিসেবে জমে পাথরে পরিণত হয়।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784994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লিউকেমিয়া (Leukemia — রক্ত ক্যান্সার)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3925119" y="1883569"/>
            <a:ext cx="2290465" cy="1506810"/>
          </a:xfrm>
          <a:prstGeom prst="roundRect">
            <a:avLst>
              <a:gd name="adj" fmla="val 3952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071640" y="2030090"/>
            <a:ext cx="19974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📖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সংজ্ঞা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4071640" y="2336602"/>
            <a:ext cx="199742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অস্থিমজ্জায় শ্বেত রক্তকণিকার অস্বাভাবিক ও অনিয়ন্ত্রিত বৃদ্ধির কারণে রক্ত উৎপাদন ব্যাহত হওয়ার ব্যাধি।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357342" y="1883569"/>
            <a:ext cx="2290539" cy="1506810"/>
          </a:xfrm>
          <a:prstGeom prst="roundRect">
            <a:avLst>
              <a:gd name="adj" fmla="val 3952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03863" y="2030090"/>
            <a:ext cx="199749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🦴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আক্রান্ত অঙ্গ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503863" y="2336602"/>
            <a:ext cx="199749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অস্থিমজ্জা (Bone Marrow) — যেখানে রক্তকণিকা তৈরি হয়।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925119" y="3532138"/>
            <a:ext cx="4722763" cy="826368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71640" y="3678659"/>
            <a:ext cx="442972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⚗️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কারণ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4071640" y="3985171"/>
            <a:ext cx="442972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ক্ষতিকর তেজস্ক্রিয়তা (X-ray), বেনজিন কেমিক্যাল ও জিনগত পরিবর্তন।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284982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লিউকেমিয়ার লক্ষণসমূহ</a:t>
            </a:r>
            <a:endParaRPr lang="en-US" sz="27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2011487"/>
            <a:ext cx="1104900" cy="6828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2871490"/>
            <a:ext cx="190500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তীব্র রক্তস্বল্পতা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96119" y="3178001"/>
            <a:ext cx="1905000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ফ্যাকাশে মুখমণ্ডল ও চোখের ভেতরের ফ্যাকাশে অংশ — রক্তস্বল্পতার প্রধান লক্ষণ।</a:t>
            </a:r>
            <a:endParaRPr lang="en-US" sz="11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298" y="2011487"/>
            <a:ext cx="1104900" cy="68282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578298" y="2871490"/>
            <a:ext cx="190507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রক্তপাত ও লাল ছোপ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2578298" y="3178001"/>
            <a:ext cx="190507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মাড়ি বা নাক দিয়ে রক্তপাত এবং ত্বকের নিচে লাল ছোপ ছোপ দাগ।</a:t>
            </a:r>
            <a:endParaRPr lang="en-US" sz="11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553" y="2011487"/>
            <a:ext cx="1104900" cy="68282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660553" y="2871490"/>
            <a:ext cx="190507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জ্বর ও লসিকা গ্রন্থি ফোলা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4660553" y="3178001"/>
            <a:ext cx="190507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দীর্ঘমেয়াদী জ্বর এবং গলায় ফোলা লসিকা গ্রন্থির চিত্র।</a:t>
            </a:r>
            <a:endParaRPr lang="en-US" sz="11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2807" y="2011487"/>
            <a:ext cx="1104900" cy="68282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742807" y="2871490"/>
            <a:ext cx="190507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হাড় ও গিঁটে ব্যথা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6742807" y="3178001"/>
            <a:ext cx="1905074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হাঁটুর গিঁটে বা হাড়ের ব্যথায় হাত চেপে রাখার চিত্র — তীব্র যন্ত্রণার লক্ষণ।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23267"/>
            <a:ext cx="8151763" cy="394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লিউকেমিয়ার চিকিৎসা</a:t>
            </a:r>
            <a:endParaRPr lang="en-US" sz="2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6119" y="1128713"/>
            <a:ext cx="126206" cy="12620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96119" y="1313185"/>
            <a:ext cx="4344814" cy="14288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5" name="Text 2"/>
          <p:cNvSpPr/>
          <p:nvPr/>
        </p:nvSpPr>
        <p:spPr>
          <a:xfrm>
            <a:off x="496119" y="1404863"/>
            <a:ext cx="4344814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কিমোথেরাপি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96119" y="1714574"/>
            <a:ext cx="4344814" cy="190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ওষুধের সাহায্যে ক্যান্সার কোষ ধ্বংস করা হয়।</a:t>
            </a:r>
            <a:endParaRPr lang="en-US" sz="9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2128391"/>
            <a:ext cx="126206" cy="126206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96119" y="2312863"/>
            <a:ext cx="4344814" cy="14288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9" name="Text 5"/>
          <p:cNvSpPr/>
          <p:nvPr/>
        </p:nvSpPr>
        <p:spPr>
          <a:xfrm>
            <a:off x="496119" y="2404542"/>
            <a:ext cx="4344814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বোন ম্যারো ট্রান্সপ্ল্যান্ট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496119" y="2714253"/>
            <a:ext cx="4344814" cy="190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অসুস্থ অস্থিমজ্জা পরিবর্তন করে সুস্থ অস্থিমজ্জা প্রতিস্থাপন করা হয়।</a:t>
            </a:r>
            <a:endParaRPr lang="en-US" sz="9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119" y="3128070"/>
            <a:ext cx="126206" cy="126206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496119" y="3312542"/>
            <a:ext cx="4344814" cy="14288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3" name="Text 8"/>
          <p:cNvSpPr/>
          <p:nvPr/>
        </p:nvSpPr>
        <p:spPr>
          <a:xfrm>
            <a:off x="496119" y="3404220"/>
            <a:ext cx="4344814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রক্ত প্রদান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496119" y="3713931"/>
            <a:ext cx="4344814" cy="190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সাময়িকভাবে লোহিত কণিকা ও অনুচক্রিকা সরবরাহ করা হয়।</a:t>
            </a:r>
            <a:endParaRPr lang="en-US" sz="9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3769" y="1564928"/>
            <a:ext cx="3498800" cy="1982614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496119" y="4252540"/>
            <a:ext cx="8151763" cy="467692"/>
          </a:xfrm>
          <a:prstGeom prst="roundRect">
            <a:avLst>
              <a:gd name="adj" fmla="val 11339"/>
            </a:avLst>
          </a:prstGeom>
          <a:solidFill>
            <a:srgbClr val="B6FCB8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325" y="4414689"/>
            <a:ext cx="157758" cy="12620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906289" y="4396532"/>
            <a:ext cx="8072586" cy="190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✅</a:t>
            </a:r>
            <a:pPr algn="l" indent="0" marL="0">
              <a:lnSpc>
                <a:spcPct val="126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সঠিক সময়ে চিকিৎসা শুরু করলে লিউকেমিয়া নিয়ন্ত্রণ করা সম্ভব।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89930"/>
            <a:ext cx="8151763" cy="276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হার্ট অ্যাটাক (Heart Attack)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629022" y="839837"/>
            <a:ext cx="8476059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6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সংজ্ঞা:</a:t>
            </a:r>
            <a:pPr algn="l" indent="0" marL="0">
              <a:lnSpc>
                <a:spcPct val="108000"/>
              </a:lnSpc>
              <a:buNone/>
            </a:pPr>
            <a:r>
              <a:rPr lang="en-US" sz="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করোনারি ধমনীতে রক্ত জমাট বেঁধে রক্তপ্রবাহ বন্ধ হয়ে গেলে হৃদপেশি ক্ষতিগ্রস্ত বা ধ্বংস হয়; একে </a:t>
            </a:r>
            <a:pPr algn="l" indent="0" marL="0">
              <a:lnSpc>
                <a:spcPct val="108000"/>
              </a:lnSpc>
              <a:buNone/>
            </a:pPr>
            <a:r>
              <a:rPr lang="en-US" sz="6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হার্ট অ্যাটাক (মায়োকার্ডিয়াল ইনফার্কশন)</a:t>
            </a:r>
            <a:pPr algn="l" indent="0" marL="0">
              <a:lnSpc>
                <a:spcPct val="108000"/>
              </a:lnSpc>
              <a:buNone/>
            </a:pPr>
            <a:r>
              <a:rPr lang="en-US" sz="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বলে।</a:t>
            </a:r>
            <a:endParaRPr lang="en-US" sz="650" dirty="0"/>
          </a:p>
        </p:txBody>
      </p:sp>
      <p:sp>
        <p:nvSpPr>
          <p:cNvPr id="4" name="Shape 2"/>
          <p:cNvSpPr/>
          <p:nvPr/>
        </p:nvSpPr>
        <p:spPr>
          <a:xfrm>
            <a:off x="496119" y="777553"/>
            <a:ext cx="9525" cy="239762"/>
          </a:xfrm>
          <a:prstGeom prst="roundRect">
            <a:avLst>
              <a:gd name="adj" fmla="val 50000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496119" y="2511028"/>
            <a:ext cx="4386188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কারণ: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96119" y="2704802"/>
            <a:ext cx="4386188" cy="653355"/>
          </a:xfrm>
          <a:prstGeom prst="rect">
            <a:avLst/>
          </a:prstGeom>
          <a:noFill/>
          <a:ln/>
        </p:spPr>
        <p:txBody>
          <a:bodyPr wrap="square" lIns="0" tIns="35442" rIns="0" bIns="0" rtlCol="0" anchor="t">
            <a:normAutofit/>
          </a:bodyPr>
          <a:lstStyle/>
          <a:p>
            <a:pPr algn="l" marL="132080" indent="-132080">
              <a:lnSpc>
                <a:spcPct val="108000"/>
              </a:lnSpc>
              <a:buSzPct val="100000"/>
              <a:buChar char="•"/>
            </a:pPr>
            <a:r>
              <a:rPr lang="en-US" sz="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ওজন বৃদ্ধি</a:t>
            </a:r>
            <a:endParaRPr lang="en-US" sz="650" dirty="0"/>
          </a:p>
          <a:p>
            <a:pPr algn="l" marL="132080" indent="-132080">
              <a:lnSpc>
                <a:spcPct val="108000"/>
              </a:lnSpc>
              <a:buSzPct val="100000"/>
              <a:buChar char="•"/>
            </a:pPr>
            <a:r>
              <a:rPr lang="en-US" sz="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অনিয়ন্ত্রিত ডায়াবেটিস</a:t>
            </a:r>
            <a:endParaRPr lang="en-US" sz="650" dirty="0"/>
          </a:p>
          <a:p>
            <a:pPr algn="l" marL="132080" indent="-132080">
              <a:lnSpc>
                <a:spcPct val="108000"/>
              </a:lnSpc>
              <a:buSzPct val="100000"/>
              <a:buChar char="•"/>
            </a:pPr>
            <a:r>
              <a:rPr lang="en-US" sz="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অতিরিক্ত চর্বিযুক্ত খাবার</a:t>
            </a:r>
            <a:endParaRPr lang="en-US" sz="650" dirty="0"/>
          </a:p>
          <a:p>
            <a:pPr algn="l" marL="132080" indent="-132080">
              <a:lnSpc>
                <a:spcPct val="108000"/>
              </a:lnSpc>
              <a:buSzPct val="100000"/>
              <a:buChar char="•"/>
            </a:pPr>
            <a:r>
              <a:rPr lang="en-US" sz="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অলস জীবনযাপন</a:t>
            </a:r>
            <a:endParaRPr lang="en-US" sz="650" dirty="0"/>
          </a:p>
          <a:p>
            <a:pPr algn="l" marL="132080" indent="-132080">
              <a:lnSpc>
                <a:spcPct val="108000"/>
              </a:lnSpc>
              <a:buSzPct val="100000"/>
              <a:buChar char="•"/>
            </a:pPr>
            <a:r>
              <a:rPr lang="en-US" sz="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দুশ্চিন্তা</a:t>
            </a:r>
            <a:endParaRPr lang="en-US" sz="6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3168" y="1141884"/>
            <a:ext cx="3549402" cy="35494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64047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হার্ট অ্যাটাকের লক্ষণসমূহ</a:t>
            </a:r>
            <a:endParaRPr lang="en-US" sz="27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1790551"/>
            <a:ext cx="1507480" cy="9316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2899395"/>
            <a:ext cx="259913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বুকের বাম দিকে তীব্র ব্যথা ও চাপ অনুভব হওয়া</a:t>
            </a:r>
            <a:endParaRPr lang="en-US" sz="11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433" y="1790551"/>
            <a:ext cx="1507480" cy="93166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272433" y="2899395"/>
            <a:ext cx="259913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সারা শরীরে প্রচুর ঘাম হওয়া</a:t>
            </a:r>
            <a:endParaRPr lang="en-US" sz="11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747" y="1790551"/>
            <a:ext cx="1507480" cy="93166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048747" y="2899395"/>
            <a:ext cx="259913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বুক ভারী বোধ হওয়া ও শ্বাসকষ্ট</a:t>
            </a:r>
            <a:endParaRPr lang="en-US" sz="1100" dirty="0"/>
          </a:p>
        </p:txBody>
      </p:sp>
      <p:sp>
        <p:nvSpPr>
          <p:cNvPr id="9" name="Shape 4"/>
          <p:cNvSpPr/>
          <p:nvPr/>
        </p:nvSpPr>
        <p:spPr>
          <a:xfrm>
            <a:off x="496119" y="3512493"/>
            <a:ext cx="8151763" cy="566961"/>
          </a:xfrm>
          <a:prstGeom prst="roundRect">
            <a:avLst>
              <a:gd name="adj" fmla="val 10502"/>
            </a:avLst>
          </a:prstGeom>
          <a:solidFill>
            <a:srgbClr val="E1E1EA"/>
          </a:solidFill>
          <a:ln/>
        </p:spPr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877" y="3713262"/>
            <a:ext cx="177180" cy="14175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56816" y="3689672"/>
            <a:ext cx="800650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বিশেষ দ্রষ্টব্য: ডায়াবেটিস রোগীদের বুকে ব্যথা ছাড়াই নিরব হার্ট অ্যাটাক হতে পারে।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95213"/>
            <a:ext cx="8151763" cy="4083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5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হার্ট অ্যাটাকের প্রতিকার ও প্রতিরোধ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496119" y="1955304"/>
            <a:ext cx="4339977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জরুরি প্রতিকার: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496119" y="2279898"/>
            <a:ext cx="4797177" cy="200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দ্রুততম সময়ে ECG করে হাসপাতালে নেওয়া।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96119" y="2601218"/>
            <a:ext cx="4339977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প্রতিরোধ: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496119" y="2925812"/>
            <a:ext cx="4339977" cy="929729"/>
          </a:xfrm>
          <a:prstGeom prst="rect">
            <a:avLst/>
          </a:prstGeom>
          <a:noFill/>
          <a:ln/>
        </p:spPr>
        <p:txBody>
          <a:bodyPr wrap="square" lIns="0" tIns="52277" rIns="0" bIns="0" rtlCol="0" anchor="t">
            <a:normAutofit/>
          </a:bodyPr>
          <a:lstStyle/>
          <a:p>
            <a:pPr algn="l" marL="203200" indent="-203200">
              <a:lnSpc>
                <a:spcPct val="128000"/>
              </a:lnSpc>
              <a:buSzPct val="100000"/>
              <a:buChar char="•"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উচ্চ রক্তচাপ ও ডায়াবেটিস নিয়ন্ত্রণে রাখা</a:t>
            </a:r>
            <a:endParaRPr lang="en-US" sz="1000" dirty="0"/>
          </a:p>
          <a:p>
            <a:pPr algn="l" marL="203200" indent="-203200">
              <a:lnSpc>
                <a:spcPct val="128000"/>
              </a:lnSpc>
              <a:buSzPct val="100000"/>
              <a:buChar char="•"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ধূমপান বর্জন</a:t>
            </a:r>
            <a:endParaRPr lang="en-US" sz="1000" dirty="0"/>
          </a:p>
          <a:p>
            <a:pPr algn="l" marL="203200" indent="-203200">
              <a:lnSpc>
                <a:spcPct val="128000"/>
              </a:lnSpc>
              <a:buSzPct val="100000"/>
              <a:buChar char="•"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প্রতিদিন ব্যায়াম বা হাঁটা</a:t>
            </a:r>
            <a:endParaRPr lang="en-US" sz="1000" dirty="0"/>
          </a:p>
          <a:p>
            <a:pPr algn="l" marL="203200" indent="-203200">
              <a:lnSpc>
                <a:spcPct val="128000"/>
              </a:lnSpc>
              <a:buSzPct val="100000"/>
              <a:buChar char="•"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সুষম খাদ্যাভ্যাস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9648" y="1119783"/>
            <a:ext cx="3492922" cy="349292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239441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বাতজ্বর (Rheumatic Fever) ও লক্ষণসমূহ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965945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সংজ্ঞা: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Streptococcus ব্যাকটেরিয়ার সংক্রমণে গলায় প্রদাহ দিয়ে সূচনা হয়।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2352229"/>
            <a:ext cx="1507480" cy="93166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3461072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তীব্র গলা ব্যথা ও শ্বাসনালীতে প্রদাহ</a:t>
            </a:r>
            <a:endParaRPr lang="en-US" sz="13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433" y="2352229"/>
            <a:ext cx="1507480" cy="93166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272433" y="3461072"/>
            <a:ext cx="2599134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হাড়ের গিট বা জোড়া ফুলে লাল হওয়া ও ব্যথা</a:t>
            </a:r>
            <a:endParaRPr lang="en-US" sz="13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747" y="2352229"/>
            <a:ext cx="1507480" cy="93166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048747" y="3461072"/>
            <a:ext cx="2599134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অনবরত জ্বর ও ত্বকে ছোট গুটি/র‍্যাশ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562621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হৃদপিণ্ড সুস্থ রাখার সার্বিক উপায়</a:t>
            </a:r>
            <a:endParaRPr lang="en-US" sz="27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6119" y="2289125"/>
            <a:ext cx="354360" cy="3543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2820665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বর্জনীয়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96119" y="3127177"/>
            <a:ext cx="259913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তামাক, জর্দা, সিগারেট, অতিরিক্ত কাঁচা লবণ ও চর্বিযুক্ত খাবার।</a:t>
            </a:r>
            <a:endParaRPr lang="en-US" sz="11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72433" y="2289125"/>
            <a:ext cx="354360" cy="3543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272433" y="2820665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গ্রহণীয়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3272433" y="3127177"/>
            <a:ext cx="259913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তাজা শাকসবজি, ফলমূল ও সুষম খাদ্য।</a:t>
            </a:r>
            <a:endParaRPr lang="en-US" sz="11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48747" y="2289125"/>
            <a:ext cx="354360" cy="3543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48747" y="2820665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অভ্যাস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6048747" y="3127177"/>
            <a:ext cx="259913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দৈনিক শারীরিক পরিশ্রম, ব্যায়াম ও দুশ্চিন্তামুক্ত থাকা।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58267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মূল্যায়ন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384771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১০টি এমসিকিউ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96119" y="1771055"/>
            <a:ext cx="8151763" cy="27141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23520" indent="-223520">
              <a:lnSpc>
                <a:spcPct val="133000"/>
              </a:lnSpc>
              <a:buSzPct val="100000"/>
              <a:buFont typeface="+mj-lt"/>
              <a:buAutoNum type="arabicPeriod" startAt="1"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'ভালো কোলেস্টেরল' কোনটি? (ক) LDL (খ) HDL (গ) Triglyceride → উত্তর: (খ)</a:t>
            </a:r>
            <a:endParaRPr lang="en-US" sz="1100" dirty="0"/>
          </a:p>
          <a:p>
            <a:pPr algn="l" marL="223520" indent="-223520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এনজিনা কিসের লক্ষণ? (ক) রক্তস্বল্পতা (খ) হৃদপেশিতে অক্সিজেন ঘাটতি → উত্তর: (খ)</a:t>
            </a:r>
            <a:endParaRPr lang="en-US" sz="1100" dirty="0"/>
          </a:p>
          <a:p>
            <a:pPr algn="l" marL="223520" indent="-223520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চামড়ার নিচে কোলেস্টেরল কোন ভিটামিন তৈরি করে? (ক) Vit-A (খ) Vit-D → উত্তর: (খ)</a:t>
            </a:r>
            <a:endParaRPr lang="en-US" sz="1100" dirty="0"/>
          </a:p>
          <a:p>
            <a:pPr algn="l" marL="223520" indent="-223520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পিত্তথলিতে কিসের থিতানি থেকে পাথর হয়? (ক) কোলেস্টেরল (খ) গ্লুকোজ → উত্তর: (ক)</a:t>
            </a:r>
            <a:endParaRPr lang="en-US" sz="1100" dirty="0"/>
          </a:p>
          <a:p>
            <a:pPr algn="l" marL="223520" indent="-223520">
              <a:lnSpc>
                <a:spcPct val="133000"/>
              </a:lnSpc>
              <a:buSzPct val="100000"/>
              <a:buFont typeface="+mj-lt"/>
              <a:buAutoNum type="arabicPeriod" startAt="5"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লিউকেমিয়া কোন রক্তকণিকার অনিয়ন্ত্রিত বৃদ্ধি? (ক) শ্বেত (খ) লোহিত → উত্তর: (ক)</a:t>
            </a:r>
            <a:endParaRPr lang="en-US" sz="1100" dirty="0"/>
          </a:p>
          <a:p>
            <a:pPr algn="l" marL="223520" indent="-223520">
              <a:lnSpc>
                <a:spcPct val="133000"/>
              </a:lnSpc>
              <a:buSzPct val="100000"/>
              <a:buFont typeface="+mj-lt"/>
              <a:buAutoNum type="arabicPeriod" startAt="6"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হার্ট অ্যাটাকের অপর নাম কী? (ক) করোনারি থ্রম্বোসিস (খ) বাতজ্বর → উত্তর: (ক)</a:t>
            </a:r>
            <a:endParaRPr lang="en-US" sz="1100" dirty="0"/>
          </a:p>
          <a:p>
            <a:pPr algn="l" marL="223520" indent="-223520">
              <a:lnSpc>
                <a:spcPct val="133000"/>
              </a:lnSpc>
              <a:buSzPct val="100000"/>
              <a:buFont typeface="+mj-lt"/>
              <a:buAutoNum type="arabicPeriod" startAt="7"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বাতজ্বর কোন ব্যাকটেরিয়ায় হয়? (ক) Streptococcus (খ) E. coli → উত্তর: (ক)</a:t>
            </a:r>
            <a:endParaRPr lang="en-US" sz="1100" dirty="0"/>
          </a:p>
          <a:p>
            <a:pPr algn="l" marL="223520" indent="-223520">
              <a:lnSpc>
                <a:spcPct val="133000"/>
              </a:lnSpc>
              <a:buSzPct val="100000"/>
              <a:buFont typeface="+mj-lt"/>
              <a:buAutoNum type="arabicPeriod" startAt="8"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ব্যথা ছাড়া হার্ট অ্যাটাক হতে পারে কাদের? (ক) ডায়াবেটিস রোগীর (খ) বাতজ্বরের → উত্তর: (ক)</a:t>
            </a:r>
            <a:endParaRPr lang="en-US" sz="1100" dirty="0"/>
          </a:p>
          <a:p>
            <a:pPr algn="l" marL="223520" indent="-223520">
              <a:lnSpc>
                <a:spcPct val="133000"/>
              </a:lnSpc>
              <a:buSzPct val="100000"/>
              <a:buFont typeface="+mj-lt"/>
              <a:buAutoNum type="arabicPeriod" startAt="9"/>
            </a:pPr>
            <a:r>
              <a:rPr lang="hi-IN" alt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সুষম রক্তে LDL-এর মাত্রা কত হওয়া উত্তম? (ক) &lt; ১০০ mg/dL (খ) &gt; ২০০ mg/dL → উত्तर: (क)</a:t>
            </a:r>
            <a:endParaRPr lang="en-US" sz="1100" dirty="0"/>
          </a:p>
          <a:p>
            <a:pPr algn="l" marL="223520" indent="-223520">
              <a:lnSpc>
                <a:spcPct val="133000"/>
              </a:lnSpc>
              <a:buSzPct val="100000"/>
              <a:buFont typeface="+mj-lt"/>
              <a:buAutoNum type="arabicPeriod" startAt="10"/>
            </a:pPr>
            <a:r>
              <a:rPr lang="hi-IN" alt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লিউকেমিয়ার আধুনিক চিকিৎসা পদ্ধতি কোনটি? (ক) বোন ম্যারো ট্রান্সপ্ল্যান্ট (খ) ইসিজি → উত्तर: (क)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878955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বাড়ির কাজ (Homework)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2534543"/>
            <a:ext cx="4722763" cy="73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23520" indent="-223520">
              <a:lnSpc>
                <a:spcPct val="133000"/>
              </a:lnSpc>
              <a:buSzPct val="100000"/>
              <a:buFont typeface="+mj-lt"/>
              <a:buAutoNum type="arabicPeriod" startAt="1"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LDL ও HDL-এর ৩টি মূল পার্থক্য লেখে আনবে।</a:t>
            </a:r>
            <a:endParaRPr lang="en-US" sz="1100" dirty="0"/>
          </a:p>
          <a:p>
            <a:pPr algn="l" marL="223520" indent="-223520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"সচেতন খাদ্যাভ্যাস ও নিয়মিত ব্যায়ামই হৃদরোগ প্রতিরোধের প্রধান উপায়" — ব্যাখ্যা করো।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0" name="Google Shape;4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1772022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"/>
          <p:cNvSpPr/>
          <p:nvPr/>
        </p:nvSpPr>
        <p:spPr>
          <a:xfrm>
            <a:off x="496119" y="2823418"/>
            <a:ext cx="81519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750"/>
              <a:buFont typeface="Raleway"/>
              <a:buNone/>
            </a:pPr>
            <a:r>
              <a:rPr b="0" i="0" lang="en-US" sz="2750" u="none" cap="none" strike="noStrike">
                <a:solidFill>
                  <a:srgbClr val="1B1B27"/>
                </a:solidFill>
                <a:latin typeface="Raleway"/>
                <a:ea typeface="Raleway"/>
                <a:cs typeface="Raleway"/>
                <a:sym typeface="Raleway"/>
              </a:rPr>
              <a:t>ধন্যবাদ ও সমাপ্তি</a:t>
            </a:r>
            <a:endParaRPr b="0" i="0" sz="2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496119" y="3479006"/>
            <a:ext cx="81519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C3939"/>
              </a:buClr>
              <a:buSzPts val="1100"/>
              <a:buFont typeface="Roboto"/>
              <a:buNone/>
            </a:pPr>
            <a:r>
              <a:rPr b="0" i="0" lang="en-US" sz="1100" u="none" cap="none" strike="noStrike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আজকের ক্লাস এই পর্যন্তই। সবাই ভালো থাকো, সুস্থ থাকো। ধন্যবাদ!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3000"/>
              </a:lnSpc>
              <a:spcBef>
                <a:spcPts val="1250"/>
              </a:spcBef>
              <a:spcAft>
                <a:spcPts val="0"/>
              </a:spcAft>
              <a:buClr>
                <a:srgbClr val="3C3939"/>
              </a:buClr>
              <a:buSzPts val="1100"/>
              <a:buFont typeface="Roboto"/>
              <a:buNone/>
            </a:pPr>
            <a:r>
              <a:rPr b="0" i="0" lang="en-US" sz="1100" u="none" cap="none" strike="noStrike">
                <a:solidFill>
                  <a:srgbClr val="3C3939"/>
                </a:solidFill>
                <a:latin typeface="Roboto"/>
                <a:ea typeface="Roboto"/>
                <a:cs typeface="Roboto"/>
                <a:sym typeface="Roboto"/>
              </a:rPr>
              <a:t>বিদ্যালয়: কোহাকান্দা সিরাজল হক উচ্চ বিদ্যালয়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