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2" r:id="rId21"/>
    <p:sldId id="277" r:id="rId22"/>
    <p:sldId id="278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65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ame 39"/>
          <p:cNvSpPr/>
          <p:nvPr userDrawn="1"/>
        </p:nvSpPr>
        <p:spPr>
          <a:xfrm>
            <a:off x="152400" y="152400"/>
            <a:ext cx="8839200" cy="6553200"/>
          </a:xfrm>
          <a:prstGeom prst="frame">
            <a:avLst>
              <a:gd name="adj1" fmla="val 266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41" name="Frame 40"/>
          <p:cNvSpPr/>
          <p:nvPr userDrawn="1"/>
        </p:nvSpPr>
        <p:spPr>
          <a:xfrm>
            <a:off x="0" y="0"/>
            <a:ext cx="9155752" cy="6858000"/>
          </a:xfrm>
          <a:prstGeom prst="frame">
            <a:avLst>
              <a:gd name="adj1" fmla="val 266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442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6211" y="575284"/>
            <a:ext cx="8370678" cy="9002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6300"/>
              </a:lnSpc>
            </a:pPr>
            <a:r>
              <a:rPr lang="bn-BD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</a:t>
            </a:r>
            <a:r>
              <a:rPr lang="bn-BD" sz="4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মিডিয়া </a:t>
            </a:r>
            <a:r>
              <a:rPr lang="en-US" sz="4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bn-IN" sz="4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EFF0F2"/>
              </a:clrFrom>
              <a:clrTo>
                <a:srgbClr val="EFF0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371600"/>
            <a:ext cx="8370678" cy="519101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xmlns="" val="1101401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9400" y="0"/>
            <a:ext cx="3048000" cy="2057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 </a:t>
            </a: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শুভেচ্ছা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9143999" cy="535531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জালাল উদ্দিন</a:t>
            </a:r>
          </a:p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রাংগামাটি সরকারি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 বিদ্যালয় </a:t>
            </a:r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রাংগামাটি পার্বত্য জেলা</a:t>
            </a:r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 -০১৫৫৬৫২৯৩৬৩।</a:t>
            </a:r>
          </a:p>
          <a:p>
            <a:pPr algn="ctr"/>
            <a:endParaRPr lang="bn-BD" sz="36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7400" y="0"/>
            <a:ext cx="3276600" cy="205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2819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064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4539337" cy="99060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495800"/>
          </a:xfrm>
        </p:spPr>
        <p:txBody>
          <a:bodyPr>
            <a:normAutofit/>
          </a:bodyPr>
          <a:lstStyle/>
          <a:p>
            <a:pPr marL="0" indent="0">
              <a:buFont typeface="Wingdings" pitchFamily="2" charset="2"/>
              <a:buChar char="v"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৮ম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Font typeface="Wingdings" pitchFamily="2" charset="2"/>
              <a:buChar char="v"/>
            </a:pP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Font typeface="Wingdings" pitchFamily="2" charset="2"/>
              <a:buChar char="v"/>
            </a:pP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9ম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Font typeface="Wingdings" pitchFamily="2" charset="2"/>
              <a:buChar char="v"/>
            </a:pP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Font typeface="Wingdings" pitchFamily="2" charset="2"/>
              <a:buChar char="v"/>
            </a:pPr>
            <a:r>
              <a:rPr lang="en-US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– ৫০ </a:t>
            </a:r>
            <a:r>
              <a:rPr lang="en-US" sz="4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39635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sz="36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ছবিগুলো</a:t>
            </a:r>
            <a:r>
              <a:rPr lang="en-US" sz="36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লক্ষ্য</a:t>
            </a:r>
            <a:r>
              <a:rPr lang="en-US" sz="3600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করঃ</a:t>
            </a:r>
            <a:endParaRPr lang="en-US" sz="3600" b="1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1" name="Picture 10" descr="gettyimages-1634877952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3733800"/>
            <a:ext cx="4191000" cy="2895600"/>
          </a:xfrm>
          <a:prstGeom prst="rect">
            <a:avLst/>
          </a:prstGeom>
        </p:spPr>
      </p:pic>
      <p:pic>
        <p:nvPicPr>
          <p:cNvPr id="14" name="Picture 13" descr="gettyimages-1172129174-612x6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914400"/>
            <a:ext cx="4191000" cy="2667000"/>
          </a:xfrm>
          <a:prstGeom prst="rect">
            <a:avLst/>
          </a:prstGeom>
        </p:spPr>
      </p:pic>
      <p:pic>
        <p:nvPicPr>
          <p:cNvPr id="15" name="Picture 14" descr="6faf0a5fc0c777bc4e4fb8cf1bfc7d291d2e38170271cf0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" y="3733800"/>
            <a:ext cx="4191000" cy="2819400"/>
          </a:xfrm>
          <a:prstGeom prst="rect">
            <a:avLst/>
          </a:prstGeom>
        </p:spPr>
      </p:pic>
      <p:pic>
        <p:nvPicPr>
          <p:cNvPr id="16" name="Picture 15" descr="44109023_6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990600"/>
            <a:ext cx="4343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557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2"/>
            <a:ext cx="9144000" cy="1189038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</a:t>
            </a:r>
            <a:r>
              <a:rPr lang="en-US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ছবিগুলো</a:t>
            </a:r>
            <a:r>
              <a:rPr lang="en-US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লক্ষ্য</a:t>
            </a:r>
            <a:r>
              <a:rPr lang="en-US" b="1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করঃ</a:t>
            </a:r>
            <a:endParaRPr lang="en-US" dirty="0"/>
          </a:p>
        </p:txBody>
      </p:sp>
      <p:pic>
        <p:nvPicPr>
          <p:cNvPr id="4" name="Content Placeholder 3" descr="6fc39799-98bb-4e6a-8b2b-011f3c38ab2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219200"/>
            <a:ext cx="4572000" cy="3200400"/>
          </a:xfrm>
          <a:prstGeom prst="rect">
            <a:avLst/>
          </a:prstGeom>
        </p:spPr>
      </p:pic>
      <p:pic>
        <p:nvPicPr>
          <p:cNvPr id="5" name="Picture 4" descr="34586010941_9acd9533c8_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4572000"/>
            <a:ext cx="4114800" cy="2286000"/>
          </a:xfrm>
          <a:prstGeom prst="rect">
            <a:avLst/>
          </a:prstGeom>
        </p:spPr>
      </p:pic>
      <p:pic>
        <p:nvPicPr>
          <p:cNvPr id="6" name="Picture 5" descr="gettyimages-1281543834-612x6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1219200"/>
            <a:ext cx="4191000" cy="3200400"/>
          </a:xfrm>
          <a:prstGeom prst="rect">
            <a:avLst/>
          </a:prstGeom>
        </p:spPr>
      </p:pic>
      <p:pic>
        <p:nvPicPr>
          <p:cNvPr id="7" name="Picture 6" descr="download (2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95800"/>
            <a:ext cx="464820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মাদকাসক্তির কারণ ও প্রভাব 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bn-BD" dirty="0" smtClean="0">
                <a:solidFill>
                  <a:srgbClr val="C00000"/>
                </a:solidFill>
              </a:rPr>
              <a:t>শিখনফল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endParaRPr lang="bn-BD" dirty="0" smtClean="0"/>
          </a:p>
          <a:p>
            <a:r>
              <a:rPr lang="bn-BD" dirty="0" smtClean="0">
                <a:solidFill>
                  <a:srgbClr val="C00000"/>
                </a:solidFill>
              </a:rPr>
              <a:t>মাদকাসক্তি সম্পর্কে বলতে পারবে।</a:t>
            </a:r>
          </a:p>
          <a:p>
            <a:r>
              <a:rPr lang="bn-BD" dirty="0" smtClean="0">
                <a:solidFill>
                  <a:srgbClr val="C00000"/>
                </a:solidFill>
              </a:rPr>
              <a:t> মাদকাসক্তির কারণ ব্যাখ্যা করতে পারবে।</a:t>
            </a:r>
          </a:p>
          <a:p>
            <a:r>
              <a:rPr lang="bn-BD" dirty="0" smtClean="0">
                <a:solidFill>
                  <a:srgbClr val="C00000"/>
                </a:solidFill>
              </a:rPr>
              <a:t>মাদকাসক্তির প্রভাব বর্ণনা করতে পারবে।</a:t>
            </a:r>
          </a:p>
          <a:p>
            <a:r>
              <a:rPr lang="bn-BD" dirty="0" smtClean="0">
                <a:solidFill>
                  <a:srgbClr val="C00000"/>
                </a:solidFill>
              </a:rPr>
              <a:t>মাদকাসক্তির প্রতিরোধমূলক ব্যবস্থা বিশ্লেষণ করতে পারবে।</a:t>
            </a:r>
            <a:endParaRPr 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00"/>
            <a:ext cx="8382000" cy="11430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কৌতুহল বশত অনেকে মাদক গ্রহণ করে।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gettyimages-1141250330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295400"/>
            <a:ext cx="3657600" cy="4267200"/>
          </a:xfrm>
          <a:prstGeom prst="rect">
            <a:avLst/>
          </a:prstGeom>
        </p:spPr>
      </p:pic>
      <p:pic>
        <p:nvPicPr>
          <p:cNvPr id="9" name="Picture 8" descr="gettyimages-1497999969-612x6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5257801" cy="4267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4400" y="152400"/>
            <a:ext cx="6934200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110694_8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9144000" cy="4648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715000"/>
            <a:ext cx="9144000" cy="1066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বন্ধুদের আড্ডায় কিংবা সহকর্মীদের প্ররোচণায় অনেকে মাদকে আসক্ত হয়।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52400"/>
            <a:ext cx="6934200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66055394_unemploym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7848600" cy="4419600"/>
          </a:xfrm>
          <a:prstGeom prst="rect">
            <a:avLst/>
          </a:prstGeom>
        </p:spPr>
      </p:pic>
      <p:pic>
        <p:nvPicPr>
          <p:cNvPr id="3" name="Picture 2" descr="40-202402230010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5486400"/>
            <a:ext cx="7620000" cy="1371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4400" y="0"/>
            <a:ext cx="6934200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52400"/>
            <a:ext cx="6934200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gettyimages-166310998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19200"/>
            <a:ext cx="3962400" cy="4114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14400" y="5486400"/>
            <a:ext cx="7315200" cy="12192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নিঃসংগতায় অনেকে মাদকাসক্ত হয়।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 descr="download (1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219200"/>
            <a:ext cx="38862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52400"/>
            <a:ext cx="6934200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ownload (3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560" y="1356360"/>
            <a:ext cx="3749040" cy="3749040"/>
          </a:xfrm>
          <a:prstGeom prst="rect">
            <a:avLst/>
          </a:prstGeom>
        </p:spPr>
      </p:pic>
      <p:pic>
        <p:nvPicPr>
          <p:cNvPr id="5" name="Picture 4" descr="download (4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1295400"/>
            <a:ext cx="3909213" cy="3733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3400" y="5181600"/>
            <a:ext cx="7620000" cy="13716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</a:rPr>
              <a:t>পারিবারিক অশান্তিতে অনেকে মাদক গ্রহণ করে।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tyimages-1471645492-612x6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3505200"/>
            <a:ext cx="3505200" cy="1752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152400"/>
            <a:ext cx="6934200" cy="914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(35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143000"/>
            <a:ext cx="3429000" cy="1988820"/>
          </a:xfrm>
          <a:prstGeom prst="rect">
            <a:avLst/>
          </a:prstGeom>
        </p:spPr>
      </p:pic>
      <p:pic>
        <p:nvPicPr>
          <p:cNvPr id="6" name="Picture 5" descr="untitled-1-171200158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200400"/>
            <a:ext cx="3505200" cy="2057400"/>
          </a:xfrm>
          <a:prstGeom prst="rect">
            <a:avLst/>
          </a:prstGeom>
        </p:spPr>
      </p:pic>
      <p:pic>
        <p:nvPicPr>
          <p:cNvPr id="7" name="Picture 6" descr="images (5).jf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143000"/>
            <a:ext cx="3657600" cy="2286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62000" y="5334000"/>
            <a:ext cx="7772400" cy="1143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অপসংস্কৃতির প্রভাবে অনেকে মাদক গ্রহণ করে।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905000" y="457200"/>
            <a:ext cx="4953000" cy="27432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একক কাজ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657600"/>
            <a:ext cx="7239000" cy="2971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উল্লেখিত কারণ গুলো সহ মাদকাসক্তের কারণগুলো উল্লেখ কর।</a:t>
            </a:r>
          </a:p>
          <a:p>
            <a:pPr algn="ctr"/>
            <a:r>
              <a:rPr lang="bn-BD" dirty="0" smtClean="0">
                <a:solidFill>
                  <a:srgbClr val="FF0000"/>
                </a:solidFill>
              </a:rPr>
              <a:t>সময়ঃ০২ মিনিট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76200"/>
            <a:ext cx="64770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 প্রভাব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 (18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3886200" cy="3703320"/>
          </a:xfrm>
          <a:prstGeom prst="rect">
            <a:avLst/>
          </a:prstGeom>
        </p:spPr>
      </p:pic>
      <p:pic>
        <p:nvPicPr>
          <p:cNvPr id="5" name="Picture 4" descr="Untitled-design-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676400"/>
            <a:ext cx="4114800" cy="3657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0" y="5486400"/>
            <a:ext cx="7696200" cy="1219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ফুসফুসে ক্যান্সার হয়।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76200"/>
            <a:ext cx="64770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 প্রভাব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ancer-202506231154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600200"/>
            <a:ext cx="3810000" cy="4038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19200" y="5715000"/>
            <a:ext cx="74676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অনেকে ক্যান্সারে আক্রান্ত হয়।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 descr="images (20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00200"/>
            <a:ext cx="4023360" cy="3962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76200"/>
            <a:ext cx="64770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 প্রভাব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762770524_alcho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4038600" cy="3276600"/>
          </a:xfrm>
          <a:prstGeom prst="rect">
            <a:avLst/>
          </a:prstGeom>
        </p:spPr>
      </p:pic>
      <p:pic>
        <p:nvPicPr>
          <p:cNvPr id="4" name="Picture 3" descr="gettyimages-879723134-612x6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0" y="1676400"/>
            <a:ext cx="4000500" cy="3276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5334000"/>
            <a:ext cx="7696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bn-BD" sz="3200" dirty="0" smtClean="0">
                <a:solidFill>
                  <a:srgbClr val="FF0000"/>
                </a:solidFill>
              </a:rPr>
              <a:t>অনেকে মানসিক সমস্যায় ভূগে।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76200"/>
            <a:ext cx="64770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 প্রভাব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(1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28800"/>
            <a:ext cx="4038600" cy="3238500"/>
          </a:xfrm>
          <a:prstGeom prst="rect">
            <a:avLst/>
          </a:prstGeom>
        </p:spPr>
      </p:pic>
      <p:pic>
        <p:nvPicPr>
          <p:cNvPr id="6" name="Picture 5" descr="images (4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799" y="1828800"/>
            <a:ext cx="4392565" cy="3276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5410200"/>
            <a:ext cx="80772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পরিবারে অশান্তি সৃষ্টি হয়।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371600" y="76200"/>
            <a:ext cx="64770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 প্রভাব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(14)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3352800" cy="3200400"/>
          </a:xfrm>
          <a:prstGeom prst="rect">
            <a:avLst/>
          </a:prstGeom>
        </p:spPr>
      </p:pic>
      <p:pic>
        <p:nvPicPr>
          <p:cNvPr id="7" name="Picture 6" descr="XQTDk8GAaAx5weCglDgbJIXm6hFJuFbog8rVyQK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981200"/>
            <a:ext cx="4076700" cy="3124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14400" y="5562600"/>
            <a:ext cx="72390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C00000"/>
                </a:solidFill>
              </a:rPr>
              <a:t>মূল্যবোধের অবক্ষয় ঘটে।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76200"/>
            <a:ext cx="6477000" cy="1447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মাদকাসক্তের প্রভাব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6fc39799-98bb-4e6a-8b2b-011f3c38ab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81201"/>
            <a:ext cx="4038600" cy="3428999"/>
          </a:xfrm>
          <a:prstGeom prst="rect">
            <a:avLst/>
          </a:prstGeom>
        </p:spPr>
      </p:pic>
      <p:pic>
        <p:nvPicPr>
          <p:cNvPr id="4" name="Picture 3" descr="images (25).jf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81200"/>
            <a:ext cx="4404360" cy="34442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5562600"/>
            <a:ext cx="7467600" cy="1143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</a:rPr>
              <a:t>অনেকে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</a:rPr>
              <a:t>আত্বহত্যা</a:t>
            </a:r>
            <a:r>
              <a:rPr lang="en-US" sz="4000" dirty="0" smtClean="0">
                <a:solidFill>
                  <a:srgbClr val="C00000"/>
                </a:solidFill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</a:rPr>
              <a:t>করে</a:t>
            </a:r>
            <a:r>
              <a:rPr lang="en-US" sz="4000" dirty="0" smtClean="0">
                <a:solidFill>
                  <a:srgbClr val="C00000"/>
                </a:solidFill>
              </a:rPr>
              <a:t>।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47800" y="0"/>
            <a:ext cx="6400800" cy="259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</a:rPr>
              <a:t>জোড়ায় কাজ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800" y="3429000"/>
            <a:ext cx="72390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</a:rPr>
              <a:t>মাদকাসক্তির প্রভাবগুলো উল্লেখ কর।</a:t>
            </a:r>
          </a:p>
          <a:p>
            <a:pPr algn="ctr"/>
            <a:r>
              <a:rPr lang="bn-BD" sz="3200" dirty="0" smtClean="0">
                <a:solidFill>
                  <a:srgbClr val="FF0000"/>
                </a:solidFill>
              </a:rPr>
              <a:t>সময়ঃ০৭ মিনিট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810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solidFill>
                  <a:srgbClr val="0070C0"/>
                </a:solidFill>
              </a:rPr>
              <a:t>মাদকাসক্তির প্রভাবগুলো নিম্নরূপঃ-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1219200"/>
            <a:ext cx="7543800" cy="5257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rgbClr val="C00000"/>
                </a:solidFill>
              </a:rPr>
              <a:t>০১।ফুসফুসে ক্যান্সার হয়।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০২।হৃদরোগে আক্রান্ত হয়।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০৩।মানসিক দুশ্চিন্তায় ভোগে।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০৪।যক্ষায় আক্রান্ত হয়।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০৫।পরিবারে অশান্তি সৃষ্টি হয়।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০৬।পারিবারিক মর্যাদার হানি ঘটে।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০৭।অনেকে আত্বহত্যা করে।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০৮।মূল্যবোধের অবক্ষয় ঘটে।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০৯।চুরি,ডাকাতি,ছিনতাই বেড়ে যায়।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১০।খুনের ঘটনা ঘটে।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533400"/>
            <a:ext cx="6781800" cy="175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</a:rPr>
              <a:t>বাড়ির কাজ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95400" y="2895600"/>
            <a:ext cx="6858000" cy="3505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C00000"/>
                </a:solidFill>
              </a:rPr>
              <a:t>তোমার বাড়ির কাছাকাছি কোন মাদকাসক্ত ব্যাক্তির  মাদকাসক্ত হওয়ার কারণ অনুসুন্ধান করে মাদকাসক্তের প্রভাব উল্লেখ কর।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63273" y="4423893"/>
            <a:ext cx="457200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ovolon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200" y="2743200"/>
            <a:ext cx="41148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718077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283</Words>
  <Application>Microsoft Office PowerPoint</Application>
  <PresentationFormat>On-screen Show (4:3)</PresentationFormat>
  <Paragraphs>69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পাঠ পরিচিতি</vt:lpstr>
      <vt:lpstr>Slide 4</vt:lpstr>
      <vt:lpstr>নিচের ছবিগুলো লক্ষ্য করঃ</vt:lpstr>
      <vt:lpstr>আজকের পাঠ</vt:lpstr>
      <vt:lpstr>শিখনফল</vt:lpstr>
      <vt:lpstr>কৌতুহল বশত অনেকে মাদক গ্রহণ করে।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44</cp:revision>
  <dcterms:created xsi:type="dcterms:W3CDTF">2006-08-16T00:00:00Z</dcterms:created>
  <dcterms:modified xsi:type="dcterms:W3CDTF">2026-08-18T10:17:27Z</dcterms:modified>
</cp:coreProperties>
</file>