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405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83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74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8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96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0664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6830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73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60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666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87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99624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284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1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00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0945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4887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590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3295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0593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611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41074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2931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654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79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61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235BD-A056-2B7E-2E2A-FE687EA93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0EA8B-6C81-381E-2AC6-C037FFC33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7CD24-9BF5-C188-E54E-A0B2FFB2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8FF05-6F4C-49C0-3311-0F7B0E635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3360B-E338-447B-3B2A-5137ED2E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0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EA9E3D41-CB6A-45A7-9E33-7644A17C1AB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3F700BCB-9228-4B3A-A977-6157A4CAE1F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1922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07810-371C-9D70-AEB6-5BB32ED801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167"/>
            <a:ext cx="9144000" cy="1171132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D21C86-EE03-F7EC-30AC-E297DF16A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458" y="1223299"/>
            <a:ext cx="7764903" cy="544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6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6D7E-D33F-F786-FC41-AAF329A1E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 (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সঞ্চালন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6519E-A390-FA39-71EE-82923D28E6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648918"/>
            <a:ext cx="6204106" cy="4743945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Md. Ubaydullah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(Biology)</a:t>
            </a:r>
          </a:p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Khademul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 Girls’ School &amp; College</a:t>
            </a:r>
          </a:p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Boalia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Rajshahi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01741-282232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01518-322358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D48C8C-FB35-81CF-23B8-68D446D6687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1648918"/>
            <a:ext cx="5181907" cy="474394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Biology-2 (Zoology)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Class: XI-XII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Lecture: 01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Chapter: 04</a:t>
            </a:r>
          </a:p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</a:t>
            </a:r>
          </a:p>
        </p:txBody>
      </p:sp>
    </p:spTree>
    <p:extLst>
      <p:ext uri="{BB962C8B-B14F-4D97-AF65-F5344CB8AC3E}">
        <p14:creationId xmlns:p14="http://schemas.microsoft.com/office/powerpoint/2010/main" val="100801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17F5F-18F8-023B-6F21-EB0DF7F05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97626"/>
            <a:ext cx="11402568" cy="731520"/>
          </a:xfrm>
        </p:spPr>
        <p:txBody>
          <a:bodyPr>
            <a:normAutofit/>
          </a:bodyPr>
          <a:lstStyle/>
          <a:p>
            <a:pPr algn="ctr"/>
            <a:r>
              <a:rPr lang="en-US" sz="4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পাঠ</a:t>
            </a:r>
            <a:r>
              <a:rPr 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শেষে</a:t>
            </a:r>
            <a:r>
              <a:rPr 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শিক্ষার্থীরা</a:t>
            </a:r>
            <a:r>
              <a:rPr lang="en-U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745BA-F6B9-7077-D62B-D7B33968E5D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1806315"/>
            <a:ext cx="11402568" cy="505168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লোহিত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বর্ণ্না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প্রকারভেদ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বর্ণ্না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বর্ণ্না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71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78659-77BE-BAA1-428B-550D9B9E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 (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সঞ্চালন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296D1-A933-7AD5-EEE8-3C6C760DC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349" y="693135"/>
            <a:ext cx="5166360" cy="640080"/>
          </a:xfrm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(Blood)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85A97C-825F-332E-A382-96131BFC459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6203" y="1309317"/>
            <a:ext cx="6290872" cy="2199424"/>
          </a:xfrm>
        </p:spPr>
        <p:txBody>
          <a:bodyPr>
            <a:norm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ধরনের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ঈষ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ৎ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ক্ষারীয়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অস্বচ্ছ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তরল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যোজক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কলা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পৌঁছে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বর্জ্য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পদার্থ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দূর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একজন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সুস্থ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পূর্ণবয়স্ক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৪.৫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৫.৫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লিটার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মোট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ওজনের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৮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শতাংশ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মাত্রা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৭.৩৫-৭.৪০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তাপমাত্রা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৩৬-৩৮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সেলসিয়াস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B5307-B1EB-396C-E3BA-8B315997B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49902" y="3582650"/>
            <a:ext cx="6509879" cy="3141244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endParaRPr lang="en-US" sz="3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প্রধানত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দুটি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অংশ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নিয়ে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গঠিত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20000"/>
              </a:lnSpc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১। </a:t>
            </a:r>
            <a:r>
              <a:rPr lang="en-US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রক্তরস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প্লাজমা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(৫৫%)</a:t>
            </a:r>
            <a:r>
              <a:rPr lang="en-US" sz="2400" b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হলুদ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রঙের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তরল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যার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৯০-৯২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ভাগের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বেশি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পানি।৭-৯%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জৈব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০.৯%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অজৈব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লবণ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সারা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বহন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lvl="0"/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২। </a:t>
            </a:r>
            <a:r>
              <a:rPr lang="en-US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কণিকা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(৪৫%)</a:t>
            </a:r>
            <a:r>
              <a:rPr lang="en-US" sz="2400" b="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তিন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ধরনের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</a:p>
          <a:p>
            <a:pPr lvl="1"/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লোহিত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পরিবহন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হিমোগ্লোবিন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লাল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রাখে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1"/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রোগ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জীবাণু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ধ্বংস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শরীরকে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রক্ষা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1"/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</a:t>
            </a:r>
            <a:r>
              <a:rPr lang="en-US" sz="24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কাটা-ছেঁড়া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স্থানে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জমাট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বাঁধতে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75204A1-FA38-5E93-023B-B9664659E914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196" y="2968052"/>
            <a:ext cx="5317901" cy="37475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A0A1E-AA5D-6522-8B67-6CD4EAA84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831" y="796168"/>
            <a:ext cx="2463381" cy="219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2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79A14-60A2-E0C3-8A4D-0864B7252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0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 (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সঞ্চালন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86F94-C4DF-AB79-DFAA-3965C7652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840" y="662062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কার্যাবলি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A56449-9DCC-176E-6F32-196F7A57F7D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484026"/>
            <a:ext cx="5634480" cy="5373974"/>
          </a:xfrm>
        </p:spPr>
        <p:txBody>
          <a:bodyPr>
            <a:normAutofit lnSpcReduction="10000"/>
          </a:bodyPr>
          <a:lstStyle/>
          <a:p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পরিবহন</a:t>
            </a:r>
            <a:endParaRPr lang="en-US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সরবরাহ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ফুসফুস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টেনে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সব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ছড়িয়ে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বিতরণ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পাওয়া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গ্লুকোজ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আমিষ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চর্বি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পৌঁছে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বর্জ্য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নিষ্কাশন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কার্বন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ডাই-অক্সাইড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ফুসফুসে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ইউরিয়া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বৃক্কে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পাঠায়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রোগ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সুরক্ষা</a:t>
            </a:r>
            <a:endParaRPr lang="en-US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জীবাণু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ধ্বংস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ঢোকা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রোগজীবাণু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মেরে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ফেলে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অ্যান্টিবডি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রোগ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প্রয়োজনীয়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ছড়ায়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জমাট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বাঁধা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অনুচক্রিকা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কাটা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স্থানে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জমাট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বাঁধতে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ED5E5A-B3C8-2E69-F3E6-7A35C0219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36105" y="938132"/>
            <a:ext cx="5951095" cy="2503357"/>
          </a:xfrm>
        </p:spPr>
        <p:txBody>
          <a:bodyPr/>
          <a:lstStyle/>
          <a:p>
            <a:r>
              <a:rPr lang="en-US" sz="1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দেহ</a:t>
            </a:r>
            <a:r>
              <a:rPr lang="en-US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অভ্যন্তরীণ</a:t>
            </a:r>
            <a:r>
              <a:rPr lang="en-US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ভারসাম্য</a:t>
            </a:r>
            <a:r>
              <a:rPr lang="en-US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রক্ষা</a:t>
            </a:r>
            <a:endParaRPr lang="en-US" sz="1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তাপমাত্রা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ঠিক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রাখা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পুরো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সমানভাবে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তাপ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ছড়িয়ে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তাপমাত্রা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নিয়ন্ত্রণ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বহন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অন্তঃক্ষরা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গ্রন্থি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নির্দিষ্ট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পিএইচ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(pH)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ভারসাম্য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অম্ল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ক্ষারের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মাত্রা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ঠিক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রাখে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3D9DFFD-F74E-949D-ED88-0062BC980799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88" y="3192906"/>
            <a:ext cx="3357797" cy="366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0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3EF6E-E7FC-4C33-947C-A7325ED70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 (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সঞ্চালন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73E61-38AC-4138-D695-AB301414C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203" y="721122"/>
            <a:ext cx="5166360" cy="64008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২।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(Blood Corpuscles)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3EEEB-71C6-024F-6FE5-514B93CC20A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361202"/>
            <a:ext cx="6219096" cy="5362691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ভেসে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কোষগুলোকে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মোট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পরিমাণের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৪৫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শতাংশ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কণিকা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মানবদেহের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অস্থিমজ্জায়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হাড়ের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নরম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এগুলো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তিন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লোহিত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তিন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লোহিত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(RBC):</a:t>
            </a:r>
            <a:endParaRPr lang="en-US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দেখতে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দ্বি-অবতল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চাকতির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নিউক্লিয়াসবিহীন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উট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ব্যতিক্রম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হিমোগ্লোবিনের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ফুসফুস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পুরো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বহন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আয়ু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১২০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1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অস্থিমজ্জার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স্টেমকোষ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RBC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উৎপন্ন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কিডনিতে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মাত্রা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শনাক্ত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হওয়ার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সঙ্গে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সঙ্গে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এরিথ্রোপয়েটিন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নামক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ক্ষরণ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অস্থিমজ্জার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RBC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উৎপন্ন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কিডনিতে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মাত্রা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বেশি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হলেই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এরিথ্রোপয়েটিন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ক্ষরণ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বন্ধ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RBC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তৈরির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প্রক্রিয়াকে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এরিথ্রোপয়েসিস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B5B21-A571-69A2-BE92-5C858644E3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4015" y="918665"/>
            <a:ext cx="5166360" cy="640080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লোহিত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রক্তকণিকার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মূল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কাজসমূহ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577FE3-E608-FB1B-6F5A-76B1E92A30C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36143" y="1558745"/>
            <a:ext cx="5385076" cy="316058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সরবরাহ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ফুসফুস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গ্রহণ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টিস্যু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পৌঁছে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কার্বন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ডাই-অক্সাইড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অপসারণ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হওয়া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কার্বন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ডাই-অক্সাইড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টেনে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ফুসফুসে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ছাড়ে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নিঃশ্বাসের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সাথে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অ্যাসিড-ক্ষার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ভারসাম্য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মাত্রা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ঠিক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রাখতে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অম্ল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ক্ষারের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ভারসাম্য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রক্ষা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বর্ণ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রক্ষা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হিমোগ্লোবিনের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কারণে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রঙ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দেখায়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906893-EB37-A72B-D067-EB0D4CC19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08" y="4523805"/>
            <a:ext cx="3990559" cy="220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1C098-B577-73D5-C6FD-BE6B6B5FE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 (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সঞ্চালন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4AAA4-2832-FFDA-AE09-FE868661B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850" y="796168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(Leucocyte)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DC7A1-5DD3-13C4-3E8D-6E427FABFC7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588956"/>
            <a:ext cx="5979254" cy="4227228"/>
          </a:xfrm>
        </p:spPr>
        <p:txBody>
          <a:bodyPr>
            <a:normAutofit/>
          </a:bodyPr>
          <a:lstStyle/>
          <a:p>
            <a:pPr lvl="0"/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(WBC):</a:t>
            </a: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আকারে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নিউক্লিয়াসযুক্ত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হিমোগ্লোবিনবিহীন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। </a:t>
            </a: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ফ্যাগোসাইটোসিস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জীবাণু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ব্যাকটেরিয়া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ধ্বংস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RBC ও WBC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অনুপাত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৬০০ঃ ১ 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গড়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আয়ু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৮-১৫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দানাদার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গ্রানুলোসাইট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অদানাদার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অ্যাগ্রানুলোসাইট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সাইটোপ্লাজমের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ভিত্তিতে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এদের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৫টি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রূপ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নিউট্রোফিল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ইওসিনোফিল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বেসোফিল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লিম্ফোসাইট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মনোসাইট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lvl="0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279B0B-3EB5-3D86-865A-67C3BFACA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116208"/>
            <a:ext cx="5166360" cy="3275910"/>
          </a:xfrm>
        </p:spPr>
        <p:txBody>
          <a:bodyPr>
            <a:normAutofit/>
          </a:bodyPr>
          <a:lstStyle/>
          <a:p>
            <a:r>
              <a:rPr lang="en-US" sz="22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১. </a:t>
            </a:r>
            <a:r>
              <a:rPr lang="en-US" sz="2200" b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দানাদার</a:t>
            </a:r>
            <a:r>
              <a:rPr lang="en-US" sz="22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2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গ্রানুলোসাইট</a:t>
            </a:r>
            <a:r>
              <a:rPr lang="en-US" sz="22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(Granulocytes)</a:t>
            </a:r>
          </a:p>
          <a:p>
            <a:pPr>
              <a:lnSpc>
                <a:spcPct val="100000"/>
              </a:lnSpc>
            </a:pP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এদের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সাইটোপ্লাজম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দানাদার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নিউক্লিয়াস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একাধিক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খণ্ডযুক্ত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তিন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নিউট্রোফিল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ফ্যাগোসাইটোসিস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প্রক্রিয়ায়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রোগজীবাণু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ব্যাকটেরিয়া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ধ্বংস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ইওসিনোফিল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এলার্জি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কৃমির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বিরুদ্ধে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লড়ে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বেসোফিল</a:t>
            </a:r>
            <a:r>
              <a:rPr lang="en-US" sz="18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হেপারিন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হিস্টামিন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প্রদাহ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এলার্জি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নিয়ন্ত্রণে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113DE03-4053-AF44-A306-0625D4EE2FF6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509" y="4197246"/>
            <a:ext cx="4203691" cy="266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2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40D4B-DCFC-3C31-FA29-AD5C3B7DF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 (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সঞ্চালন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1E4C6-7465-0433-F404-70F1D3B27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349" y="1135697"/>
            <a:ext cx="5166360" cy="640080"/>
          </a:xfrm>
        </p:spPr>
        <p:txBody>
          <a:bodyPr/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(Leucocyte)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90BB4-617B-0845-5BD0-4601A5CA3E7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588956"/>
            <a:ext cx="6189116" cy="5134937"/>
          </a:xfrm>
        </p:spPr>
        <p:txBody>
          <a:bodyPr/>
          <a:lstStyle/>
          <a:p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২.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অদানাদার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অ্যাগ্রানুলোসাইট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(Agranulocytes)</a:t>
            </a:r>
          </a:p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এদের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সাইটোপ্লাজম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দানাহীন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নিউক্লিয়াস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তুলনামূলক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মনোসাইট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ফ্যাগোসাইটোসিস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প্রক্রিয়ায়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জীবাণু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মৃত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ক্ষতিকর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জীবাণু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খেয়ে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ফেলে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পরিষ্কার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রাখে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লিম্ফোসাইট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অ্যান্টিবডি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রোগ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ক্ষমতা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বাড়ায়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যেমন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টি-সেল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বি-সেল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এনকে-সেল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ভাইরাসের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আক্রমণ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2821587-27F4-8C7A-479D-B973C496DE24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820" y="2083633"/>
            <a:ext cx="5600365" cy="446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6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A0DB6-86BF-437D-6563-3606AE9AB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&amp; Circulation (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সঞ্চালন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78920-B1FE-B2FA-C4BE-213C49748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73" y="796168"/>
            <a:ext cx="6096000" cy="640080"/>
          </a:xfrm>
        </p:spPr>
        <p:txBody>
          <a:bodyPr>
            <a:noAutofit/>
          </a:bodyPr>
          <a:lstStyle/>
          <a:p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৩। </a:t>
            </a:r>
            <a:r>
              <a:rPr lang="en-US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(Platelets/ Thrombocytes)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B95F6-E371-A6D8-46E0-193CFA5ECDB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49902" y="1436248"/>
            <a:ext cx="6247723" cy="979609"/>
          </a:xfrm>
        </p:spPr>
        <p:txBody>
          <a:bodyPr/>
          <a:lstStyle/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আকারে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খুব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ছোট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বর্ণহীন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জমাট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বাঁধতে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গেলে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রক্তপাত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বন্ধ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গড়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আয়ু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৫-৯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 </a:t>
            </a:r>
          </a:p>
          <a:p>
            <a:pPr lvl="0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DADA2E-2636-F92B-B02F-0BF0B180A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20348" y="2415856"/>
            <a:ext cx="6210105" cy="43080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অন্যান্য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জমাট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বাধতেঃ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জমাট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বাঁধতে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তঞ্চন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ঘটাতে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যখন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কেটে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ক্ষতিগ্রস্ত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তখন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অণুচক্রিকাগুলো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ক্ষতস্থানে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জমা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রক্তক্ষরণ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বন্ধ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গ্লাইকোপ্রোটিন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এক্ষেত্রে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মূখ্য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পালন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রক্তনালী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সংকুচিত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সেরোটোনিন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নামক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রাসায়নিক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পদার্থ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কেটে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যাওয়া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রক্তনালীকে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সংকুচিত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রক্তপাত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কমাতে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ক্ষত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মেরামত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ক্ষতিগ্রস্ত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রক্তনালীর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দেওয়াল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এন্ডোথেলিয়াল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আবরণ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পুনর্গঠন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মেরামত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>
              <a:lnSpc>
                <a:spcPct val="100000"/>
              </a:lnSpc>
            </a:pP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জীবাণু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ভক্ষণ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ফ্যাগোসাইটোসিস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প্রক্রিয়ায়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জীবাণু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কণা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ধ্বংস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সহায়তা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E2F8A48-F9E9-5E9A-8A7F-7D6F0A747F66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562" y="1686979"/>
            <a:ext cx="5235536" cy="481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3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5321-CD5F-7090-57DC-53C092C0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49902"/>
            <a:ext cx="11525487" cy="1303900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মূল্যায়ন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5493E-4482-8913-57D1-45E38E21665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Q-1: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Q-2: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Q-3: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Q-4: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লোহিত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বর্ণ্না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Q-5: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শ্বেত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রক্তকণিকার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প্রকারভেদ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বর্ণ্না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Q-6: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অণুচক্রিকার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বর্ণ্না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86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1F397-BD26-610E-0902-A2F904DB2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39843"/>
            <a:ext cx="11402568" cy="1213959"/>
          </a:xfrm>
        </p:spPr>
        <p:txBody>
          <a:bodyPr>
            <a:noAutofit/>
          </a:bodyPr>
          <a:lstStyle/>
          <a:p>
            <a:pPr algn="ctr"/>
            <a:r>
              <a:rPr lang="en-US" sz="7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ধন্যবাদ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559905-ADC9-3DF4-EE89-E0E1945CF4C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495" y="1726272"/>
            <a:ext cx="8004748" cy="489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8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165</TotalTime>
  <Words>1008</Words>
  <Application>Microsoft Office PowerPoint</Application>
  <PresentationFormat>Widescreen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Arial Nova Light</vt:lpstr>
      <vt:lpstr>Times New Roman</vt:lpstr>
      <vt:lpstr>Wingdings</vt:lpstr>
      <vt:lpstr>Dark Gradient</vt:lpstr>
      <vt:lpstr>Welcome</vt:lpstr>
      <vt:lpstr>Blood &amp; Circulation (রক্ত ও সঞ্চালন)</vt:lpstr>
      <vt:lpstr>এই পাঠ শেষে শিক্ষার্থীরা……… </vt:lpstr>
      <vt:lpstr>Blood &amp; Circulation (রক্ত ও সঞ্চালন)</vt:lpstr>
      <vt:lpstr>Blood &amp; Circulation (রক্ত ও সঞ্চালন)</vt:lpstr>
      <vt:lpstr>Blood &amp; Circulation (রক্ত ও সঞ্চালন)</vt:lpstr>
      <vt:lpstr>Blood &amp; Circulation (রক্ত ও সঞ্চালন)</vt:lpstr>
      <vt:lpstr>Blood &amp; Circulation (রক্ত ও সঞ্চালন)</vt:lpstr>
      <vt:lpstr>Blood &amp; Circulation (রক্ত ও সঞ্চালন)</vt:lpstr>
      <vt:lpstr>মূল্যায়ন </vt:lpstr>
      <vt:lpstr>ধন্যবাদ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ubaydullahbdru@gmail.com</dc:creator>
  <cp:lastModifiedBy>ubaydullahbdru@gmail.com</cp:lastModifiedBy>
  <cp:revision>7</cp:revision>
  <dcterms:created xsi:type="dcterms:W3CDTF">2026-08-11T13:57:46Z</dcterms:created>
  <dcterms:modified xsi:type="dcterms:W3CDTF">2026-08-11T16:43:20Z</dcterms:modified>
</cp:coreProperties>
</file>